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Lst>
  <p:notesMasterIdLst>
    <p:notesMasterId r:id="rId8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notesMaster" Target="notesMasters/notesMaster1.xml"/><Relationship Id="rId88" Type="http://schemas.openxmlformats.org/officeDocument/2006/relationships/presProps" Target="presProps.xml"/><Relationship Id="rId89" Type="http://schemas.openxmlformats.org/officeDocument/2006/relationships/viewProps" Target="viewProps.xml"/><Relationship Id="rId90" Type="http://schemas.openxmlformats.org/officeDocument/2006/relationships/theme" Target="theme/theme1.xml"/><Relationship Id="rId9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long reference to NEET INTEL at neetintel.github.io. NEET INTEL is a research project on the HFGCS, a US Air Force shortwave network, and on the Emergency Action Messages broadcast over it. The site is where the recordings, the transcripts, the structure analyses and the reference material all ended up. I’m going to start with background, because nearly everything later depends on it: how the network is built, what a broadcast actually contains, how the messages sort into groups by their two-character prefix, how the airborne relay works, and why the characters look the way they do. Then the size of the record itself, and after that the site, one part at a time, with what each view shows and how to read it. The colored bar at the bottom is the whole record split by message group, in the colors the site uses everywhere: green for Group 1, orange for Group 2, yellow for Group 3, pink for Group 4 and purple for Group 5. You’ll see those five colors on nearly every page, and on most of the slides that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the deck is laid out. There are nine parts. Part 1 is background: the network, what a broadcast carries, the message groups, the airborne relay and the size of the record, because everything after it leans on that. Parts 2 through 5 go through the site itself: how it’s laid out, the recordings, the gallery and the timelines. Parts 6 and 7 are the structure work, first by message length and then by message group. Part 8 is events and the outside data, and Part 9 covers the reference pages, the method, and a short close with seven places on the site to start from. Anything that only gets a slide here can get a closer look on the site itself, and every view the deck mentions has an address you can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HFGCS is a worldwide network of high-power shortwave ground stations. They simulcast EAM broadcasts, run phone patches, and carry a fair amount of other long-range traffic. The best current official description is in the FY27 Air Force procurement budget, program element 0303133F: a network of 13 strategically located ground stations and two network control stations. The FAQ points out that the Air Force doesn’t agree with itself on the count. A 2022 DVIDS release about an antenna at Elmendorf also says 13, but the photo attached to it shows the squadron’s own wall map, labeled 1 of 14 HF Sites, with fourteen sites plotted. For a long time the whole network ran from one control station at Andrews. A post-9/11 review flagged that as a single point of failure. Offutt was meant to become the second, a 2019 flood may have interrupted that, and Grand Forks ended up as the secondary. A public GitHub repository, hfgcs-msl, splits the 13 stations between two control stations labeled ANCS and GFNCS. It’s a reasonable guess that those are Andrews and Grand Forks, which is why the headers carry question marks, and that’s the split on screen. In practice either one seems able to run any station. The two station pages on the site show what a station physically is. Puerto Rico has no base of its own. It’s a transmitter site at Isabela and a receiver and control site at Salinas, 97 km apart on opposite coasts, run around the clock from Andrews and Grand Forks, with contractors on site during the day and on call after hours. At Yokota the transmitters, rated up to 25 kW, are kept away from the receivers so they don’t deafen them. The airborne half, the E-6B, comes a few slides from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a listener actually gets, and what ends up in the log. The primary frequencies, as of 2025, are 4724, 8992, 11175 and 15016 kHz. Ground stations usually simulcast a message on all four, but not always. A broadcast can go out on one or some of them, which is why someone who missed a message on 8992 will insist it never aired there. Individual stations have historically kept per-frequency schedules as well. The station identifies itself with a callsign. Stations used to use their own names, like ANDREWS or OFFUTT. Around 2014 they all moved to MAINSAIL for EAM broadcasts, and around 2015 to a rotating pool of daily callsigns that almost always change at 00:00 UTC. CHOPHOUSE, the callsign on a November 16, 2022 broadcast, is one. The FAQ found that virtually every callsign on the network fits in nine characters, spaces included, with a couple of ambiguous exceptions. MAINSAIL is still around as an open request: someone keying up for MAINSAIL is asking for whichever ground station can hear them. In Group 2, about half the time, the operator names a recipient first: FOR, then a callsign. Then comes the message itself, read out one character at a time from an alphabet of A to Z plus 2 to 7. The first two characters are the prefix, and the prefix decides the group. For anything over 30 characters the operator also reads the length, so the long-message lengths on the site are ground truth. The FAQ says not to lean on two things: SKYKING messages, which are now rare on HF, and the operator’s tone of voice, which the FAQ says you can’t read anything into.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EAM starts with a two-character prefix, and the four groups come from how those prefixes behave over time. I put the scheme out in a video in November 2023, and it has held up since. On the site, a message goes into a group by looking up its prefix in a table of which group used that prefix from which year. Group 1 is about two-thirds of the traffic. The FAQ’s rule is that every documented Group 1 message is exactly 30 characters, and only one Group 1 prefix is in use across the network at a time, changing every three to eight weeks. These are also the messages the E-6B relays most: 2,834 of the 2,966 E-6B airings in the calendar are Group 1. Group 2 is about a quarter, mostly 30 to 163 characters, and a little under half of it names a recipient, which gets its own slide. Group 3 clusters at a few lengths, with 22, 27 and 25 the most common in the calendar, and often carries runs of three or more repeated characters. Its prefixes are the sporadic ones: QL shows up once in the record in September 2023, then not again until July 11, 2026, and then on 13 days that month. Group 4 is the long messages, mostly 36 to 292 characters. About 60% contain a run of four or more identical characters and about 38% repeat multi-character sequences, and Group 4 has the highest operator-error rate. Group 5 is rare: 13 airings on four days. The percentages on the cards are the FAQ’s. Counted from the calendar as it stands, it’s about 67, 24, 5 and 3.5. The FY27 budget names four message classes, and whether they line up with the four groups can’t be confirmed.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one prefix at a time looks like. The bar covers the 224 days from June 23, 2023 to February 1, 2024. That’s the first part of the Daily Timecard Project, which the site describes as continuous and near-comprehensive coverage, so a boundary here marks a real change of prefix. Six Group 1 prefixes cover it end to end. YL was already running when the window opened, and AS was still running when it closed. In between, YT lasted 35 days, PJ 41, CZ 52 and WR 58, which is the three-to-eight-week range in practice. Each handoff is one-way. On July 6, 2023, the last YL message aired at 15:06 UTC and the first YT at 15:56, and YL never came back. The same thing happens at 17:33 to 18:42 on August 10, 21:32 to 23:50 on September 20, and 05:17 to 05:57 on November 11. These changes don’t wait for midnight UTC, even though the daily callsigns do. Across the whole record there are 52 Group 1 prefixes, and only 28 days on which two of them appear, every one of them a handoff day. On three of those days, re-airs of the old prefix’s messages still went out after the new prefix’s first message, but never on a later day. One handoff matters later in this deck: on October 1, 2024, C6 replaced 3E, and the 30-character paper suspects a format change took effect that same day. Outside the comprehensive stretches, coverage gaps can make a reign look shorter or longer than it was, so I’d read reign lengths from windows like this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little under half of Group 2 does something almost nothing else in the record does: before the message, the operator names who it’s for. I call these Directed EAMs. Other people call them FOR messages or addressee messages, and none of those names are official. Counting every airing in the gallery’s data, that’s 1,771 of 3,745 Group 2 airings, the same 47% the FAQ gives. They come in four kinds. Alphabet FORCE messages go to a FORCE named by a NATO phonetic letter. ALPHA, BRAVO, CHARLIE, FOXTROT, GOLF, KILO, ROMEO, SIERRA, TANGO, UNIFORM and VICTOR are all documented, and they recur across years and across exercises, so they read like standing organizations. REGION messages work the same way, for REGIONs ALPHA, BRAVO and CHARLIE and for ALL REGIONS. Numbered callsigns, a word plus a number like TAMPA52, are strongly tied to E-6B aircraft. You can usually match one to a specific airframe on ADS-B trackers, though that has gotten harder since late 2024. The biggest kind by far is word-only callsigns. Several hundred messages to them have been documented, some in a burst over a few hours and some trickling out over days. Around 8% of directed messages name more than one recipient. They can mix kinds, such as a FORCE with a word-only callsign, but a FORCE has never been seen with a numbered callsign, and a REGION only ever pairs with another REGION. The most recipients on any documented message is ten, on October 24, 2024, the GLOBAL THUNDER 25 SKYMASTER day. The FAQ’s extreme case is the 285-character message of October 28, 2025, addressed FOR EXERCISE GT 26 CPX AC ST, which still carried a Group 2 prefix.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airborne half of the system is the Navy’s E-6B Mercury, flown by Strategic Communications Wing 1. In the Navy’s words its main job is to receive, verify and retransmit Emergency Action Messages to US strategic forces. The ground stations broadcast on HF. The E-6B rebroadcasts on HF and also on VLF through a trailing wire antenna, which is how the messages reach submerged ballistic missile submarines that can’t hear HF at all. The VLF side is called VERDIN, with designators that include ATLANTIC, PACIFIC and GULF. The same aircraft carries the Airborne Launch Control System, and the site’s Minuteman page, which calls it the E-6B TACAMO, lists three test launches sent that way. On HF the relay runs on a timetable. In the FAQ’s version, a ground station sends a message for a specific aircraft and follows it with a second, unaddressed one. A while later another transmitter, very probably that aircraft, airs the second message again every half hour. The minute it keys up on roughly tracks the water it’s covering: on the hour and half hour for the Gulf of America, ten past and twenty to for the Atlantic, twenty past and ten to for the Pacific. Here’s September 19, 2026. The AC message first aired at 18:00 UTC, then an E-6B aired it again at 18:10, 18:40, 19:10 and 19:40, the Atlantic slot. On the rebroadcast timeline, 2,571 of 2,807 E-6B-flagged airings land within a minute of a slot. More broadly, about one EAM in three is rebroadcast at all, and most are done within two hours. The E-6B airings are overwhelmingly Group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repeated claim about EAMs is that they’re encrypted with one-time pads. The FAQ’s view is that this is probably wrong, for three kinds of reason. First, logistics. EAMs go to receivers all over the world at once, and the daily volume isn’t fixed in advance. Even decrypted, the content would be codewords and authentication elements. Encryption strong enough to resist real-time cryptanalysis is enough. Second, the characters themselves. The alphabet is base 32: A to Z plus 2 to 7, exactly 32 symbols. The FAQ’s explanation for the missing 0 and 1 is that, handwritten, they’re too easy to confuse with O and I. The chart is the FAQ’s, over 3,584 unique Group 1 messages. Thirty of the thirty-two characters sit close to the even 3.1%, and M and 5 sit around 2%, about a third low. The last six characters of a Group 1 message are all different 97% of the time, where random text would manage about 61%, and the calendar can highlight the days with an exception as tail-repeat days. And identical blocks turn up in different messages that share a prefix, weeks or months apart. A one-time pad can’t produce that for two different messages. Third, the paperwork. The FY27 budget documents name the KG-3XA program, an embeddable module and its host, used in equipment for processing Emergency Action Messages in the nuclear triad and described as a form, fit, function modernization. A pad isn’t a device, so that’s an odd line to write for one, though the FAQ grants it isn’t proof, since pads need key-handling hardware too. The FAQ’s guess is that the idea came from numbers stations, which probably did use pads, and that listeners carried the assumption over. Later on, the 30-character paper goes through this position by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size of what the site is built on, taken from the published calendar’s own data: 15,277 airings on 1,072 days, from January 25, 2022 to October 9, 2026. A rebroadcast counts as another airing here, and 2,966 of the airings came from E-6Bs. Two messages have no group, which is why the group counts add up to 15,275. The calendar is built without partial copies, disregarded reads, or reads with an uncopied character. By year that’s 1,144 in 2022, 3,988 in 2023, 4,401 in 2024, 2,823 in 2025 and 2,921 so far in 2026. The calendar says plainly that the dataset isn’t comprehensive except for select periods, and that caveat applies to every count in this deck. The most complete stretch is the first part of the Daily Timecard Project, June 23, 2023 to February 1, 2024, and the FAQ’s daily figures are for that stretch: 14 to 15 messages a day on average, median 14. Later sampled windows ran 18 or 19 a day. Days with zero to three messages are rare and tend to fall on federal holidays. The rhythm is a working week: daytime and early evening are busiest, the small hours are nearly empty, and Wednesday and Thursday run heaviest. On the news cycle, the FAQ’s position is that no consistent link between EAM traffic and the headlines has ever been established. Where it does see a signature is around specific, pre-scheduled activity: a distinctive prefix bracketing NATO’s STEADFAST NOON exercise in 2023, and Group 4 running at about 3.6 times its baseline in the one to three days before Minuteman III test launches, with 8 of 11 covered launches showing a rise. The site has a page on those launches.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is about the site itself. First, how it’s organized and how you get around it: the index and its seven tabs, the short addresses and keys, and where the language and theme switches work. Then how the data is made, from recording and review to the log the pages are built from, the two ways the site counts, and what counts as covered.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starts from one page, the index at neetintel.github.io. It has seven tabs, and Start is the one you land on: a one-paragraph description of the project and a grid of eight tiles. The FAQ and Substack tiles open in a new tab; the other six just switch tabs on the same page. Under the grid are two small links, the YouTube livestream and the NOTAM Mapper. Structures is a list of 103 heatmap pages, one for each of 103 message lengths between 17 and 292 characters. Each has a small heat strip and six dots, one per group plus unclassified, lit for the groups on that length’s page. SKYMASTER lists 33 dated events from 2023 to 2026, 26 listed as SKYMASTERs and 7 as FAKEMASTERs or NOTHINGMASTERs, and 20 of those dates link straight to that day’s timecard in the DTCP gallery. The DTCP tab holds the three recording galleries: the early compilations, the daily timecards and the livestream tapes. Extra is the shelf: 20 analysis links in four topic groups, plus four reference pages, which are the FAQ, the two station pages and the NOTAM Mapper. Wiki links to 27 archive.org snapshots of a pilot HFGCS wiki I started in December 2025, and Contact covers contact and support. The next few slides are about getting around all of this, and then about where the data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tab and subtab on the index has a short address you can type by hand, and a key path from the Start tab. The address is a plain word after a question mark, in upper or lower case. The left and right arrows step through the seven tabs and wrap around, so Contact is one step left of Start and Extra is three. Up and down step through subtabs. SKYMASTER has 2023, 2024, 2025, 2026 and Compare, so one up from 2023 wraps to Compare, and Extra has Analyses and References and resources. On the DTCP tab, down moves a focus box through the three galleries, and Enter opens the one in focus. On Structures you can type a length. Each digit adds to the number, so 1 picks 17, 14 picks 142, and 142 stays on 142, and a pause of a second and a half starts a new number. Enter opens that heatmap in a new tab, and Esc puts the list back in order. Each tab or subtab change also rewrites the address bar to the shortest address that reopens it, so you can copy a tab and send it. A typed length isn’t kept in the address, though. A few aliases work too, like ?heatmap, ?skymaster, ?live and ?support, and keys combine: ?skymaster&amp;2025 opens the 2025 list, and the FAQ links to ?skymasters&amp;compare. ?extra and ?start aren’t keys; they just land on Start, so use ?misc. Several other pages do the same kind of thing. The calendar takes ?2023, the galleries put the whole search in the address, and every FAQ answer has its own # link.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switches sit at the top right of the index, the FAQ and most analysis pages: 日本語 / EN for the language, and a sun or moon for light and dark. Twenty published pages share them: the index, the FAQ, both station pages, and sixteen analysis and explainer pages, from About These Heatmaps and the structure pages to the format papers, the rebroadcast timeline, the E-6B flight history, the Minuteman case study and the 8888 page. On those pages the choice is saved in your browser and carried to the next page, so if you switch to Japanese on the index, the FAQ opens in Japanese too. Until you pick a theme, the page follows your operating system’s light or dark setting. The keyboard does the same job: J, N or E switches the language, and A or D the theme. On the other nineteen, the left and right arrows switch the language as well, except where a page uses them itself; the index keeps its arrows for the tabs. The switch is built so nothing jumps: the button holds both labels at once, and the page keeps your reading place when the language changes. Outside those twenty pages it’s different. The calendar has its own 日本語 button and the same J, N, E keys, but no theme switch, and it doesn’t remember the choice. The three galleries, the 103 heatmap pages and the two IPE map pages are English and dark only. The NOTAM replay shows a few Japanese labels next to the English, with no switch, and the NOTAM Mapper is English.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a message gets from the air onto a page. It starts as a recording. Most of the monitoring has gone through online radios in North America and Europe, with limited coverage of the Pacific. The livestream tapes start with a one-off stream in February 2023. From August 31, 2023 the regular streams split each day into an A half and a B half, at midnight and noon US Eastern time until August 2025 and at midnight and noon UTC since. The livestream gallery has 809 days of tape, the last on September 8, 2026. Before the livestreams there are the DCRP compilations, from January 2022. Each EAM is written down with its time, the callsign and the text, and a day that has been gone through completely becomes a DTCP timecard. There are 641 timecard days, and 474 of the 809 tape days have been reviewed. Everything transcribed goes into one log, which the pages call SHORTWAVES, with one row per airing. A row can carry a mark: an asterisk for a partial capture, a backslash for a read the operator disregarded, and a character that couldn’t be copied is written as a question mark, underscore or dot. For any message over 30 characters the operator reads the length aloud, so long-message lengths are known exactly. The pages are built from that log, each on its own day, and most of them say when. The calendar was generated October 9, the long G4 block pages were built October 13, the heatmap guide’s counts are as of October 5, the rebroadcast timeline stops at September 24, and the 30-character paper’s corpus ends July 29. So two pages can be days or even months of data apart, and the date on the page tells you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counts in two ways, and it matters which one a page is using. Here’s one message to show it. On October 27, 2025, at 15:41 UTC, under the callsign COMPETENT, a 50-character Group 4 message starting S7SSY6 went out. It aired five times in the first two hours. From 19:34 UTC the airings are E-6B relays, and they kept going until 00:40 UTC the next day. That’s 32 airings in about nine hours, 27 of them by E-6Bs, and the rebroadcast timeline shows exactly that: 32 airings, a span of 8.98 hours, 27 E-6B. The calendar counts airings, so it shows 28 Group 4 messages on October 27, and the last four land on October 28, because the UTC date changes at midnight. The structure pages count messages: the 50-character heatmap has one row for it, dated to its first airing. The next morning three more S7 messages went out and were aired 17, 19 and 17 times. So across the two days the calendar counts 85 Group 4 airings, and the 50-character heatmap gains four rows. Neither number is wrong. Airings tell you how busy the network was. One row per message is what structure work needs, because a message aired 32 times would otherwise count as 32 votes for the same pattern. And the calendar counts relays as airings too: 2,966 of its 15,277 airings were broadcast by E-6Bs.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quiet day only means something if somebody was listening, so the site marks coverage wherever it can. The calendar has three tiers, and its legend names them. Comprehensive monitoring is drawn solid, and those are the days with a DTCP or DCRP recording; click one and the video opens. Noncomprehensive monitoring is dashed: traffic was logged, but there’s no full recording. Blank means no monitoring. Over the calendar’s span, January 25, 2022 to October 9, 2026, that’s 789 solid days, 305 dashed and 625 blank. One solid day, March 1, 2026, has no recording. It’s one of 14 dates the calendar treats as confirmed zero-traffic days, and its tooltip reads “Total Messages: 0”. The eight recorded days with nothing in the log read “No messages in dataset.” instead. Six of those 14 fall on Thanksgiving or between Christmas Eve and the day after Christmas. On screen is 2023. January and February are mostly solid from the DCRP compilations, March to June is mostly dashed or blank, and from June 23 every day is solid. That’s the start of DTCP Part 1, which runs without a gap to February 1, 2024. Of the full years, 2025 has the most blank days, 171. The livestream gallery uses a similar rule for tape. A reviewed day is drawn flat, so an empty stretch is real silence. An unreviewed day is hatched, because its bars are only a floor, and a gap there may just be a stretch nobody has written down yet. Overall, 12,641 of the calendar’s 15,277 airings fall on solid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is about the recordings the rest of the site is built on. There are three archives, all reached from the DTCP tab on the index: the DCRP compilations, the DTCP daily timecards, and the livestream gallery’s raw tape. I’ll show how to read a timecard, how much of each year the timecards cover, and how the livestream tapes, their A/B cut and their review status tie back to the timecards.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site is built on transcripts of my recordings, and the recordings sit in three archives, all reached from the DTCP tab on the index. The DCRP, the daily compilation recordings, came first: 161 cards, almost all from 2022 and early 2023. The DTCP, the daily timecard project, started on June 23, 2023 and turns each UTC day into one timecard. There are 641 of them, through October 13. The livestream gallery holds the raw tape: 809 days from February 3, 2023 to September 8, 2026, most of them split into an A half and a B half. This grid counts days per quarter in each one, so you can see the hand-off: the compilations thin out in early 2023, the timecards start that summer, and the daily tape starts at the end of August 2023. The three are tied together in one direction. A timecard is what I make after going through a day of recordings, so a day with a timecard is a reviewed day, and the livestream gallery uses that to mark which tapes have been gone through. The messages calendar leans on the two card series the same way: a day with a DTCP or DCRP recording is drawn as comprehensive monitoring, and its current build, which runs to October 8, has 788 of them. The two card series barely overlap, only August 1 to 3, 2025. Of the 641 timecard days, 481 also have a panel in the livestream gallery. Of the other 160, 68 are the opening weeks of Part 1, before the daily tape begins, 35 come after the gallery’s last day, and 57 are days with no stream listed.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DCRP was my first attempt at collecting these recordings and putting them in front of people. The page is upfront about it: it doesn’t claim round-the-clock monitoring, and many of the videos are, in its words, a “whatever I happened to hear that day” effort, getting more ambitious toward the end and setting up the DTCP. There are 161 cards on 155 dates, made from 108 videos. 103 of the cards are from 2022, 51 from 2023, and only seven come after that. The cards are the videos’ own title images, so they vary a lot. The early ones read like episode cards: “EMERGENCY ACTION MESSAGES and/or FORCE DIRECTION MESSAGES”, the date, an episode number, and the day’s callsign with its Group 1 prefix, here BAD ALIBI with ZM. When one day got more than one video, the date gets a letter, like 220125A, B and C on that first Tuesday, or 230222A, whose card reads “PART I: 28 of 35 MESSAGES”. It goes the other way too: one compilation covers December 13, 2022 through January 4, 2023, and that single video fills 23 cards. December 2022 is the densest month, with 34 cards. The site’s SKYMASTER list starts in 2023, and only one day on it falls in this series: February 1, 2023, callsign MONARCHY. Long empty stretches fold into dashed dividers of 30, 55, 8, 60 and 29 weeks. The gallery has the same search, player and compare view as the DTCP gallery, but no Internet Archive mirror.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timecard, the last window of October 26, 2025, and most cards are laid out the same way. Across the top is the date and what the card covers. On a typical day it says “HFGCS EAMs and/or FDMs”; this day says “HFGCS SKYMASTER Traffic”. Under that are the rows: UTC time, callsign, and the message. Most cards space an EAM out one character at a time; the SKYMASTER traffic here is read in three-letter groups, and the callsigns are numbered ones, like AMPER29 and FIRM13. Below the rows is a Notes block for whatever doesn’t fit on a row. Here it’s 16:29 UTC, “Relayed by AMPER21 for AMPER32”, which is what the asterisk after AMPER32 points to. The left side is the music pairing. Each day is paired with J-pop, K-pop and occasionally C-pop, so there’s a photo inside a ring of text, and a logo tile. The gallery’s intro describes it as combining the timecards with the output of the Korean, Japanese and Chinese entertainment industries, to look for trends in military and musical activity. Under the photo, a normal card carries a short statement: the timecards give a “not less than” idea of traffic, they try to cover every message from the ground stations and a representative portion from airborne stations, and some messages can still be missed. On event days that box describes the event instead, here Global Thunder 26. At the bottom left is a strip of seven boxes, and the lit one names the weekday in Korean; this one is Sunday. And when a day doesn’t fit on one screen, the video steps through several windows, so this one reads “PART 5 OF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to read the rows, using four of them from September 15, 2026, a Tuesday. The callsign is SIXPENCE on every row, because the rotating daily callsign almost always changes at 00:00 UTC. Each row holds the first 30 characters of a message, and the last column carries a marker. At 15:23 UTC the marker is a plus sign. A plus means the message isn’t 30 characters long, and the Notes give the rest: the remaining 25 characters, tagged [55 CHAR]. Put back together, that’s the 55-character Group 2 message listed on the 55-character heatmap for 15:23 SIXPENCE. At 15:39 UTC there’s another plus, on a shorter row, and the note just says “27 character message”. At 16:30 UTC the row is struck through and ends in a backslash. That’s a disregarded read: K7OEEI, six characters, and then it was dropped. Two minutes later, at 16:32 UTC, the whole message goes out, 37 characters, the same one first aired at 15:35 UTC, and its note carries the last seven. On this card the two-character prefix is tinted in its group’s color, orange for Group 2 and yellow for Group 3, and a Group 1 prefix stays white; older cards, like October 1, 2024, have no tints. Some letters inside a message are tinted too. In the 55-character message they pick out RH, C3A2 and EA3UKL, which all come back twenty places later. Two more markers don’t appear here. A greater-than sign marks a directed message, and its note names the addressee, like “FOR VOGUE 1” on February 1, 2024. An ampersand marks MORE TO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cell here is a month, and the number is how many of its days have a timecard. Part 1 is the solid run on the left: every one of the 224 days from June 23, 2023 to February 1, 2024 has a card. It went out as 200 videos, because three videos cover several days at once, September 12 to 22 and December 13 to 26, 2023 among them. The last card of Part 1 is labeled bonus timecard number seven, and it says the bonus cards brought the project to 200 videos. That stretch is the baseline for a lot of what I say about volume. The FAQ’s figure of 14 to 15 messages a day on average, median 14, comes from those 224 days. After Part 1 the project kept going, but not every day. As the DTCP tab puts it, the rest is mostly non-consecutive dates with some shorter continuous runs. That’s 417 more days in 46 separate stretches, 18 of them single days. The longest is 69 days, September 24 to December 1, 2024, and it runs straight through October 1, 2024, the date the 30-character paper gives for the Group 1 format change. The latest run, August 26 to the last card on October 13, 2026, is 49 days, and summer 2025 has 42 in a row. The biggest hole is 124 days, from mid-January to mid-May 2026. Thirteen cards are zero days with no messages at all, December 24 to 26, 2023 among them; the gallery’s ZERO search finds them. Every card also points to a copy on the Internet Archive, 616 files in one Archive item, and in the gallery player the a key switches playback between YouTube and the Archive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timecards is the tape: the livestream gallery has one panel per UTC day, 809 of them from February 3, 2023 to September 8, 2026. A tape whose title names two days, like 230927C + 230928A, sits in both panels: 17 of them, all August to October 2023. A is the first half of the day and B the second, and the cut has moved. Until August 2025 it was midnight and noon US Eastern time, so A usually started at 05:00 UTC in winter and 04:00 UTC in summer, like the first two rows. That puts the first four or five hours of each UTC day in the previous day’s B half, and between November 2023 and August 2025, 407 of the 431 measured B tapes were still running at 00:00 UTC. The rail stops at 24:00, so the dashed piece here comes from that rule. Since September 2025 the cut is at 00:00 and 12:00 UTC: A usually runs 00:00 to 11:55 UTC and B 12:00 to 23:55 UTC, five minutes off tape before each cut. The first day cut on UTC was August 31, 2025, on two tapes labeled TA and TB. The rail under each panel shows what was on tape, from each stream’s own go-live time and length, and 123 windows are faded because they’re inferred from that month’s habit. Clicking a bar opens the tape just before its message. A flat strip means the day has been reviewed, so an empty stretch is real silence. A hatched strip has no timecard, so its bars are a floor. That’s 474 reviewed and 335 to go, 123 of them with nothing logged. Besides A and B there are auxiliary streams: commentary, other frequencies such as 260821T on 13200 kHz, and SKYMASTER specials like 230830X.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is about the DTCP gallery as a research tool, not only a video index. Under its 641 cards the page carries a block of day data, 15,358 airings on 1,091 logged days, and every search is a question asked of those records. I’ll go through the search syntax with a few worked searches, the twelve motifs, the player and its chips, and the compare view. All of it was checked on the published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archive slide showed the cards. This section is about what sits under them, because that’s what makes the gallery a research tool and not only a video index. The page carries a block of day data: 15,358 airings on 1,091 days, from January 25, 2022 through October 15, 2026. That’s 450 more days than there are cards. 195 of them come before the first card, June 23, 2023, 253 are days in between that have no card, and the last two, October 14 and 15, are newer than the newest card. Each airing is one short record, and here are two real ones from the page. The first is from September 23, 2025. Minute 945 is 15:45 UTC; then Group 2, 75 characters, prefix 27, no flags, no addressee, built from 5- and 15-character blocks, and part of a motif called the 40+/32 block pair. The second is from October 20, 2024: 15:08 UTC, Group 2, 30 characters, prefix P5, the flag d for directed, and the addressees ALPHA FORCE and CHARLIE FORCE. The other flag letters mark re-airs, E6B broadcasts, MORE TO FOLLOW sets, carousels, early campaigns and E6B-exclusive messages. Every search in the next few slides is a question asked of these records. A search answers with card days, the 641 days that have a timecard, so a hit always has a video behind it. The compare view is looser and will line up any logged day. On the card face, five colored dots, one per group, are lit for the groups heard that day, and hovering a lit dot shows that group’s prefix, or both on a changeover day, like 7R, DE on October 26, 2025. The strip underneath is 72 bars, one per 20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need to click into the search box. You type anywhere on the page, and Ctrl or Cmd+F lands in the same box. Case doesn’t matter, a counter says how many card days match, the address bar follows along, and the text turns red when nothing matches. Days that don’t match fade to a tenth. The simplest tokens pick days. A plain number is a substring match, so 2501 gives January 2025, 17 days, but 23 gives 207 days, because it catches any date with 23 anywhere in it. A dash means any digit and anchors to the start: 23-- is all of 2023, 192 days; --06 is every June, 80 days; ----01 is the first of every month, 23 days. Weekdays are written mon to sun, and tue gives 93. C plus a number finds days with a message of that length, and a comma list means all of them: c32,27 gives 10 days. Typing c on its own opens a list of all 90 lengths with day counts, and after c32, it only offers lengths that share a day with 32. G works the same way for groups. g12 gives 497 days with both Group 1 and Group 2; the 236 days that had only those two stay bright, and the rest drop to 40 percent. Then there are three day marks: sky for SKYMASTER, 17 days with a card; fake for FAKEMASTER, 6; and zero for days with no messages at all, 13, including December 24, 25 and 26, 2023.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tokens ask what a day had. Message tokens ask about one message, and every part of the token has to hold for the same airing. g2c43 is a Group 2 message of 43 characters, on 23 days. Add a time and it narrows. @0909 means within ten minutes of 09:09 UTC; @09 means the whole hour; ~30 after a time widens it to half an hour either side; and @0900-0930 is a range. For this message all four give the same five days: September 16 and 18, 2025, and September 9, 14 and 16, 2026. Flags go into the same token. car is a carousel, which the page defines as one odd-length message rebroadcast every 30 minutes or so, four or more times in a day: g2car finds 23 days and g4car 17. dir is directed traffic, 355 days; e6 is a broadcast by an E6B, 353; e6only is a message from an E6B with no ground broadcast of it within a day, 19. mtf finds MORE TO FOLLOW sets that include a non-G1 message, 28 days; Group 1 sets are routine, so you ask for them by name with g1mtf, 264. dawn is the early campaign, three or more directed EAMs to a non-numbered addressee during early CONUS hours, 14 days. The block tokens come from the G2/G3 structure page: g2b15 is a Group 2 message that reads one 15-character block two to four times, or twice with other characters between, 47 days; g3b14 is 17 and g3b23 is 7. Named addressees are written the way they’re said, charlieforce or regioncharlie, and they go last, so g2charlieforce@14 works and finds one day, October 25,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Tokens combine. An ampersand means and, a slash means or, and an exclamation mark means not. 2609&amp;!g1 is September 2026 without Group 1, and it finds a single day, September 27. A comma is a shorter or for weekdays, the day marks, motifs and block lengths: sky,fake and sky/fake both give 23 days, and m3537,m43 gives 10. Then there are sequences between two messages. a&gt;b means b comes within 15 minutes after a; a~b allows either order; and ~N on the end sets the window in minutes. g3c22&gt;g3c31 is a 22-character Group 3 message followed by a 31, and it finds two days, September 15 and October 13, 2026. Tighten it to five minutes and only October 13 is left, where the two are three minutes apart. g2c40~g3c27 finds the same eight days as one of the named motifs, the 27/40 pair, so some motifs are plain searches with a name on them. Last, the x. Put it at the end and every week without a hit folds into a dashed line with a count. This is charlieforcex: 12 days, five in October 2024 and seven in October 2025, with runs of 69, 51 and 50 weeks folded away. The filters panel under the small arrow covers the common tokens with tick boxes, and it writes the query text for you, so a ticked search is still a link; it switches off for searches with a slash or a v. A leading dot, like .2501, only scrolls to a date without filtering.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one search followed all the way through, and it happens to be built from the help popover’s own examples. g2c75, a 75-character Group 2 message, shows up on 13 card days. Add tue and it’s four. Add @15, the 15:00 UTC hour, and it’s two: September 16 and September 23, 2025, one week apart. A completely different question lands on the same pair. g3c25&gt;g2c43~10 asks for a 25-character Group 3 message followed within ten minutes by a 43-character Group 2. On the 16th that’s 21:17 then 21:24 UTC; on the 23rd it’s 21:38 then 21:43 UTC. With a five-minute window only the 23rd is left. Put the two days side by side and three afternoon slots line up: a Group 2 30 at 14:53 UTC on both days, the 75 at 15:50 and 15:45 UTC, another 30 at 16:07 UTC on both. The compare view links exactly those three. The rest don’t pair off: the 16th has a 30 at 16:28 UTC and the 23rd one at 15:09 UTC with nothing opposite. The Group 2 prefix is WM for most of the 16th and 27 by 23:18 UTC that night, so the second Tuesday runs on the new prefix with the same clock. The Group 3 prefix is 7Z both weeks. The 23rd also has a 32-character Group 3 at 15:51 UTC, six minutes after the 75, and the page counts that pair as a 40+/32 block pair. The 16th has a morning 43 at 09:09 UTC. The gallery’s own closest-day list for the 16th puts the 23rd first, at 0.28. Shift+Enter on either search opens this comparison with the searched messages lit, and ?v250916,250923 opens it directly.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motifs are recurring patterns written down as fixed rules, so the page can find every instance. There are twelve, in five kinds, and hovering a box in the filters panel or a chip in the player shows the rule word for word. Two are morning slots: the morning 43, a Group 2 43 between 09:00 and 09:15 UTC, and the morning direct campaigns, three or more directed EAMs to one addressee in the 04:00 hour US Central time, which is 09:00 UTC in daylight time and 10:00 UTC in standard time. Two are short pairs. The short/long pair is the busiest motif at 36 days: a Group 3 22 or 25, soon followed by a longer Group 3, in nine set pairings, 22/25, 22/31, 22/32, 22/41, 22/45, 25/36, 25/38, 25/48 and 25/63. Five are numbered pairs, one is a four-message sequence, and two are super burst impacts: four or more new Group 1 30s within 15 minutes of each other on the day a Group 1 prefix is retired or introduced, with a draft version that also allows the day before or after. Several of these can be typed out as plain searches and, right now, give the same days. m2740 and g2c40~g3c27 are both 8 days, m3537 and g2c35&gt;g2c37~30 are both 5, m3227 and g3c32&gt;g3c27 are both 7, and m43 matches g2c43@0909. The motif token saves the typing and gives the pattern a name on the chips.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Clicking a card opens the player, and so does Enter on the first search hit. You see the timecard image first, and Space or a click starts the video. The arrow keys walk the timecards: left and right for the previous and next card day, up and down for the same weekday a week earlier or later. In a collapsed search they skip the folded weeks. The a key switches to the copy on the Internet Archive and back; every card links one, and the browser remembers the choice. Under the video is a row of chips, the day’s marks in a fixed order: SKYMASTER or FAKEMASTER, named FORCE and REGION addressees, ZERO, carousels, early campaigns, motifs, block lengths, and then counts of non-G1 MORE TO FOLLOW and E6B-exclusive messages. October 26, 2025 shows SKYMASTER, ALPHA FORCE, CHARLIE FORCE, REGION CHARLIE, G2 carousel, G2 15-block and 4 non-G1 MTF; the last one is scrolled off to the right, and the row fades on the side that has more. Most days carry no chips at all, 406 of the 641. The most is ten, on September 24, 2026, from FAKEMASTER through 1 E6B exclusive. Each chip is a search. Click G2 15-block and the gallery folds down to the weeks holding the 47 days that have one. Hovering a traffic, motif or block chip shows the rule behind it; the SKYMASTER and addressee chips have no rule to show. The last two buttons are compare, which comes next, and recordings, which searches the YouTube channel for that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 in the player, click compare, Shift+Enter on a search, or open a v link, and the days stack on one axis from 00:00 to 24:00 UTC, so a clock time sits in the same place on every row. Each bar is one airing in its group’s color. The legend on the page says the rest in one line: tall means directed, below the line means E6B, pale means a re-air, and a dot means MORE TO FOLLOW outside Group 1. The dashed lines between two rows are links. A link means the same group and the same length within five minutes, and nothing more; the page doesn’t compare the text, so two linked airings needn’t be the same message. The count between rows reads “shared”, but read it as linked slots. Re-airs and the Group 1 30-character background are left out of the links, and each airing links at most once. Links are only drawn between rows that sit next to each other, so changing the row order changes the counts. When the search box names messages, those are at full strength, linked ones at 40 percent and the rest at a tenth. Hover a bar for its time, prefix, length and addressees. Click it and the gallery runs that message’s own search; the 13:02 UTC Group 2 30 gives g2c30@1302x, 60 days. Click a date to open that day in the player on top, and click a thumbnail to play it in place. A v link takes any logged day, card or not, and a row without one says “no timecard”. The view is still labeled beta.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compare does with October 26, 2025, a SKYMASTER Sunday. The gallery keeps up to three closest days for each card day, picked from the other card days: 550 of the 641 cards have at least one, and 527 have all three. The page doesn’t spell out the scoring, but roughly: each airing outside the Group 1 30s counts twice, as its exact group and length and as its group with a 30-or-other length class, with directed traffic kept apart; airings within ten minutes pair off one to one, rarer kinds count for more, and the score runs from 0 to 1. For 251026 the top three are October 20, 2024 at 0.14, September 11, 2024 at 0.10 and November 20, 2024 at 0.09, so these are loose matches. In best-match order, 251026 sits on top of 241020 and the two are joined by eight links. All eight are Group 2 30-character messages, seven at the same minute and one a minute apart, 15:09 UTC against 15:08 UTC. The prefixes differ, 7R and P5, and all sixteen are directed: on 251026 to ALPHA FORCE and CHARLIE FORCE together, on 241020 to ALPHA FORCE alone or to both. Both days are Sundays, and both fall inside the CHARLIE FORCE runs from the search slide. Switch the same four days to date order with c and the links read 3, 4 and 3, because only neighboring rows are compared. What I’m showing is a timing match a year apart; what it means is a separate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5 is about the two timeline pages. First the day-level messages calendar in depth: the cells and group bars, the three coverage tiers, the SKYMASTER and FAKEMASTER marks and the tooltip, the group and length filters with ANY and ALL, and the tail-repeat flags. Then we zoom from days to minutes on the rebroadcast timeline, to see what re-airing looks like and where the figure of 94.3% within two hours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calendar is the day-level index of everything in the data set. Each year is a tab with twelve month grids, Monday to Sunday plus a week-number column, and each cell is one day. Start with the bars at the bottom of a cell. There is one slot per group, Group 1 on the left through Group 4, and Group 5 gets a small square at the end because it is so rare. A bar only says that the group aired that day. It doesn’t grow with the count, so a day with 107 Group 1 messages looks the same as a day with one. The counts are in the hover, which I’ll get to. Behind the page are 15,277 cleanly copied messages on 1,072 days, from January 25, 2022 to October 9, 2026. Cleanly copied means partial copies, disregarded broadcasts and anything with an uncertain character are left out. Every airing counts, so a rebroadcast adds to the day’s total. The footer says the data set is not comprehensive except for select periods, and the cell borders show which days were covered. That’s the next slide. The red and orange cells in this shot are the SKYMASTER and FAKEMASTER layer, which is off when the page loads. Clicking a day that has a recording opens it on YouTube, the DTCP timecard if there is one, otherwise the DCRP recording. The year sits in the URL, so ?2023 opens 2023, and the left and right arrow keys step through the years. The calendar draws the group colors in slightly different shades from the rest of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border of a cell matters most on this page, because it tells you whether anyone was listening. The legend has three entries, and these are its exact words. Comprehensive monitoring is a solid box. That means there’s a DTCP or DCRP recording for the day, or my log marks the day as watched with nothing broadcast. Noncomprehensive monitoring is a dashed outline. There’s no recording, but some messages were logged, so somebody heard something, and the bars on those days are drawn at half strength. No monitoring is blank: no recording and nothing logged. Across the 1,719 days from January 25, 2022 to October 9, 2026, that’s 789 solid, 305 dashed and 625 blank, so a little under half the days are solid. It changes a lot from year to year. 2023 has 242 solid days out of 365. 2025 has 124 solid and 171 blank. 2026 so far has 127 solid, 77 dashed and 78 blank. That’s why an empty day only means something when it’s solid, and a blank day tells you nothing either way. There are 22 solid days with no messages at all. Fourteen are confirmed zero-traffic days, and their tooltip says “Total Messages: 0”. The other eight have a recording but nothing in the data set, and their tooltip says “No messages in dataset.” Christmas 2023 is the clearest zero case: December 24, 25 and 26 are three solid days in a row, each with zero. It works the other way too. A dashed day with a few messages tells you that something aired, but you can’t take it as everything that aired.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SKYMASTER and FAKEMASTER days are a layer you switch on from the legend, and one click turns on both. The FAQ explains the two terms. A SKYMASTER event is, properly, a large STRATCOM-driven exercise, and the SKYMASTER callsign on the radio is one optional sign of it. A FAKEMASTER has every hallmark I’d expect of a SKYMASTER but no documented SKYMASTER call. The red days are the 26 dated SKYMASTERs on the index’s list, plus the following day for five of them, which makes 31. The orange days are the five FAKEMASTERs plus the two days the index calls NOTHINGMASTERs, April 30, 2025 and April 21, 2026, which makes 7. The marks come from that event list, so they sit on top of coverage: 18 red days are solid, 10 are dashed and 3 are blank. The three blank ones still get a red box when the layer is on, so the hover is where you see that nothing is in the data set. Here’s what the hover gives you, using August 30, 2023. First the date and the event label. Then the recording, here the DTCP timecard with SKYMASTER in its title, with its thumbnail under it. Then the total, 17 messages, and how many of them were broadcast by E-6Bs, 16. Then a block per group: Group 1 had 16 messages, all 30 characters, all with the prefix PJ, and Group 2 had one, prefix RM. Lengths are listed longest first, and the prefixes show the top five. The next day, August 31, looks different: 9 messages, 7 of them Group 2 RM, one of those 47 characters long. Its tooltip has no E-6B line at all, because none of its messages is flagged as an E-6B broadcast.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filters sit in the sidebar: five group boxes, 103 length boxes from 17 to 292 characters, and a button that switches between ANY and ALL. The rule underneath is stricter than it looks, because group and length are matched on the same message. If I tick Group 2 and 30 characters, a day lights up only if it had a Group 2 message that was 30 characters long. A Group 2 41 and a Group 1 30 on the same day don’t count. Days that don’t match fade to a faint outline, the bars of unticked groups disappear, and the SKYMASTER and FAKEMASTER washes stay visible when that layer is on. With ANY, a day needs one of the ticked lengths. With ALL, it needs every ticked length within the ticked groups, and if every length is ticked, ALL behaves like ANY. In either mode, a day that carries two or more of the ticked lengths gets a cyan box. Here are some worked examples, all checked on the published page. 17 characters on its own, across all five years, leaves six days, all in 2026 and all Group 2. Group 5 on its own leaves four days: 7 messages on June 10, 2025, 4 on June 11, and one each on January 27 and 29, 2026. Now tick 22 and 41. In ANY, 128 days light up and 15 of them are cyan. Switch to ALL and only those 15 stay, the first on October 15, 2024 and the last on September 7, 2026. Five of the 15 pair a Group 3 22 with a Group 2 41, so if I untick everything but Group 3, ten remain.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toggle comes straight out of the 30-character paper. In Group 1, the last six characters of a message, positions 25 to 30, almost never repeat a character. The paper puts it two ways. Any two of those positions match about 0.2% of the time, against 3% for random. And all six are different 97.2% of the time, where random base32 would give 60.8%. The paper also says the rule held in every prefix and was untouched by the October 2024 change. So when a Group 1 30-character message does repeat a character in its tail, the calendar flags the day. Turn on “Tail-repeat day” in the legend, which is separate from the event marks, and those days get a small red dot in the top right corner. The hover adds a red line, “Format deviation, tail repeat”, followed by the time and the six-character tail. Here are two real ones. September 23, 2026 at 20:43 UTC, prefix AC, ends HMJ2JJ, with three J’s in the tail. February 13, 2022 at 22:16 UTC, prefix B4, ends A5NND5, with two N’s side by side and two 5’s. Across the whole calendar that’s 121 days and 128 listed messages, between 16 and 34 days a year. The page calls them format deviations and leaves it there. It doesn’t say why they happen, and I won’t either. The mark is for Group 1 only. For contrast, the paper has Group 2’s tail all different 61.3% of the time, which is about the chance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calendar works in days. This page zooms in to minutes and asks what happens after a message first airs. Each thin row is one message that was aired at two or more distinct minutes, and every row is lined up on its own first airing, t equals zero, at the left. The dots to the right are the later airings, on a log scale with ticks from one minute to seven days. A hollow ring marks an airing flagged as coming from an E-6B. A row is the same exact string heard again, however far apart, so two airings a week apart still make a row. The page’s own intro says about 1 in 3 EAMs are rebroadcast and that most aren’t rebroadcast after about 2 hours. Here’s what the page’s data gives. There are 2,725 rows, from January 25, 2022 to September 24, 2026, with 9,134 airings, 2,807 of them flagged E-6B. 2,571 rows, 94.3%, have their last airing within 2.00 hours of the first. The median span is 34 minutes, and the first re-airing comes a median 13 minutes after the first airing. The edge at two hours is sharp: 66 rows end between 115 and 119 minutes, and only 15 between 120 and 124. On the chart the dots thin out right at the 2h tick. The rows past it are the ones the intro says deserve attention. One example row, from January 30, 2022, is labeled by its first six characters, B46UDI. It aired 14 times over 7.48 hours, roughly every half hour after the first hour. Hovering a row on the page shows its date, group, label, airings and span. The longest is a Group 2 directed message, aired twice 173.98 hours apart. One caution: a row only holds the airings that were heard and copied.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is about how the site reads the messages by length. It starts on the Structures tab, which lists 103 heatmap pages, one per message length from 17 to 292 characters, and goes through what the rows and colors mean, the significance bar, a worked example from the 142 page, and Pairs Across Lengths, which stacks the pages on top of each other. Then it goes deep on the 30-character paper — the M and 5 shortage, the last-six rule and the dated October 2024 change — before the four shorter format papers for 34, 40, 42 and 46 characters, and the IPE maps.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Structures tab is where the structure work starts. It lists 103 pages, one per message length, from 17 characters up to 292. Each row has a file name, a thin strip and six dots. The strip sums up where that page’s colored characters fall, one cell per position, and the strips are drawn to one length scale, so a 30-character strip is short and the 292-character strip runs the full width. The dots are Groups 1 to 5 plus Unknown. A lit dot means that group is on the page. Hover it and the strip redraws for that group alone, and the tooltip lists that group’s prefixes at that length. On the 142 row only the Group 4 dot is lit, and it lists 18 prefixes, from 3Q to ZX. Across all 103 rows, Group 2 is lit on 59, Group 4 on 50 and Group 3 on 38. Group 1 isn’t lit anywhere. Every documented Group 1 message is 30 characters, and Group 1 is left off the 30 page on purpose; the 30-character paper covers it, and I’ll get to that. Typing a length on the keyboard picks that row, and Enter opens the page. Above the list are the two companion pages: About These Heatmaps, which explains every color, and Pairs Across Lengths, which stacks the pages on top of each other. The tab’s own intro puts the goal plainly: group the messages by length, look for repeating segments, and find candidate structural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heatmap page, the one for 142 characters. Every row is one message text. If a message was rebroadcast it still appears once, and the date, time and callsign above it come from its first row in the log. Rows are sorted by group and then oldest first; on pages with more than one group, a Display Mode switch puts every row in time order instead. The group comes from the prefix, the first two characters, looked up in the log’s PR_GROUPS table, where the latest entry at or before the year of the broadcast decides. Every test runs separately inside each group at each length. Groups never share evidence and nothing is borrowed from other lengths, and that’s why a well-known pattern can show up pale on a small page, which I’ll come back to. A few things are left out: partial captures, reads I marked as disregarded, rows with no message, and any message with an uncopied character. Positions 1 and 2 are never part of any pattern, because the prefix is a label that rotates. The About page counts 15,211 log rows passing those filters as of 261005. On the pages themselves a rebroadcast shows once and the 30 page leaves out Groups 1 and 2, so the 103 pages hold 1,838 rows in all. The orange bar across the top has one cell per position, and its shade is the average fill of the colored characters in that column, so the peaks show where the structure sits. The info box names the test: alpha 0.05, with a dataset-wide Bonferroni correction for each kind of pattern. This page has 40 messages, all Group 4. The left and right arrow keys step to the previous or next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About page has a section for each color, and they aren’t all decided the same way. Red is a run, the same character four or more times in a row, and runs are colored in every message with no test. They’re full brightness inside a run zone, a stretch where the group’s runs line up, and at least 0.75 outside one. Coral is a run of two or three, and it only gets color inside a run zone. Amber and blue come out of the same pair test. For each pair of positions, count the messages where both carry the same character, with at least 3 needed, and compare that with the chance that two characters of that group match, about 3% for Group 4. If the two positions are exactly three apart, the X??X shape, it’s amber; otherwise it’s blue. Blue also marks mirror blocks, a block of 2 to 5 characters that each message repeats at the same two places. Teal is a message repeating part of itself. For exact and gapped repeats the rule is length: the expected number of chance repeats, L squared over 2 times 26 to the k, has to be under 0.05. That works out to 3 characters at length 30, 4 at 142 and 5 at 292. Motifs, 3 or more characters that come back at least 3 times in one message, get their own dataset-wide test. Violet is a sub-format, pairs that hold only in some of the group’s messages. Pale is a near miss. Mauve, rose and periwinkle are just accent shades that separate overlapping pairs. Brightness shows how common a column’s pattern is in the group, so a dim chip still passed. Where patterns overlap, runs win, then short runs, then repeats, then 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hundreds of thousands of position pairs, some will match often just by luck. So every kind of pattern is corrected for all the tests of its kind across the whole data set, every pair at every length in every group. As of 261005 that’s 538,498 pair and run tests. Divide 0.05 by that and a solid pair or run needs a chance probability under about 1 in 11 million. Mirror blocks have their own count, 1,879,956 tests, about 1 in 38 million. Format changes have 52 tests, one for each group of 8 or more messages at a length. The payoff is that the chance of even one solid pair or run anywhere being luck is at most 5%. The cost is that small groups need near-total agreement. If two positions match by chance 3% of the time, all 4 of 4 messages matching is about 1 in 1.2 million. That’s not enough, so it shows pale. All 5 of 5 is about 1 in 41 million, and that’s solid. Pale is corrected only for the tests on its own page: under 2 chance hits expected there. That 52-test format check is also how some groups get split into two parts: 3A and 3B at 38 characters for Group 3, and 2A and 2B at 39, 43 and 55 for Group 2. Press the up or down arrow on any page and you get the older version: there, a pair counts as hot if it shows up in 30% of the group’s messages, and there’s no dataset-wide test at all. It’s still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to read a page down the columns rather than along the rows. These are four real rows from the 142 page, positions 17 to 48, in the page’s own colors. The first row, CHOPHOUSE from 06:22 UTC on November 16, 2022, is also the About page’s worked example. It has S at 21 and S at 24, which is the amber X??X shape, I at 30 and 32 in blue, and 7777 at 42 to 45 in red. POLICEMAN a week later has a 2 at 21 and 24 and 5555 at 42. Across the whole page, 21 equals 24 in 34 of the 40 messages. The About page then asks what the other six do, and 5 of the 6 have a doubled character at 23 and 24 instead, which is BEERPARTY’s GG here. That’s tested as an alternative form and colored coral. FIRELIGHT, from January 24, 2024, is the one message with neither. The runs keep going past this window. Counting the published rows, a run of four sits at 42 to 45 in 38 of the 40 messages, and at 64, 86 and 108 in 39 of 40, so they’re 22 positions apart, the same 22-character spacing the Group 4 structure page is built on. At 130 it drops to 28 of 40. On the page, clicking the amber S in the first row keeps the 34 rows that carry 21 equals 24 bright and fades the other 6, and missing pieces show as dashed outlines.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heatmap page tests one length on its own. Pairs Across Lengths stacks them: one row per length, positions running across, one grid per group. A colored square means its pattern passes at that length and also, in the same place, at two or more other lengths of the same group, so a pattern that holds across lengths stands up as a column. Pale squares are near misses. Lining lengths up means choosing an anchor, so shorter messages open a dashed gap: their start lines up on the left and their end on the right, and the ruler underneath counts from the end, with minus 1 as the last character. To check for luck, each page’s patterns were moved to a random place 500 times. Patterns that line up at only two lengths came up about as often that way, so they’re left out, and the “by chance” column is how many patterns this widespread the random placements average. My example is Group 4’s 21 equals 24. It passes at 12 lengths from 56 to 268, and by chance you’d expect 0.0 like it. The tooltips give the counts: 36 of 39 at 120, 34 of 40 at 142, 14 of 14 at 216, 8 of 8 at 246. It’s a near miss at 7 more lengths, such as 3 of 3 at 158 and 4 of 4 at 224, while 5 of 5 at 186 passes, which is the 4-of-4 against 5-of-5 point from the significance slide. The run zone at 42 to 45 lines up at 19 lengths. The page calls itself a rough tool, and when in doubt the heatmap page itself wins. Clicking a square opens that length’s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30 heatmap leaves out Groups 1 and 2, over 9,000 messages by its own count, and its notice says why: their structure shows up as match shortages and skewed character counts, which the heatmaps don’t highlight. The 30-character paper covers them, from ciphertext only. It takes the first airing of every distinct 30-character string from January 25, 2022 to July 29, 2026: 10,899 observations, 5,881 unique messages. The messages use a 32-symbol alphabet, the letters A to Z and the digits 2 to 7. The starting assumption is what good encryption would give you, every symbol equally likely at every position, 3.125% each. Group 1 breaks that first with M and 5. Across 109,676 Group 1 body characters, M is 1.929% and 5 is 1.952%, about 40% short overall. Those are z-scores around minus 22, and a same-size draw from a cryptographic random generator, pushed through the same steps, stays within plus or minus 2. The shortage is at nearly every body position. It shows up in every one of the 18 Group 1 prefixes with at least 100 messages, from GF in 2022 to 3G in 2026, and it’s about the same before and after October 2024. Positions 3 and 4, right after the prefix, escape it in both formats, and the paper calls them a head slot. The paper calls the shortage a fixed property of whatever produces the messages; it didn’t change with the format. Group 2 has it too, but only weakly.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Group 1 finding is about the last six characters, positions 25 to 30. This strip is the paper’s Table 5. For every pair of neighboring positions it counts the messages where both carry the same character. With 3,917 Group 1 messages you’d expect about 122 at each pair, and that’s roughly what you see, until the end: 8, 5, 10, 10 and 9. The paper then checks all fifteen pairs inside the last six, not just neighbors, and finds every one suppressed about fifteen-fold. Any two of those six positions match only about 0.2% of the time, against 3% at random. Put another way, six random characters from a 32-symbol alphabet are all different only about 61% of the time; that’s the birthday problem with 32 days. Group 1 sits at 97%. The rule holds in every one of the 18 large prefixes, from 2022 through 2026, and it’s the same before and after the October 2024 change, 0.9722 against 0.9729. The paper calls it the most robust feature of the format. The orange row is Group 2: no dip at the end, 61.3% all different against 60.8% by chance. The dip at 19 to 21 in the green row is real but pooled across two formats, and it’s the subject of the next slide. One more place this shows up: the calendar’s day tooltips flag Group 1 messages whose last six characters include a repeat, as “Format deviation — tail repeat”, 128 flags across the whole calendar.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1 changed format once, and the paper dates it. Here’s how. Sort the 3,917 Group 1 messages by broadcast time, try every split point, and ask where the pattern of which positions match each other changes most, leaving the prefix out because prefixes rotate with time anyway. One break dominates, with a likelihood ratio of 320, between messages at 00:33 and 00:57 UTC on October 2, 2024. That’s the evening of October 1 in the US, hours after the C6 prefix replaced 3E. The edge is fuzzy, though. The only near-certain sign of the new format in a single message, a repeat inside 19 to 21, turns up in only about one new-format message in ten, so the split can slide 14 messages earlier or 7 later before the odds reach 20 to 1. That brackets it between September 25 and October 3. Shuffle the message order and the break disappears. Before it, positions 19 to 21 escape the M/5 shortage and never repeat each other: 0 and 1 neighbor matches in 2,587 messages. After it, both properties are gone together, 48 and 48 in 1,330, which is the random rate, and a new slot that escapes the shortage shows up at 16 and 17. The paper suspects the change came in at 00:00 UTC on October 1, with that day’s prefix change, and the heatmaps, IPE Maps II and the G2/G3 page all use that moment as the break. The paper doesn’t name a cipher, and it labels each region only by how it behaves. Group 2 shows no change point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shorter papers run the same kind of tests on other lengths, including the every-pair probe, inter-position equality, which checks every pair of positions, not just neighbors. The 34-character band is all Group 2, 146 unique messages, and it comes back nearly empty: a mild M and 5 shortage, about one-fifth the strength of Group 1’s by the paper’s own comparison, and none of 561 position pairs passes. At 40 characters, Group 3 copies itself: a chunk of 3 to 7 characters starting at 22 shows up again at 31, nine positions later. In the paper’s own table that’s 17 of the 20 messages at exactly 22 and 31. Group 2 at 40 repeats a two-character bit, 16 and 17 again at 21 and 22, in 22 of 35. At 42, Group 3 repeats a short chunk three to five times; one message has U7N at 17, 22, 27, 32 and 37. Group 2 at 42 has two threads: the character at 15 comes back at 23 in 15 of 17 messages and often again at 27, and the one at 17 comes back at 25 and 29. The 46 paper has only 7 Group 2 messages, but 15 equals 23 in all 7, the same 15, 23, 27 shape as at 42. These are small samples, and three of the papers are dated April 17, 2026, before the current 30 paper; the figures here come from the papers’ tables. None of them claims to know what the repeats mean.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IPE maps take that every-pair probe and draw it for every cohort at once. A cohort is one length in one group, Groups 1 to 4, and each gets a small square map. The pixel at row i, column j is about one question: how often do positions i and j carry the same character, compared with the 1 in 32 you’d expect by chance? More matches shows in the group’s color, fewer in blue, and anything within about two standard deviations stays dark. IPE Maps II is the newer version. It leaves out the prefix, and it splits every map at Oct 1, 2024, 00:00 UTC, with before in the upper triangle and after in the lower one, so a format that survived the break looks symmetric. The Group 1 30-character map, second in the third row, is the paper in one picture: a blue block at 19 to 21 above the diagonal only, and a blue corner at 25 to 30 on both sides. The Group 4 142 map lights 21 and 24 on both sides, 27 messages before and 7 after, which adds up to the 34 from earlier. Group 3’s 22-character map has only a lower triangle, because those messages only exist after the break. Of the 147 maps, 59 have messages on both sides, 40 only before and 48 only after. The left and right arrow keys step through the groups, up and down through the lengths, e cycles the before and after views, and clicking a map opens that length’s older heatmap page with that group picked. The maps count a little differently from the paper, so I keep their numbers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goes inside the messages, one group at a time, using real messages from the published structure pages. It starts with Group 4: the markers that close each field, one length formula, what sits inside a 22-character block, the versions, the trailer, and how later messages copy earlier ones under the same prefix. Then come the three long-G4 block pages on the Extra tab, which use their own set of 242 messages. It ends with Groups 2 and 3: one frame for every structured G3 message, with 5-, 14- and 23-character blocks, then the Group 2 15-character copies and the G2/G3 pairs that keep the same slots.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Group 4 page starts from one idea: a long Group 4 message is a stack of fields, and every field ends in a marker. There are three kinds. A quad is one character four times, like GGGG. It’s the marker for row B and the body blocks, and it fills 765 of the 1,005 marker slots on the standard grid, about 76%. An echo is four characters where the first and the fourth match, written X??X. It closes row A, at positions 21 to 24. A plain double, two of the same character, closes the short fields that show up in the rarer forms. Here’s a real message, the MM-164 that aired on 261004 at 21:38 UTC, cut at its markers. Two characters of prefix. Row A is 18 characters and then the echo J-T-A-J. Row B is 17 and then the quad EEEE. Then five blocks, each 18 characters and a quad, and a 9-character trailer with no marker. Block 3 has five H’s in a row just before its quad; those belong to the values, and the marker is the WWWW at the slot. Read this way, 175 of the 257 distinct messages of 54 or more characters, January 2022 to October 2026, split into marker-closed rows with nothing left over. Fifteen more do the same apart from row A, whose echo went missing for a stretch of 2023 and 2024. Every card on the page is drawn from that rule alone. No marker is placed by hand, and stray X??X windows are left visible so you can see the base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rows are fixed, the lengths follow. Prefix 2, row A 22, row B 21, a trailer of 9, and n blocks of 22 add up to 54 plus 22n. Three, four and five blocks give 120, 142 and 164, the most common long lengths. An extra head is a shorter pair of rows, A-prime of 17 and B-prime of 21, so each one adds 38, and that’s the second series, starting at 92. The counts in the table come from the census at the bottom of the page, which is marked beta: messages built exactly this way at each length. The 142 has 40 messages, for example, and 28 of them are plain; ten more end on an echo-closed block. The page treats the formula as an inventory rather than a template. It counts the parts, and the parts can come in a different order: the 246 is three blocks, an extra head, then four more blocks. On the page you can walk each series with the arrow keys, including lengths the formula reaches that haven’t been heard yet, like 98, 114 and 136. The short forms use the same pieces with a run of short ##-closed fields where the blocks would be. The 56 and the 62 are prefix, row A, a run of 23 or 29, and the trailer. The 108 and the 176 have fixed fields of their own and no blocks at all. Then there’s what’s left over. 62 messages carry no quad anywhere. 27 of those still read. The other 35 are what the rules don’t reach, though 15 of the 19 longest still close row A at position 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inside one block. The page lines up three copies of one MM field: block 2 of the MM-186 from 260901, and block 4 of the MM-224 on 260912 and of the MM-246 on 261012. A 22-character block has three kinds of character. The frame is the opener, positions 1 to 5, the anchor at 11, and the quad at 19 to 22. It says which field this is, and the page treats it as fixed for that field under a prefix: here V-M-V-4-O, the 3, and QQQQ in all three. The version is positions 1, 5, 12 and 13. A field comes in two or three versions that differ only there, and these three copies share one. The values are 6 to 10 and 14 to 18, and they mostly differ from copy to copy: D-E-Z-M-7, then 7-Z-Z-H-E, then F-E-M-E-B. The numbers under each column come from all 442 reused blocks on the page: how often that position agrees with the block it was copied from, where chance is about 3%. Position 4 agrees 100% of the time, the anchor 99%, the quad 99 to 100%, and positions 2 and 3 81 and 87%. The version positions run 55 to 73%, and the values 8 to 21%. The page also finds the values behave like 32 symbols at full entropy, with no checksum, and not one repeated five-character group in 884. So each block is a label plus two five-character windows of payload. Notice the field also moved, from block 2 to block 4. A copied block doesn’t have to keep its slot.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version characters mostly switch together, message by message. This grid follows three fields of the BV prefix through five airings, from 241031 to 250122. I’ve kept only the opener, the anchor and the version positions; the values mostly change and would just be noise here. The fields go by their middle letters, UCV, MU6 and 4ZV. In the first message, the BV-268, they’re blocks 6 to 8, after an extra head, and in the four later ones they’re blocks 1 to 3. The gray letters don’t change anywhere in this grid. The pink ones are the version, faint when they’re as first seen and solid when they’ve changed. Through 241231 the only movement is position 13, in one field at a time. Then the BV-166 on 250122 changes positions 5, 12 and 13 in all three fields at once, nine characters together, while position 1 holds. Across the whole set, of the message pairs that share two or more fields, almost all use the same version for every shared field or a different version for every one; the single-field changes before 250122 are among the exceptions. The page reads that as the version going with the message. And the switch didn’t stop the copying: the BV-160 and BV-166 pair shows up in the lineage table in a moment, 82 of 160 characters identical at offset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nine characters of a long Group 4 message are the trailer, and its first two point ahead. A message carries a run of its prefix’s fields, and the trailer opens with the two-character head of the field that comes next in the prefix’s order. This uses the MM messages from September and October 2026. Reading their rows, one run of MM fields goes VMV4O, DSQ4I, ZVZW7, E7YTJ, SNDNS, 7NILZ, CPPCS, SG7F2, X75B7, 2SNCT. The MM-224 on 260912 stops after ZVZW7, and its trailer opens E7. A month later the MM-246 carries one more field, E7YTJ, in exactly that slot. That’s the example on the block layout page. The MM-246’s own trailer opens SN, the field after that. The MM-186 on 260901 stops after SNDNS, and its trailer opens 7N. The MM-164 on 261004 stops after X75B7, and its trailer opens 2S. Across all prefixes this holds in 62 of the 68 messages that end on a quad-closed field, where chance would give 0.1%. Two characters are enough, because within a prefix 515 of 520 two-character heads name a single field. The other seven trailer characters agree with nothing tested so far. When a message ends on a run of short fields, a stub or an extra head, the rule mostly fails, 2 of 38, so those endings are doing something else. The four-message chain here is my reading of the rows on the page; the page gives the 224-to-246 example and the counts. On the slide, each message’s last field sits under its place in the chain, so the trailer starts right under the field it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Flip through the decks on the page and messages under one prefix look like variants of each other. Many of them are: later long messages are partial copies of earlier ones. The page seeds on shared six-character runs, scores every offset, leaves out same-day re-reads, and counts a pair as a copy when the identical characters at one constant offset reach a z of 15 or more. That gives 145 pairs, and all 145 are under the same prefix. An exhaustive scan of all 36,315 pairs, which also catches copies with no six-character run in common, raises it to 169, still every one same-prefix. None crosses a prefix change. The table is five of the top eight pairs on the page. The strongest is the MM one from the last slide: the 224 on 260912 and the 246 on 261012, 120 of 224 characters identical at offset 0, z 43. The offsets are mostly 0, plus or minus 22 or 44, a block or two, or 40, which is an extension: the same body put in a different frame. Row A is never copied, and the trailer is; the block layout page adds that the end of row A sometimes comes along when row B is copied. The page also asks whether the re-keyed characters look like fresh key material, and finds a reshuffle instead: they carry the corpus’s own letter frequencies and share about 1.7 of 5 characters with what they replaced, against 0.5 to 0.7 for any control. The rule it ends on is practical: check any resemblance between two long messages against this first, and a cross-prefix copy would be the anomaly.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Extra tab has three more Group 4 pages, under G4 block layout and reuse. They go deeper on reuse, but they use a different message set: 242 long G4s of 60 or more characters, first airing only, under 31 prefixes, from 221116 to 261012. The structure page uses 257 distinct messages of 54 or more, so the counts differ, and I keep them apart. Long G4 Messages is the overview: the five parts, the same MM-164 worked through, and four stat cards. 93 of the 211 messages that had something earlier to copy from did reuse blocks, all 170 matches are within a prefix, and none of the 170 has an odd offset. Long G4 Block Layout is the evidence for the rows. The echo at 21 to 24 holds in 179 of 204 messages of 100 or more characters, where chance is about 3%, and the quad at 42 to 45 in 162. It also tests the idea of a repeating key. Matching characters come in runs of whole blocks, 95 of 153 direct matches taking three or four in a row, and inside a reused block 56% of characters match against 9.9% just outside. Long G4 Block Reuse asks who reuses and from where. Reuse builds up as a prefix goes on, from 2 of 29 second messages to 52 of 75 from the eighth on. The source is usually two to five long G4s back, a median of 20 days earlier. Across prefix changes there are 0 matches in 27,955 pairs, and tests for disguised copies came out at chance.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2 and 3 have their own page, G2/G3 EAM Structure. It covers January 2022 to October 2026, one copy of each message at its first airing, with partial captures and uncertain characters left out, and its break is 00:00 UTC on Oct 1, 2024. The Group 3 result is that every structured G3 message on the page fits one frame. The three lists hold 56, 30 and 18 messages, 103 different ones, because a DQ-54 from 250109 is read both as a 14 and as a 23. Count from the left: two characters of prefix, then a first block that doesn’t repeat, then K repeating blocks, then a tail, almost always one character. The repeating block is 5, 14 or 23 characters long, and inside it some slots hold the same letter in every block. So a 32 is 2 plus 14 plus three 5s plus 1, a 45 is 2 plus 14 plus two 14s plus 1, and a 63 is 2 plus 14 plus two 23s plus 1. Since the break, block 1 is 14 characters in most messages, so the repeating blocks start at character 17 whatever their length. A few start three later, and before the break they started later still. The three families have different histories. The 5s go back to 230120 and the 23s to 230601, and both run across the break. The 14s only exist after it; the first is 241003, two days in. The page also thanks a fellow researcher; their work on identifying G2 and G3 structure is what got it past my early highlighting.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5-character family at full stretch. The page lists 56 Group 3 messages where three or more 5-character blocks follow one another, each sharing three or more letters, in the same slots, with the next. It looks for them from every starting character, and by chance you’d expect about none in the whole corpus. The family’s longest are two VQ-82s. The first is from 261006, a Tuesday: VQ, a 14-character first block, thirteen blocks of five, and a final I. The page draws it as one row; I’ve stacked the blocks so the slots line up. Slots 1, 2, 3 and 5 hold O, R, O and D nearly all the way down. Slot 3 turns to H and then E in blocks 9 and 10, and slot 5 to G in the last one. Slot 4 changes from each block to the next. A week later, on 261013, also a Tuesday, the second VQ-82 is built the same way around L-T-C, a changing slot, and G. Those two are the family’s only 82s. Across all 56, slot 1 is constant in 98% of messages, slot 2 in 84%, slot 3 in 66% and slot 5 in 57%, and in the 47 that start at character 17 or 20 the fourth slot is never constant. The shortest members are the 32s, three blocks, and the 32 is the one that turns up beside Group 2 a few slides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frame takes longer blocks. The 14-character family is 30 messages, all since the break: every G3 45, 48, 54 and 59 whose body repeats 14 characters on, seven or more times. That covers all 20 G3 45s and all seven 48s since the break, and the 48s are 45s read three characters later. The first example is a VQ-45 from 260923, a Wednesday, same prefix as the 82s. Block 1 doesn’t repeat. The two repeating blocks share P-U-U, J-T-P-Z and F-P, and the other five slots change. Across the 30, slots 1, 2, 6 and 7 are constant in every message. The 23-character family is 18 messages from June 2023 on, and it runs across the break. Its body repeats 23 characters on and also 9 on: inside each block, a 6-character unit at slots 6 to 11 comes back nine later at slots 15 to 20, shown in blue. The page sums a block up as unit, unit and 5 more. The example is the 43-63 from 260422, also a Wednesday. In block 2 the unit X-B-T-T-7-A comes back as X-B-T-T-B-A; in block 3, X-B-L-6-J-A comes back exactly. The 43 prefix sent three 63s and a 57 in this family between 260422 and 260507. Some blocks stop after slot 14, before the unit comes back, and the page draws those short, in the same columns.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2 has its own block. 73 long G2 messages, all since the October 2024 break, end with one 15-character block written out two to four times back to back, then one more character. The head in front stretches with the length, so the copies always sit at the end. By chance you’d expect about none of these in the whole corpus. Lengths run from 50 to 89, and the most common are 55, 60 and 75. The example is the K7-85 from 260903, a Thursday: prefix, a 22-character head, four copies, and a final 2. The last ten slots of every copy are the same, 5-O-T-V-6-C-Q-K-A-O. In the first five, slot 1 is a Z in three copies and slot 4 is a 4 in three, and the rest change. That matches the strip across all 73: slots 6 to 15 hold in 95 to 100% of messages, slots 2 and 3 in 56 to 60%, and slots 1, 4 and 5 less often. The first of these is a P5-55 on 241004, three days after the break. The page calls out one exception: the QH-72 on 261008 is built like the 75s that read the block three times, but with 14 other characters where the middle copy would be, and it’s drawn that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section ties the two groups together. Take a long Group 2 message, 40 or more characters, and a Group 3 32 aired within 14 minutes of it. Split the G2’s characters 16 to 30 and the G3’s 17 to 31 into three 5-character blocks each. The same slots repeat in both, with different letters. Since the break that holds for 9 of 10 pairs. Same-day pairs further apart match 0 of 21 times, and a random G2 40-plus with a G3 32 matches about 2 times in 100. The example is 241114, a Thursday: a BP-60 at 16:47 UTC and a DX-32 five minutes later. The G2 has S-Y-4 in the first three slots of all three blocks and O in slot 5 of two. The G3 has U-U-J three times and Z in two. Same pattern, nothing in common letter for letter. The one miss is 241025, an AR-50 at 05:36 UTC with no repeats of its own. Seven of the ten G2 halves aired between 15:45 and 16:54 UTC. And nine of the ten G2 halves are also on the 15-character list from the last slide. In the eight of those that match, the head is 27 characters, so the triple fills the end of the head and its last character is the first character of the first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takes a closer look at exercises and at the outside data the site brings in. It starts with what a SKYMASTER is and when they happen, then the CARF NOTAMs, the April 2026 airspace replay and the NOTAM Mapper. After that come E-6B flights and transponder codes, with a preview of the tracker, then Group 4 traffic before Minuteman III test launches, and last the 8888 catalog.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days the network gets very busy, and the word people reach for is SKYMASTER. On the site it means two things that are worth keeping apart. A SKYMASTER event is a large STRATCOM-driven exercise. SKYMASTER is also a radio callsign that sometimes shows up during one, and when it does, it tends to come near the end. So the callsign is one optional symptom of the exercise. It’s a real procedural term, too: “SKYMASTER procedures” is a named training subject in a FOIA-released E-6B aircrew training plan. On the HFGCS, a SKYMASTER-scale exercise looks like hundreds of messages over many hours, several formats running at once (ordinary EAMs, SKYMASTER-prefixed messages, 274 messages, RECOVERY REPORTS) and extra HF and UHF frequencies well beyond the usual four. In that mode each primary frequency starts acting like its own network instead of a mirror of the others. When every hallmark is there but nobody calls SKYMASTER, I log it as a FAKEMASTER: E-6B forward deployment, conspicuous airspace reservations, heavy EAM traffic, unusual callsigns, and no documented call. Either the exercise really is different in some operational way, or the call happened and I missed it. The cleanest case is June 23, 2024: an E-6 forward-deployed to Norway, special airspace reservations, and an unusual EAM read by the numeric callsign LOOKOUT44. The FAQ lays out why I think that day was GLOBAL STORM 24. Two April dates are logged as NOTHINGMASTER, and the site draws them hollow, with the FAKEMASTERs. When one of these broadcasts goes viral, the question that comes up most is how I know it isn’t real. Many of these dates were forecast in public well ahead of time, STRATCOM announces its large exercises, and Offutt posted the April 2026 window six days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SKYMASTER tab on the index, in its Compare view. The tab lists 33 dated events from 2023 to 2026: 26 SKYMASTERs, five FAKEMASTERs and two NOTHINGMASTERs, or 7, 9, 10 and 7 by year. Each row in the year lists gives the date, the name I logged it under and the ordinal weekday, so 230830 reads “AUGUST SKYMASTER, 5th Wed”. The weekday is the first pattern you notice. 18 of the 26 SKYMASTERs fell on a Wednesday, where a random weekday would give about four. The named Global Thunder dates mostly break that rule: four of the five fell on a Thursday, Friday or Sunday, and only 251029 is a Wednesday. Leave them out and it’s 17 Wednesdays out of 21. The months repeat as well. January, April and August have a SKYMASTER in every year on the list. February, May and September have one in three years out of four, and October in two. On screen, the timeline across the top has filled dots for SKYMASTERs and hollow dots for FAKEMASTERs and NOTHINGMASTERs. Below it, the table puts the four years in columns and lines the dates up by season, 11 rows, so reading across a row you can watch the same window come round each year. The paler dates are the FAKEMASTER and NOTHINGMASTER ones, and hovering any date shows its name. 20 of the 33 dates are links. Click one and that day’s DTCP timecard opens in the gallery, so you can go from the list straight to the day’s transcribed messages and its recording. The other 13 dates have no card in the gallery.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Exercises leave traces outside the radio, and airspace is one of the clearest: the FAQ lists conspicuous airspace reservations among the hallmarks. On the site those come as CARF NOTAMs, and each is one line of text that carries everything a map needs. This is CARF 04/240 from the April 2026 set. After the ID comes the facility, ZAK, then the reservation’s name, DCC KELLY THREE, then what it is: a stationary altitude reservation. Then the shape, an 80-nautical-mile circle around 34°25′N 129°30′W, far out in the Pacific west of California. Then the altitude band, surface to FL230. Last is the validity window, written YYMMDDHHMM in UTC: April 14, 14:00 to 23:59 UTC. Some carry a daily window. CARF 04/193 runs from April 13 to April 16 but says DLY 1515-1615, so it’s only active from 15:15 to 16:15 UTC each day, and the site draws it as four one-hour bars. The NOTAM Mapper, a small tile on the Start tab, reads exactly this. You paste FAA or ICAO NOTAM text, press + ADD, and it draws the circles and areas with a time slider. It also takes the radius from an ICAO Q) line, looks up special-use airspace such as W-237J from the FAA’s published boundaries, and expands UK danger-area lists. Colors run from yellow for the shortest to red for the longest in whatever you’ve loaded. SHARE copies a link with the raw NOTAM text packed into it, so the site stores nothing, and KML exports the shapes for Google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replays the airspace around the April 2026 SKYMASTER. It’s built on the same map and timeline as the Mapper, with 51 CARF NOTAMs built in, plus the EAMs from the same weeks. The window runs from April 13 at 15:15 UTC, when the first reservation opens, to May 1 at 21:00 UTC, when the last one closes. 28 are Pacific reservations filed under ZAK: the KELLY THREE circle, the BRAVO THREE box and the IRON THREE circle, reissued day after day. 21 are New York Oceanic areas with names like SHADO, FIRST, SCORE and PETE, whose text says New York Oceanic will not accept IFR flights inside them. Two sit over the Upper Midwest, one over Lake Superior named, literally, TRAILING WIRE, and RIB MOUNTAIN over Wisconsin, and those two only appear on April 29 and 30. How to read it: the map shows what’s active at the slider’s time and fades the rest, and the list on the right dims the same way. The counter reads like 4/51 ACTIVE. The white squares are HFGCS stations. Along the bottom, the bars are the NOTAMs, packed into three lanes and colored yellow to red by duration, and the dots under them are the EAMs, colored by group. The arrows step to the next start or end. On load the page steps through them once a second until you touch the slider or an arrow, and SHOW ALL lights everything. Click a shape and the popup gives center, radius, altitude, time and the raw text, which copies on click. KELLY THREE was reissued 12 times on one circle, so its popup has arrows of its own. The status bar says the EAM transcription is non-exhaustive.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by side, day by day, the window falls into phases. The NOTAM column counts reservations active at some point each day, the EAM column is the dots on the replay’s timeline, and the E-6B column comes from the calendar, which marks each message broadcast by an E-6B. From April 13 to 18 reservations are active every day and the radio looks ordinary: 56 EAMs in six days, close to the calendar’s 2026 median of 10 a day, none marked as broadcast by an E-6B. Then April 19 to 21, Sunday to Tuesday, traffic jumps to 225 EAMs in three days, mostly Group 1 30-character messages, and the calendar marks 142 of its 223 for those days as broadcast by E-6Bs. April 21 is the day I logged as APRIL NOTHINGMASTER. After that it goes quieter again, 52 EAMs over eight days, while the Pacific blocks come back from April 24 to 27 and the Lake Superior reservation opens at 22:00 UTC on April 29. April 30 is the APRIL SKYMASTER: 77 EAMs, 64 of the calendar’s 76 marked as broadcast by E-6Bs, with RIB MOUNTAIN active from 14:15 to 16:45 UTC. So inside this window, every message the calendar marks as an E-6B broadcast falls on four days: April 19, 20, 21 and 30. Two cautions. The calendar marks these April days as noncomprehensive monitoring, so a quiet day can partly be a gap in listening, and the replay’s status bar says the same. And the totals differ slightly, 415 dots against 408 on the calendar: the replay also plots seven copies with a transcription mark that the calendar doesn’t count. One more link, from the E-6B page: April 13, when the first reservation opened, was one of the nine days with five E-6Bs up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FAQ calls the E-6B the airborne half of the system, so the site follows the aircraft too. This page answers one question that went around OSINT circles without a firm answer: on how many days in the first eight months of 2026 were five or more E-6Bs airborne at the same time? A live tracker can’t settle that, because it only shows what’s up while you’re looking. Answering it takes a takeoff and landing time for every sortie, and that came from Aviar Labs through their SkyGlass platform. The export cuts a flight at UTC midnight and wherever coverage drops, so its 1,269 rows are stretches of track. Gaps under 15 minutes are rejoined, 270 of them, since no E-6B lands and takes off again that fast, which leaves 978 sorties and 4,098 flight hours. With a start and end for each one, the page can count how many were up at any moment instead of sampling it. The answer is nine days, 13 hours in total. Six at once happened once, on February 12, for 87 minutes, the day after the February SKYMASTER. The page lists all nine with the peak time, how long five or more stayed up and the hex codes, and each date opens ADS-B Exchange at that moment with those aircraft loaded. Under that are the daily peak chart, sorties per day, the busiest days and the longest sorties. The longest, 14 hours 12 minutes, carries a note that it’s likely two aircraft sharing one code. One thing I noticed: if you rank the 237 days by hours flown, three of the five 2026 SKYMASTER days in this window, Feb 11, Apr 30 and Aug 12, land in the top eight. The cut at eight is mine, and I haven’t tested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useful thing here is about identity. Trackers tell aircraft apart by the address each transponder broadcasts, written as six hex characters. The sixteen E-6Bs have permanent addresses, one block in a row from AE040D to AE041C, shown as the row of cells here. Lit cells flew under their own code, with the sortie count underneath; dark ones never did in this window. Those codes are rarely used. Only 97 of the 978 sorties flew under them, and five of the sixteen never appear at all. The other 881 sorties flew under one of 285 other codes, spread over the AE0000 to B00000 range on the page’s address map, 121 of them starting AE and 164 starting AF. 66 of those codes carried a single sortie, and the busiest, AF3309, carried ten. The FAQ had already noted E-6Bs turning up under false hex codes more often since late 2024; this puts a number on it for 2026. The page checks the pool two ways. No code was ever in the air on two sorties at once, across all 978, and no code turns up with more than one tail number. And 82 codes went unused for 60+ days, then flew again. In the pool that likely means the code was handed back and reissued. In the permanent block it means the aircraft was flying under pool codes in between. The lifelines chart draws it: the sixteen permanent codes pinned on top, five of them empty, and below them a cascade of pool codes in the order they first appeared. For half the pool codes, the first and last sortie in this window are about two weeks apart or less. For anyone watching live, a filter on AE040D to AE041C would have missed nine flights in ten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one is a preview of a page that isn’t on the public site yet; the screenshot shows data through October 12. The flight-history page works from an export after the fact; this one is a live watcher. It polls about every ten minutes and plots how many E-6Bs were airborne at each sweep, from August 24 at 16:59 UTC to October 12 at 22:58 UTC, 7,023 sweeps in all. Two things matter when reading it. First, confirmed, suspected and out-of-coverage aircraft all count as airborne, and each point’s tooltip gives the breakdown. The peak of seven, on September 4 at 20:34 UTC, was two confirmed, four suspected and one out of coverage, so treat it as an upper bound. Second, the shaded bands are times the watcher was down, five gaps adding up to 37 hours. The sky wasn’t observed then, which is different from nothing flying, so the line breaks there instead of dropping to zero, and day totals that span a band are understated. The first day or so, up to August 25, was rebuilt from the running log, so it has totals without identities. The two pages overlap for one week, August 25 to 31, which makes a useful check. Their daily peaks agree on six of the seven days. On August 27 the export says four and the watcher says six, three confirmed and three out of coverage, which is the kind of difference the tooltip is there to show. The code pattern holds as well: 134 codes so far, and only 24 of 198 flights, as the watcher counts them, under an aircraft’s own permanent code. Clicking a sweep gives its ADS-B Exchange replay link.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Vandenberg runs unarmed Minuteman III test launches on publicly announced schedules, and this page asks whether the HFGCS does anything different in the days before one. It looks at Group 4, whose messages are almost all long: 99.2% run past the standard 30 characters. Each launch gets a card: a six-day window from D-5 to launch day, a stacked bar per day colored by group, the lengths of the long messages under each day, and a coverage strip showing which monitoring sets and recordings exist for each day. The pink columns are D-3 to D-1. The headline is that Group 4 runs at about 3.6 times its baseline in that window, and 8 of the 11 launches on the page had Group 4 long messages in it. The baseline is the line under the table: over 807 non-launch days, Group 4 appears on 22% of days, at 0.29 long messages a day. Read the table with the page’s own caveats. GT-246 carries most of the weight, 17 of the 27 Group 4 long messages across all eleven windows, and its pre-launch window sat entirely inside Global Thunder 23, so the exercise may be the cause. GT-253’s only datum is an outside report the page marks unverified, and GT-255 was still scheduled when the page was written. Coverage varies a lot from card to card. The page also notes that three of these launches were sent from the Airborne Launch Control System on an E-6B. The page says plainly that this is correlation only, not a confirmed causal relationship. It was written ahead of the March 2026 launch, so that a run of long EAMs that week wouldn’t be read as news-driven. Its last update, March 3, 2026, says no long EAMs had been seen before that launch.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 EAMs never use the characters 0, 1, 8 or 9. 8888 messages, also called Quad 8s or octopus messages, are the exception, and they’re probably not standard EAMs at all. They open with 888800 and close on 8888. In the complete modern copies, what’s between follows one pattern: a two-digit day that matches the date, a four-digit time at or near the time of transmission, and a block of paired letters, most often AAEEGGKKNNXXZZ. Here are three real ones from the catalog. The top one I recorded myself on November 22, 2022, read by FINNEGAN at 16:50 UTC: day 22, time 1650. The middle one is one of three VLF broadcasts on May 17, 2024 from the E-4 ADFEB4, each stamped with the time it was heard. The bottom one, TEST KIT on October 26, 2025, was disregarded on air, a few hours before the 251026 SKYMASTER. The catalog page has 39 rows, from a 1999 log to March 15, 2026, 27 on HF and 12 on VLF, each with its source, and a timeline above with HF and VLF in separate lanes. In 2023 I could find only 11 documented. On HF, 16 of the 20 since 2018 were followed by a disregard. None of the VLF ones were, and those are tied to specific aircraft: E-4s ADFEB3, ADFEB4 and ADFEB6, and E-6s including AE0412, AE0414 and AE040E, three codes from the permanent block on the earlier slide. The FAQ has two leads: a secondhand report that 8888-format messages once appeared as test traffic on an ICBM satellite test system, and a 2+5 launch-authorization structure from a Titan II museum tour that maps onto the inner fields. None of it confirms they’re ICBM-related. Both point toward test or control traffic somewhere in nuclear command and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last part starts with the reference shelf: the FAQ, the two station pages and the wiki archive. Then come four slides on method and limits, each worked through with an example from published data: what counts as a copy, coverage before absence, tests against chance, and correlation only. After that, the open questions the site states itself, and finally seven places on the site to start from, with the links for following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Extra tab has a second list, References and resources, with four pages: the FAQ, the two station pages and the NOTAM Mapper tool. The Wiki tab sits right after Extra. The FAQ is where the site explains itself in plain language: 36 questions and 72 references, written in my own voice. It covers the basics, like what the HFGCS is and why sources say 13 stations or 14, and then works through claims that get repeated online without much checking. The biggest is the claim that EAMs use one-time pads. The FAQ argues that’s probably wrong, partly on the character statistics I’ll get to in a few minutes. Each answer has its own link, like hfgcs_faq.html#faq-otp, so you can send someone straight to one answer. The two station pages draw on public contract, procurement and property records, plus maps. Yokota, like most stations, transmits and receives from separate sites, so the high-power transmitters don’t desensitize the receivers. Its map puts Tokorozawa, the transmit site, about 14 km from the base, and Owada, the receive site, about 22 km. Puerto Rico has no base of its own. Its ALE callsign, JNR, is the last three letters of TJNR, the ICAO code of Naval Station Roosevelt Roads, which the Navy closed in 2004. The page shows the other stations follow the same rule: RJTY gives JTY at Yokota. Its two sites are 97 km apart on opposite coasts, and the station is run remotely from Andrews and Grand Forks. A full HFGCS wiki is too much for one person, so in December 2025 I started a pilot to show what one could look like. The Wiki tab links 27 of its pages as archive.org saved them: 10 informational pages, 16 day pages and one list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on the site starts as a transcript. Operators read each message aloud, character by character, and the project wrote them down from its own recordings and from listening on online receivers. A copy only counts if it’s clean. Partial captures, disregarded reads, and any message with a character that couldn’t be copied are all left out of the counts. For anything over 30 characters the length is read on air, which gives a check on the copy. The second rule is about rebroadcasts. The rebroadcast timeline says about one in three EAMs is rebroadcast. Here’s one real example from it: a Group 1 message starting YLRJLP, first aired at 22:42 UTC on Wednesday, July 5, 2023, with no E-6B flag, then four more times on E-6B-flagged airings at 23:10, 23:40, 00:10 and 00:40 UTC. That half-hour spacing fits the E-6B relay schedule in the FAQ, and :10 and :40 are the minutes its table gives to the Atlantic. Which count is right depends on the question. The calendar counts airings, so this one message adds three to July 5 and two to July 6, which is the right number for how busy the air was. The structure pages and papers count each distinct message once, at its first airing, because five copies of one string would make any pattern in it look five times as strong. This one is a 30-character Group 1 message, so it belongs to the 30-character paper, where that rule takes 10,899 airings down to 5,881 unique messages. Across the whole rebroadcast timeline, 2,725 messages were aired more than once, 9,134 airings in all, and 94.3% of those messages are finished within two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calendar. From January 25, 2022, the first day with data, to October 9, 2026, when it was built, it covers 1,719 days, in the three tiers of its legend. 789 days are comprehensive monitoring, drawn solid: there’s a DTCP or DCRP recording for the day, or the day is certified silent. 305 are noncomprehensive, drawn dashed: something was logged but there’s no recording, so treat the count as a floor. 625 are no monitoring, left blank: nothing logged and no recording, so a blank day says nothing about traffic. 14 days are certified zeros, where the tooltip reads Total Messages: 0. They cluster. Seven are Sundays and six fall on Thanksgiving or December 24 to 26, with two days in both, and three in a row at Christmas 2023. That fits the FAQ: very quiet days tend to land on federal holidays. The livestream gallery uses the same rule. A reviewed day has a flat strip and an unreviewed day is hatched, because a gap there is, in the page’s words, an absence of notes rather than of traffic. Of 809 days on tape, 474 are reviewed. Four years of monitoring relied mostly on online radios in North America and Europe, and the Yokota page says Pacific coverage is limited. Stations usually simulcast on all four frequencies but not always, so not hearing a message on 8992 doesn’t mean it wasn’t sent there. The FAQ also says the UTwente receiver many people default to misses a lot of North American traffic, especially E-6B broadcasts. So before I read a quiet stretch as a finding, I check which days and which receivers it rests on. The vintages differ too: the calendar runs to October 9, the timecards to October 13, and the livestream gallery to September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structure work uses the ciphertext and nothing else. Nothing gets decrypted and no cipher is named. The method: write down what pure chance would look like, then measure the gap. For 30-character messages, the null model is that every base-32 character is equally likely, 3.125% each, which is what good encryption output would look like. In Group 1 message bodies, M shows up 1.929% of the time, a z-score of about minus 22.8. As a check, the paper pushes a same-size draw from a cryptographic random generator through the same pipeline, and there M sits at minus 1.15. Second, the last six characters. Six random base-32 characters are all different about 61% of the time; that’s the birthday problem. Group 1 is at 97%. These are Group 1 results; Group 2 shows only a weak M and 5 shortage. The heatmaps run so many tests that some pairs will match by luck, so they use a Bonferroni correction. With 538,498 tests of pairs and runs, a pair or run needs a chance probability under 0.05 divided by 538,498, about 1 in 11 million, to be colored solid. That keeps the chance of even one lucky pair or run on any heatmap page at 5% or less. Runs of four or more and repeats inside a message have their own rules. The cost lands on small groups. If two positions match by chance 3% of the time, four matches in four messages is about 1 in 1.2 million, which falls short, so it shows pale as a near miss. Five in five is about 1 in 41 million, and gets colored. Null results get published too. In the 34-character paper the strongest pair reaches z = 3.54 against a threshold of 3.92, and the paper says no pair crosses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is where people most want a story, so here’s the Minuteman III page. Unarmed test launches from Vandenberg are announced ahead of time, which makes them a fair thing to test against. The page’s headline: across 11 launches with monitoring data, Group 4 shows up at about 3.6 times its baseline rate in the one to three days before launch, and 8 of the 11 had Group 4 long messages in that window. The baseline is Group 4 appearing on 22% of 807 ordinary days. Each launch gets its own card with a coverage strip under the chart, and the cards are where the limits show. GT-246, in April 2023, has the strongest signal, 17 Group 4 long messages in three days. But its whole lead-up overlaps GLOBAL THUNDER 23, which ran April 11 to 18, and the page calls that a possible confounding factor. The card also says no recordings are published for that week, only the logs. GT-249, in June 2024, had comprehensive coverage and no Group 4 in the days before launch, so that absence counts. GT-253, in May 2025, fell in a gap: the project wasn’t monitoring, and the only report is from an outside log that still needs checking. For GT-255, scheduled for March 4, 2026, the page wrote a forecast beforehand, expecting Group 4 long EAMs from about March 1. Its card then reports no long EAMs in the days before. The page states the result as correlation only, not a confirmed causal relationship, and adds that the same prefix groups may also carry significant traffic that has nothing to do with test launches. The FAQ draws a related line. Random news events don’t line up with EAM volume, but specific, scheduled military activity sometimes might, at rates you can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questions the site leaves open in its own words, not ones I’m adding here. The Yokota page notes that SKYMASTER exercises have had European and NATO elements but none confirmed in Japan. It suggests that could be a gap in observation, since the monitoring leaned on North American and European receivers. Japanese online radios exist, so it could be checked. The FAQ points out that the FY27 budget documents name four message classes: EAMs, Force Direction Messages, Force Management Messages and Higher Authority Command Messages. Whether the four groups line up with those four classes can’t be confirmed, but the FAQ calls it a genuine possibility. In Group 1, the M and 5 shortfall shows up in every prefix with 100 or more messages and on both sides of the October 2024 change, and I have no good explanation for it in terms of any standard encryption scheme. The Group 4 page parses 175 of its 257 long messages cleanly and lists 35 that its rules don’t reach. Most of those still open the same way, but within a length there’s too little to go on. And the FAQ says stations have historically kept per-frequency schedules and very likely still do, but I haven’t seen the current schedule documented publicly, and the monitoring hasn’t worked it out. A few more are in the papers. The 30-character paper lists next steps, like a scan across all 150 bits and the same change-point test on other lengths and groups. The 42-character paper asks for a larger sample, ideally 50 or more messages per length. The 46-character paper leaves one pair unresolved until more messages come in. And the FAQ notes that nobody seems to have tried lining traffic up with the ANCS and GFNCS station split.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places on the site to start from, each with an address you can type after neetintel.github.io. The index is the front door: seven tabs, the language switch and the light and dark theme. The 142-character heatmap is the clearest single example of the structure work, 40 Group 4 messages with runs every 22 positions; clicking a colored character keeps the rows that share it and fades the rest. ?compare opens the SKYMASTER timeline and lines the years up by season. In the DTCP gallery, the address ?skyx searches for the SKYMASTER days that have a timecard and collapses the weeks in between; type anywhere on the page to search for anything else, and open a day and press c to compare it with its closest days. The calendar at ?2023 shows a full year with the coverage tiers; the legend toggles mark SKYMASTER and FAKEMASTER days, and the length filters narrow it to any message length. The April 2026 NOTAM replay steps through the airspace reservations around that SKYMASTER, with the EAMs heard in the same window along the bottom. And the FAQ’s answer on the four groups is the plain-language version of most of this deck. For more, the longer write-ups are on the Substack at neetintel.substack.com, and the videos, along with hundreds of hours of recordings, are on YouTube at @neetintel. The Contact tab on the index has the ways to get in touch. The FAQ says the project is effectively shutting down in 2026, but the archives, recordings and write-ups all stay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5090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90"/>
          </a:xfrm>
          <a:prstGeom prst="rect">
            <a:avLst/>
          </a:prstGeom>
          <a:noFill/>
          <a:ln/>
        </p:spPr>
        <p:txBody>
          <a:bodyPr wrap="square" lIns="0" tIns="0" rIns="0" bIns="0" rtlCol="0" anchor="t"/>
          <a:lstStyle>
            <a:lvl1pPr algn="l" indent="0" marL="0">
              <a:lnSpc>
                <a:spcPct val="115000"/>
              </a:lnSpc>
              <a:buNone/>
              <a:defRPr lang="en-US" sz="3600" dirty="0">
                <a:solidFill>
                  <a:srgbClr val="E6EDF3"/>
                </a:solidFill>
                <a:latin typeface="Arial" pitchFamily="34" charset="0"/>
                <a:ea typeface="Arial" pitchFamily="34" charset="-122"/>
                <a:cs typeface="Arial"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411"/>
            <a:ext cx="10566400" cy="4109789"/>
          </a:xfrm>
          <a:prstGeom prst="rect">
            <a:avLst/>
          </a:prstGeom>
          <a:noFill/>
          <a:ln/>
        </p:spPr>
        <p:txBody>
          <a:bodyPr wrap="square" lIns="0" tIns="0" rIns="0" bIns="0" rtlCol="0" anchor="t"/>
          <a:lstStyle>
            <a:lvl1pPr algn="l" indent="0" marL="0">
              <a:lnSpc>
                <a:spcPct val="140000"/>
              </a:lnSpc>
              <a:buNone/>
              <a:defRPr lang="en-US" sz="1600" dirty="0">
                <a:solidFill>
                  <a:srgbClr val="E6EDF3"/>
                </a:solidFill>
                <a:latin typeface="Courier New" pitchFamily="34" charset="0"/>
                <a:ea typeface="Courier New" pitchFamily="34" charset="-122"/>
                <a:cs typeface="Courier New"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5090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90"/>
          </a:xfrm>
          <a:prstGeom prst="rect">
            <a:avLst/>
          </a:prstGeom>
          <a:noFill/>
          <a:ln/>
        </p:spPr>
        <p:txBody>
          <a:bodyPr wrap="square" lIns="0" tIns="0" rIns="0" bIns="0" rtlCol="0" anchor="t"/>
          <a:lstStyle>
            <a:lvl1pPr algn="l" indent="0" marL="0">
              <a:lnSpc>
                <a:spcPct val="115000"/>
              </a:lnSpc>
              <a:buNone/>
              <a:defRPr lang="en-US" sz="3600" dirty="0">
                <a:solidFill>
                  <a:srgbClr val="E6EDF3"/>
                </a:solidFill>
                <a:latin typeface="Arial" pitchFamily="34" charset="0"/>
                <a:ea typeface="Arial" pitchFamily="34" charset="-122"/>
                <a:cs typeface="Arial"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411"/>
            <a:ext cx="10566400" cy="4109789"/>
          </a:xfrm>
          <a:prstGeom prst="rect">
            <a:avLst/>
          </a:prstGeom>
          <a:noFill/>
          <a:ln/>
        </p:spPr>
        <p:txBody>
          <a:bodyPr wrap="square" lIns="0" tIns="0" rIns="0" bIns="0" rtlCol="0" anchor="t"/>
          <a:lstStyle>
            <a:lvl1pPr algn="l" indent="0" marL="0">
              <a:lnSpc>
                <a:spcPct val="140000"/>
              </a:lnSpc>
              <a:buNone/>
              <a:defRPr lang="en-US" sz="1600" dirty="0">
                <a:solidFill>
                  <a:srgbClr val="E6EDF3"/>
                </a:solidFill>
                <a:latin typeface="Courier New" pitchFamily="34" charset="0"/>
                <a:ea typeface="Courier New" pitchFamily="34" charset="-122"/>
                <a:cs typeface="Courier New" pitchFamily="34" charset="-120"/>
              </a:defRPr>
            </a:lvl1pPr>
          </a:lstStyle>
          <a:p>
            <a:pPr algn="l" indent="0" marL="0">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e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e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e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2.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eg"/><Relationship Id="rId2" Type="http://schemas.openxmlformats.org/officeDocument/2006/relationships/slideLayout" Target="../slideLayouts/slideLayout2.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image" Target="../media/image-59-2.png"/><Relationship Id="rId3" Type="http://schemas.openxmlformats.org/officeDocument/2006/relationships/image" Target="../media/image-59-3.png"/><Relationship Id="rId4" Type="http://schemas.openxmlformats.org/officeDocument/2006/relationships/image" Target="../media/image-59-4.png"/><Relationship Id="rId5" Type="http://schemas.openxmlformats.org/officeDocument/2006/relationships/image" Target="../media/image-59-5.png"/><Relationship Id="rId6" Type="http://schemas.openxmlformats.org/officeDocument/2006/relationships/image" Target="../media/image-59-6.png"/><Relationship Id="rId7" Type="http://schemas.openxmlformats.org/officeDocument/2006/relationships/image" Target="../media/image-59-7.png"/><Relationship Id="rId8" Type="http://schemas.openxmlformats.org/officeDocument/2006/relationships/image" Target="../media/image-59-8.png"/><Relationship Id="rId9" Type="http://schemas.openxmlformats.org/officeDocument/2006/relationships/image" Target="../media/image-59-9.png"/><Relationship Id="rId10" Type="http://schemas.openxmlformats.org/officeDocument/2006/relationships/slideLayout" Target="../slideLayouts/slideLayout2.xml"/><Relationship Id="rId11"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2.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2.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2.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2.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neetintel.github.io</a:t>
            </a:r>
            <a:endParaRPr lang="en-US" sz="1200" dirty="0"/>
          </a:p>
        </p:txBody>
      </p:sp>
      <p:sp>
        <p:nvSpPr>
          <p:cNvPr id="3" name="Text 1"/>
          <p:cNvSpPr/>
          <p:nvPr>
            <p:ph type="title"/>
          </p:nvPr>
        </p:nvSpPr>
        <p:spPr>
          <a:xfrm>
            <a:off x="812800" y="2143770"/>
            <a:ext cx="10883392" cy="1041400"/>
          </a:xfrm>
          <a:prstGeom prst="rect">
            <a:avLst/>
          </a:prstGeom>
          <a:noFill/>
          <a:ln/>
        </p:spPr>
        <p:txBody>
          <a:bodyPr wrap="square" lIns="0" tIns="0" rIns="0" bIns="0" rtlCol="0" anchor="t">
            <a:normAutofit/>
          </a:bodyPr>
          <a:lstStyle/>
          <a:p>
            <a:pPr algn="l" indent="0" marL="0">
              <a:lnSpc>
                <a:spcPts val="8000"/>
              </a:lnSpc>
              <a:buNone/>
            </a:pPr>
            <a:r>
              <a:rPr lang="en-US" sz="8000" b="1" i="0" spc="-100" kern="0" dirty="0">
                <a:solidFill>
                  <a:srgbClr val="E6EDF3"/>
                </a:solidFill>
                <a:latin typeface="Arial" pitchFamily="34" charset="0"/>
                <a:ea typeface="Arial" pitchFamily="34" charset="-122"/>
                <a:cs typeface="Arial" pitchFamily="34" charset="-120"/>
              </a:rPr>
              <a:t>NEET INTEL</a:t>
            </a:r>
            <a:endParaRPr lang="en-US" sz="8000" dirty="0"/>
          </a:p>
        </p:txBody>
      </p:sp>
      <p:sp>
        <p:nvSpPr>
          <p:cNvPr id="4" name="Text 2"/>
          <p:cNvSpPr/>
          <p:nvPr/>
        </p:nvSpPr>
        <p:spPr>
          <a:xfrm>
            <a:off x="812800" y="3362970"/>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Research on the High Frequency Global Communications System (HFGCS) and the Emergency Action Messages (EAMs) broadcast on it</a:t>
            </a:r>
            <a:endParaRPr lang="en-US" sz="2200" dirty="0"/>
          </a:p>
        </p:txBody>
      </p:sp>
      <p:sp>
        <p:nvSpPr>
          <p:cNvPr id="5" name="Text 3"/>
          <p:cNvSpPr/>
          <p:nvPr/>
        </p:nvSpPr>
        <p:spPr>
          <a:xfrm>
            <a:off x="812800" y="426467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9B4BF"/>
                </a:solidFill>
                <a:latin typeface="Arial" pitchFamily="34" charset="0"/>
                <a:ea typeface="Arial" pitchFamily="34" charset="-122"/>
                <a:cs typeface="Arial" pitchFamily="34" charset="-120"/>
              </a:rPr>
              <a:t>An in-depth reference to the site, part by part</a:t>
            </a:r>
            <a:endParaRPr lang="en-US" sz="1600" dirty="0"/>
          </a:p>
        </p:txBody>
      </p:sp>
      <p:sp>
        <p:nvSpPr>
          <p:cNvPr id="6" name="Shape 4"/>
          <p:cNvSpPr/>
          <p:nvPr/>
        </p:nvSpPr>
        <p:spPr>
          <a:xfrm>
            <a:off x="812800" y="5666780"/>
            <a:ext cx="6940550" cy="63500"/>
          </a:xfrm>
          <a:prstGeom prst="rect">
            <a:avLst/>
          </a:prstGeom>
          <a:solidFill>
            <a:srgbClr val="06B050"/>
          </a:solidFill>
          <a:ln/>
        </p:spPr>
      </p:sp>
      <p:sp>
        <p:nvSpPr>
          <p:cNvPr id="7" name="Shape 5"/>
          <p:cNvSpPr/>
          <p:nvPr/>
        </p:nvSpPr>
        <p:spPr>
          <a:xfrm>
            <a:off x="7791450" y="5666780"/>
            <a:ext cx="2552700" cy="63500"/>
          </a:xfrm>
          <a:prstGeom prst="rect">
            <a:avLst/>
          </a:prstGeom>
          <a:solidFill>
            <a:srgbClr val="ED7D32"/>
          </a:solidFill>
          <a:ln/>
        </p:spPr>
      </p:sp>
      <p:sp>
        <p:nvSpPr>
          <p:cNvPr id="8" name="Shape 6"/>
          <p:cNvSpPr/>
          <p:nvPr/>
        </p:nvSpPr>
        <p:spPr>
          <a:xfrm>
            <a:off x="10382250" y="5666780"/>
            <a:ext cx="533400" cy="63500"/>
          </a:xfrm>
          <a:prstGeom prst="rect">
            <a:avLst/>
          </a:prstGeom>
          <a:solidFill>
            <a:srgbClr val="FFCC00"/>
          </a:solidFill>
          <a:ln/>
        </p:spPr>
      </p:sp>
      <p:sp>
        <p:nvSpPr>
          <p:cNvPr id="9" name="Shape 7"/>
          <p:cNvSpPr/>
          <p:nvPr/>
        </p:nvSpPr>
        <p:spPr>
          <a:xfrm>
            <a:off x="10953750" y="5666780"/>
            <a:ext cx="361950" cy="63500"/>
          </a:xfrm>
          <a:prstGeom prst="rect">
            <a:avLst/>
          </a:prstGeom>
          <a:solidFill>
            <a:srgbClr val="FF0467"/>
          </a:solidFill>
          <a:ln/>
        </p:spPr>
      </p:sp>
      <p:sp>
        <p:nvSpPr>
          <p:cNvPr id="10" name="Shape 8"/>
          <p:cNvSpPr/>
          <p:nvPr/>
        </p:nvSpPr>
        <p:spPr>
          <a:xfrm>
            <a:off x="11353800" y="5666780"/>
            <a:ext cx="25400" cy="63500"/>
          </a:xfrm>
          <a:prstGeom prst="rect">
            <a:avLst/>
          </a:prstGeom>
          <a:solidFill>
            <a:srgbClr val="9063CD"/>
          </a:solidFill>
          <a:ln/>
        </p:spPr>
      </p:sp>
      <p:sp>
        <p:nvSpPr>
          <p:cNvPr id="11" name="Text 9"/>
          <p:cNvSpPr/>
          <p:nvPr/>
        </p:nvSpPr>
        <p:spPr>
          <a:xfrm>
            <a:off x="812800" y="58318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06B050"/>
                </a:solidFill>
                <a:latin typeface="Courier New" pitchFamily="49" charset="0"/>
                <a:ea typeface="Courier New" pitchFamily="49" charset="-122"/>
                <a:cs typeface="Courier New" pitchFamily="49" charset="-120"/>
              </a:rPr>
              <a:t>G1</a:t>
            </a:r>
            <a:r>
              <a:rPr lang="en-US" sz="1200" dirty="0">
                <a:solidFill>
                  <a:srgbClr val="7D8894"/>
                </a:solidFill>
                <a:latin typeface="Courier New" pitchFamily="49" charset="0"/>
                <a:ea typeface="Courier New" pitchFamily="49" charset="-122"/>
                <a:cs typeface="Courier New" pitchFamily="49" charset="-120"/>
              </a:rPr>
              <a:t> · </a:t>
            </a:r>
            <a:r>
              <a:rPr lang="en-US" sz="1200" dirty="0">
                <a:solidFill>
                  <a:srgbClr val="ED7D32"/>
                </a:solidFill>
                <a:latin typeface="Courier New" pitchFamily="49" charset="0"/>
                <a:ea typeface="Courier New" pitchFamily="49" charset="-122"/>
                <a:cs typeface="Courier New" pitchFamily="49" charset="-120"/>
              </a:rPr>
              <a:t>G2</a:t>
            </a:r>
            <a:r>
              <a:rPr lang="en-US" sz="1200" dirty="0">
                <a:solidFill>
                  <a:srgbClr val="7D8894"/>
                </a:solidFill>
                <a:latin typeface="Courier New" pitchFamily="49" charset="0"/>
                <a:ea typeface="Courier New" pitchFamily="49" charset="-122"/>
                <a:cs typeface="Courier New" pitchFamily="49" charset="-120"/>
              </a:rPr>
              <a:t> · </a:t>
            </a:r>
            <a:r>
              <a:rPr lang="en-US" sz="1200" dirty="0">
                <a:solidFill>
                  <a:srgbClr val="FFCC00"/>
                </a:solidFill>
                <a:latin typeface="Courier New" pitchFamily="49" charset="0"/>
                <a:ea typeface="Courier New" pitchFamily="49" charset="-122"/>
                <a:cs typeface="Courier New" pitchFamily="49" charset="-120"/>
              </a:rPr>
              <a:t>G3</a:t>
            </a:r>
            <a:r>
              <a:rPr lang="en-US" sz="1200" dirty="0">
                <a:solidFill>
                  <a:srgbClr val="7D8894"/>
                </a:solidFill>
                <a:latin typeface="Courier New" pitchFamily="49" charset="0"/>
                <a:ea typeface="Courier New" pitchFamily="49" charset="-122"/>
                <a:cs typeface="Courier New" pitchFamily="49" charset="-120"/>
              </a:rPr>
              <a:t> · </a:t>
            </a:r>
            <a:r>
              <a:rPr lang="en-US" sz="1200" dirty="0">
                <a:solidFill>
                  <a:srgbClr val="FF0467"/>
                </a:solidFill>
                <a:latin typeface="Courier New" pitchFamily="49" charset="0"/>
                <a:ea typeface="Courier New" pitchFamily="49" charset="-122"/>
                <a:cs typeface="Courier New" pitchFamily="49" charset="-120"/>
              </a:rPr>
              <a:t>G4</a:t>
            </a:r>
            <a:r>
              <a:rPr lang="en-US" sz="1200" dirty="0">
                <a:solidFill>
                  <a:srgbClr val="7D8894"/>
                </a:solidFill>
                <a:latin typeface="Courier New" pitchFamily="49" charset="0"/>
                <a:ea typeface="Courier New" pitchFamily="49" charset="-122"/>
                <a:cs typeface="Courier New" pitchFamily="49" charset="-120"/>
              </a:rPr>
              <a:t> · </a:t>
            </a:r>
            <a:r>
              <a:rPr lang="en-US" sz="1200" dirty="0">
                <a:solidFill>
                  <a:srgbClr val="9063CD"/>
                </a:solidFill>
                <a:latin typeface="Courier New" pitchFamily="49" charset="0"/>
                <a:ea typeface="Courier New" pitchFamily="49" charset="-122"/>
                <a:cs typeface="Courier New" pitchFamily="49" charset="-120"/>
              </a:rPr>
              <a:t>G5</a:t>
            </a:r>
            <a:r>
              <a:rPr lang="en-US" sz="1200" dirty="0">
                <a:solidFill>
                  <a:srgbClr val="7D8894"/>
                </a:solidFill>
                <a:latin typeface="Courier New" pitchFamily="49" charset="0"/>
                <a:ea typeface="Courier New" pitchFamily="49" charset="-122"/>
                <a:cs typeface="Courier New" pitchFamily="49" charset="-120"/>
              </a:rPr>
              <a:t> — share of 15,275 airings by group, Jan 2022 – Oct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CONTENTS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Nine parts</a:t>
            </a:r>
            <a:endParaRPr lang="en-US" sz="3600" dirty="0"/>
          </a:p>
        </p:txBody>
      </p:sp>
      <p:sp>
        <p:nvSpPr>
          <p:cNvPr id="4" name="Shape 2"/>
          <p:cNvSpPr/>
          <p:nvPr/>
        </p:nvSpPr>
        <p:spPr>
          <a:xfrm>
            <a:off x="812800" y="1938586"/>
            <a:ext cx="5080000" cy="0"/>
          </a:xfrm>
          <a:prstGeom prst="line">
            <a:avLst/>
          </a:prstGeom>
          <a:noFill/>
          <a:ln w="6350">
            <a:solidFill>
              <a:srgbClr val="222A35"/>
            </a:solidFill>
            <a:prstDash val="solid"/>
          </a:ln>
        </p:spPr>
      </p:sp>
      <p:sp>
        <p:nvSpPr>
          <p:cNvPr id="5" name="Text 3"/>
          <p:cNvSpPr/>
          <p:nvPr/>
        </p:nvSpPr>
        <p:spPr>
          <a:xfrm>
            <a:off x="812800" y="2065586"/>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1</a:t>
            </a:r>
            <a:endParaRPr lang="en-US" sz="2200" dirty="0"/>
          </a:p>
        </p:txBody>
      </p:sp>
      <p:sp>
        <p:nvSpPr>
          <p:cNvPr id="6" name="Text 4"/>
          <p:cNvSpPr/>
          <p:nvPr/>
        </p:nvSpPr>
        <p:spPr>
          <a:xfrm>
            <a:off x="1270000" y="2043361"/>
            <a:ext cx="1789390"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Background</a:t>
            </a:r>
            <a:endParaRPr lang="en-US" sz="2200" dirty="0"/>
          </a:p>
        </p:txBody>
      </p:sp>
      <p:sp>
        <p:nvSpPr>
          <p:cNvPr id="7" name="Shape 5"/>
          <p:cNvSpPr/>
          <p:nvPr/>
        </p:nvSpPr>
        <p:spPr>
          <a:xfrm>
            <a:off x="812800" y="2519611"/>
            <a:ext cx="5080000" cy="0"/>
          </a:xfrm>
          <a:prstGeom prst="line">
            <a:avLst/>
          </a:prstGeom>
          <a:noFill/>
          <a:ln w="6350">
            <a:solidFill>
              <a:srgbClr val="222A35"/>
            </a:solidFill>
            <a:prstDash val="solid"/>
          </a:ln>
        </p:spPr>
      </p:sp>
      <p:sp>
        <p:nvSpPr>
          <p:cNvPr id="8" name="Text 6"/>
          <p:cNvSpPr/>
          <p:nvPr/>
        </p:nvSpPr>
        <p:spPr>
          <a:xfrm>
            <a:off x="812800" y="2646611"/>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2</a:t>
            </a:r>
            <a:endParaRPr lang="en-US" sz="2200" dirty="0"/>
          </a:p>
        </p:txBody>
      </p:sp>
      <p:sp>
        <p:nvSpPr>
          <p:cNvPr id="9" name="Text 7"/>
          <p:cNvSpPr/>
          <p:nvPr/>
        </p:nvSpPr>
        <p:spPr>
          <a:xfrm>
            <a:off x="1270000" y="2624386"/>
            <a:ext cx="1192649"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The site</a:t>
            </a:r>
            <a:endParaRPr lang="en-US" sz="2200" dirty="0"/>
          </a:p>
        </p:txBody>
      </p:sp>
      <p:sp>
        <p:nvSpPr>
          <p:cNvPr id="10" name="Shape 8"/>
          <p:cNvSpPr/>
          <p:nvPr/>
        </p:nvSpPr>
        <p:spPr>
          <a:xfrm>
            <a:off x="812800" y="3100636"/>
            <a:ext cx="5080000" cy="0"/>
          </a:xfrm>
          <a:prstGeom prst="line">
            <a:avLst/>
          </a:prstGeom>
          <a:noFill/>
          <a:ln w="6350">
            <a:solidFill>
              <a:srgbClr val="222A35"/>
            </a:solidFill>
            <a:prstDash val="solid"/>
          </a:ln>
        </p:spPr>
      </p:sp>
      <p:sp>
        <p:nvSpPr>
          <p:cNvPr id="11" name="Text 9"/>
          <p:cNvSpPr/>
          <p:nvPr/>
        </p:nvSpPr>
        <p:spPr>
          <a:xfrm>
            <a:off x="812800" y="3227636"/>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3</a:t>
            </a:r>
            <a:endParaRPr lang="en-US" sz="2200" dirty="0"/>
          </a:p>
        </p:txBody>
      </p:sp>
      <p:sp>
        <p:nvSpPr>
          <p:cNvPr id="12" name="Text 10"/>
          <p:cNvSpPr/>
          <p:nvPr/>
        </p:nvSpPr>
        <p:spPr>
          <a:xfrm>
            <a:off x="1270000" y="3205411"/>
            <a:ext cx="1695926"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Recordings</a:t>
            </a:r>
            <a:endParaRPr lang="en-US" sz="2200" dirty="0"/>
          </a:p>
        </p:txBody>
      </p:sp>
      <p:sp>
        <p:nvSpPr>
          <p:cNvPr id="13" name="Shape 11"/>
          <p:cNvSpPr/>
          <p:nvPr/>
        </p:nvSpPr>
        <p:spPr>
          <a:xfrm>
            <a:off x="812800" y="3681661"/>
            <a:ext cx="5080000" cy="0"/>
          </a:xfrm>
          <a:prstGeom prst="line">
            <a:avLst/>
          </a:prstGeom>
          <a:noFill/>
          <a:ln w="6350">
            <a:solidFill>
              <a:srgbClr val="222A35"/>
            </a:solidFill>
            <a:prstDash val="solid"/>
          </a:ln>
        </p:spPr>
      </p:sp>
      <p:sp>
        <p:nvSpPr>
          <p:cNvPr id="14" name="Text 12"/>
          <p:cNvSpPr/>
          <p:nvPr/>
        </p:nvSpPr>
        <p:spPr>
          <a:xfrm>
            <a:off x="812800" y="3808661"/>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4</a:t>
            </a:r>
            <a:endParaRPr lang="en-US" sz="2200" dirty="0"/>
          </a:p>
        </p:txBody>
      </p:sp>
      <p:sp>
        <p:nvSpPr>
          <p:cNvPr id="15" name="Text 13"/>
          <p:cNvSpPr/>
          <p:nvPr/>
        </p:nvSpPr>
        <p:spPr>
          <a:xfrm>
            <a:off x="1270000" y="3786436"/>
            <a:ext cx="1658600"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The gallery</a:t>
            </a:r>
            <a:endParaRPr lang="en-US" sz="2200" dirty="0"/>
          </a:p>
        </p:txBody>
      </p:sp>
      <p:sp>
        <p:nvSpPr>
          <p:cNvPr id="16" name="Shape 14"/>
          <p:cNvSpPr/>
          <p:nvPr/>
        </p:nvSpPr>
        <p:spPr>
          <a:xfrm>
            <a:off x="812800" y="4262686"/>
            <a:ext cx="5080000" cy="0"/>
          </a:xfrm>
          <a:prstGeom prst="line">
            <a:avLst/>
          </a:prstGeom>
          <a:noFill/>
          <a:ln w="6350">
            <a:solidFill>
              <a:srgbClr val="222A35"/>
            </a:solidFill>
            <a:prstDash val="solid"/>
          </a:ln>
        </p:spPr>
      </p:sp>
      <p:sp>
        <p:nvSpPr>
          <p:cNvPr id="17" name="Text 15"/>
          <p:cNvSpPr/>
          <p:nvPr/>
        </p:nvSpPr>
        <p:spPr>
          <a:xfrm>
            <a:off x="812800" y="4389686"/>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5</a:t>
            </a:r>
            <a:endParaRPr lang="en-US" sz="2200" dirty="0"/>
          </a:p>
        </p:txBody>
      </p:sp>
      <p:sp>
        <p:nvSpPr>
          <p:cNvPr id="18" name="Text 16"/>
          <p:cNvSpPr/>
          <p:nvPr/>
        </p:nvSpPr>
        <p:spPr>
          <a:xfrm>
            <a:off x="1270000" y="4367461"/>
            <a:ext cx="142220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Timelines</a:t>
            </a:r>
            <a:endParaRPr lang="en-US" sz="2200" dirty="0"/>
          </a:p>
        </p:txBody>
      </p:sp>
      <p:sp>
        <p:nvSpPr>
          <p:cNvPr id="19" name="Shape 17"/>
          <p:cNvSpPr/>
          <p:nvPr/>
        </p:nvSpPr>
        <p:spPr>
          <a:xfrm>
            <a:off x="6299200" y="1938586"/>
            <a:ext cx="5080000" cy="0"/>
          </a:xfrm>
          <a:prstGeom prst="line">
            <a:avLst/>
          </a:prstGeom>
          <a:noFill/>
          <a:ln w="6350">
            <a:solidFill>
              <a:srgbClr val="222A35"/>
            </a:solidFill>
            <a:prstDash val="solid"/>
          </a:ln>
        </p:spPr>
      </p:sp>
      <p:sp>
        <p:nvSpPr>
          <p:cNvPr id="20" name="Text 18"/>
          <p:cNvSpPr/>
          <p:nvPr/>
        </p:nvSpPr>
        <p:spPr>
          <a:xfrm>
            <a:off x="6299200" y="2065586"/>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6</a:t>
            </a:r>
            <a:endParaRPr lang="en-US" sz="2200" dirty="0"/>
          </a:p>
        </p:txBody>
      </p:sp>
      <p:sp>
        <p:nvSpPr>
          <p:cNvPr id="21" name="Text 19"/>
          <p:cNvSpPr/>
          <p:nvPr/>
        </p:nvSpPr>
        <p:spPr>
          <a:xfrm>
            <a:off x="6756400" y="2043361"/>
            <a:ext cx="2814221"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Structure by length</a:t>
            </a:r>
            <a:endParaRPr lang="en-US" sz="2200" dirty="0"/>
          </a:p>
        </p:txBody>
      </p:sp>
      <p:sp>
        <p:nvSpPr>
          <p:cNvPr id="22" name="Shape 20"/>
          <p:cNvSpPr/>
          <p:nvPr/>
        </p:nvSpPr>
        <p:spPr>
          <a:xfrm>
            <a:off x="6299200" y="2519611"/>
            <a:ext cx="5080000" cy="0"/>
          </a:xfrm>
          <a:prstGeom prst="line">
            <a:avLst/>
          </a:prstGeom>
          <a:noFill/>
          <a:ln w="6350">
            <a:solidFill>
              <a:srgbClr val="222A35"/>
            </a:solidFill>
            <a:prstDash val="solid"/>
          </a:ln>
        </p:spPr>
      </p:sp>
      <p:sp>
        <p:nvSpPr>
          <p:cNvPr id="23" name="Text 21"/>
          <p:cNvSpPr/>
          <p:nvPr/>
        </p:nvSpPr>
        <p:spPr>
          <a:xfrm>
            <a:off x="6299200" y="2646611"/>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7</a:t>
            </a:r>
            <a:endParaRPr lang="en-US" sz="2200" dirty="0"/>
          </a:p>
        </p:txBody>
      </p:sp>
      <p:sp>
        <p:nvSpPr>
          <p:cNvPr id="24" name="Text 22"/>
          <p:cNvSpPr/>
          <p:nvPr/>
        </p:nvSpPr>
        <p:spPr>
          <a:xfrm>
            <a:off x="6756400" y="2624386"/>
            <a:ext cx="275820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Structure by group</a:t>
            </a:r>
            <a:endParaRPr lang="en-US" sz="2200" dirty="0"/>
          </a:p>
        </p:txBody>
      </p:sp>
      <p:sp>
        <p:nvSpPr>
          <p:cNvPr id="25" name="Shape 23"/>
          <p:cNvSpPr/>
          <p:nvPr/>
        </p:nvSpPr>
        <p:spPr>
          <a:xfrm>
            <a:off x="6299200" y="3100636"/>
            <a:ext cx="5080000" cy="0"/>
          </a:xfrm>
          <a:prstGeom prst="line">
            <a:avLst/>
          </a:prstGeom>
          <a:noFill/>
          <a:ln w="6350">
            <a:solidFill>
              <a:srgbClr val="222A35"/>
            </a:solidFill>
            <a:prstDash val="solid"/>
          </a:ln>
        </p:spPr>
      </p:sp>
      <p:sp>
        <p:nvSpPr>
          <p:cNvPr id="26" name="Text 24"/>
          <p:cNvSpPr/>
          <p:nvPr/>
        </p:nvSpPr>
        <p:spPr>
          <a:xfrm>
            <a:off x="6299200" y="3227636"/>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8</a:t>
            </a:r>
            <a:endParaRPr lang="en-US" sz="2200" dirty="0"/>
          </a:p>
        </p:txBody>
      </p:sp>
      <p:sp>
        <p:nvSpPr>
          <p:cNvPr id="27" name="Text 25"/>
          <p:cNvSpPr/>
          <p:nvPr/>
        </p:nvSpPr>
        <p:spPr>
          <a:xfrm>
            <a:off x="6756400" y="3205411"/>
            <a:ext cx="35975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Events and outside data</a:t>
            </a:r>
            <a:endParaRPr lang="en-US" sz="2200" dirty="0"/>
          </a:p>
        </p:txBody>
      </p:sp>
      <p:sp>
        <p:nvSpPr>
          <p:cNvPr id="28" name="Shape 26"/>
          <p:cNvSpPr/>
          <p:nvPr/>
        </p:nvSpPr>
        <p:spPr>
          <a:xfrm>
            <a:off x="6299200" y="3681661"/>
            <a:ext cx="5080000" cy="0"/>
          </a:xfrm>
          <a:prstGeom prst="line">
            <a:avLst/>
          </a:prstGeom>
          <a:noFill/>
          <a:ln w="6350">
            <a:solidFill>
              <a:srgbClr val="222A35"/>
            </a:solidFill>
            <a:prstDash val="solid"/>
          </a:ln>
        </p:spPr>
      </p:sp>
      <p:sp>
        <p:nvSpPr>
          <p:cNvPr id="29" name="Text 27"/>
          <p:cNvSpPr/>
          <p:nvPr/>
        </p:nvSpPr>
        <p:spPr>
          <a:xfrm>
            <a:off x="6299200" y="3808661"/>
            <a:ext cx="355600" cy="374650"/>
          </a:xfrm>
          <a:prstGeom prst="rect">
            <a:avLst/>
          </a:prstGeom>
          <a:noFill/>
          <a:ln/>
        </p:spPr>
        <p:txBody>
          <a:bodyPr wrap="square" lIns="0" tIns="0" rIns="0" bIns="0" rtlCol="0" anchor="t">
            <a:normAutofit/>
          </a:bodyPr>
          <a:lstStyle/>
          <a:p>
            <a:pPr algn="l" indent="0" marL="0">
              <a:lnSpc>
                <a:spcPts val="2750"/>
              </a:lnSpc>
              <a:buNone/>
            </a:pPr>
            <a:r>
              <a:rPr lang="en-US" sz="2200" b="1" dirty="0">
                <a:solidFill>
                  <a:srgbClr val="FFCC00"/>
                </a:solidFill>
                <a:latin typeface="Courier New" pitchFamily="49" charset="0"/>
                <a:ea typeface="Courier New" pitchFamily="49" charset="-122"/>
                <a:cs typeface="Courier New" pitchFamily="49" charset="-120"/>
              </a:rPr>
              <a:t>9</a:t>
            </a:r>
            <a:endParaRPr lang="en-US" sz="2200" dirty="0"/>
          </a:p>
        </p:txBody>
      </p:sp>
      <p:sp>
        <p:nvSpPr>
          <p:cNvPr id="30" name="Text 28"/>
          <p:cNvSpPr/>
          <p:nvPr/>
        </p:nvSpPr>
        <p:spPr>
          <a:xfrm>
            <a:off x="6756400" y="3786436"/>
            <a:ext cx="437995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Reference, method and close</a:t>
            </a:r>
            <a:endParaRPr lang="en-US" sz="2200" dirty="0"/>
          </a:p>
        </p:txBody>
      </p:sp>
      <p:sp>
        <p:nvSpPr>
          <p:cNvPr id="31" name="Text 2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32" name="Text 30"/>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WHAT THE HFGCS IS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Ground stations</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13</a:t>
            </a:r>
            <a:r>
              <a:rPr lang="en-US" sz="1600" dirty="0">
                <a:solidFill>
                  <a:srgbClr val="E6EDF3"/>
                </a:solidFill>
                <a:latin typeface="Arial" pitchFamily="34" charset="0"/>
                <a:ea typeface="Arial" pitchFamily="34" charset="-122"/>
                <a:cs typeface="Arial" pitchFamily="34" charset="-120"/>
              </a:rPr>
              <a:t> ground stations and </a:t>
            </a:r>
            <a:r>
              <a:rPr lang="en-US" sz="1600" dirty="0">
                <a:solidFill>
                  <a:srgbClr val="FFCC00"/>
                </a:solidFill>
                <a:latin typeface="Arial" pitchFamily="34" charset="0"/>
                <a:ea typeface="Arial" pitchFamily="34" charset="-122"/>
                <a:cs typeface="Arial" pitchFamily="34" charset="-120"/>
              </a:rPr>
              <a:t>2</a:t>
            </a:r>
            <a:r>
              <a:rPr lang="en-US" sz="1600" dirty="0">
                <a:solidFill>
                  <a:srgbClr val="E6EDF3"/>
                </a:solidFill>
                <a:latin typeface="Arial" pitchFamily="34" charset="0"/>
                <a:ea typeface="Arial" pitchFamily="34" charset="-122"/>
                <a:cs typeface="Arial" pitchFamily="34" charset="-120"/>
              </a:rPr>
              <a:t> network control stations (FY27 budget document)</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An Air Force squadron’s wall map reads </a:t>
            </a:r>
            <a:r>
              <a:rPr lang="en-US" sz="1600" dirty="0">
                <a:solidFill>
                  <a:srgbClr val="FFCC00"/>
                </a:solidFill>
                <a:latin typeface="Arial" pitchFamily="34" charset="0"/>
                <a:ea typeface="Arial" pitchFamily="34" charset="-122"/>
                <a:cs typeface="Arial" pitchFamily="34" charset="-120"/>
              </a:rPr>
              <a:t>“1 of 14 HF Sites”</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Either control station appears able to run any station remotely</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Transmitter and receiver sites sit apart: </a:t>
            </a:r>
            <a:r>
              <a:rPr lang="en-US" sz="1600" dirty="0">
                <a:solidFill>
                  <a:srgbClr val="FFCC00"/>
                </a:solidFill>
                <a:latin typeface="Arial" pitchFamily="34" charset="0"/>
                <a:ea typeface="Arial" pitchFamily="34" charset="-122"/>
                <a:cs typeface="Arial" pitchFamily="34" charset="-120"/>
              </a:rPr>
              <a:t>45 km</a:t>
            </a:r>
            <a:r>
              <a:rPr lang="en-US" sz="1600" dirty="0">
                <a:solidFill>
                  <a:srgbClr val="E6EDF3"/>
                </a:solidFill>
                <a:latin typeface="Arial" pitchFamily="34" charset="0"/>
                <a:ea typeface="Arial" pitchFamily="34" charset="-122"/>
                <a:cs typeface="Arial" pitchFamily="34" charset="-120"/>
              </a:rPr>
              <a:t> at Offutt, </a:t>
            </a:r>
            <a:r>
              <a:rPr lang="en-US" sz="1600" dirty="0">
                <a:solidFill>
                  <a:srgbClr val="FFCC00"/>
                </a:solidFill>
                <a:latin typeface="Arial" pitchFamily="34" charset="0"/>
                <a:ea typeface="Arial" pitchFamily="34" charset="-122"/>
                <a:cs typeface="Arial" pitchFamily="34" charset="-120"/>
              </a:rPr>
              <a:t>97 km</a:t>
            </a:r>
            <a:r>
              <a:rPr lang="en-US" sz="1600" dirty="0">
                <a:solidFill>
                  <a:srgbClr val="E6EDF3"/>
                </a:solidFill>
                <a:latin typeface="Arial" pitchFamily="34" charset="0"/>
                <a:ea typeface="Arial" pitchFamily="34" charset="-122"/>
                <a:cs typeface="Arial" pitchFamily="34" charset="-120"/>
              </a:rPr>
              <a:t> in Puerto Rico</a:t>
            </a:r>
            <a:endParaRPr lang="en-US" sz="1600" dirty="0"/>
          </a:p>
        </p:txBody>
      </p:sp>
      <p:sp>
        <p:nvSpPr>
          <p:cNvPr id="12" name="Text 10"/>
          <p:cNvSpPr/>
          <p:nvPr/>
        </p:nvSpPr>
        <p:spPr>
          <a:xfrm>
            <a:off x="5791200" y="1935411"/>
            <a:ext cx="277317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ANCS (Andrews?)</a:t>
            </a:r>
            <a:endParaRPr lang="en-US" sz="1200" dirty="0"/>
          </a:p>
        </p:txBody>
      </p:sp>
      <p:sp>
        <p:nvSpPr>
          <p:cNvPr id="13" name="Text 11"/>
          <p:cNvSpPr/>
          <p:nvPr/>
        </p:nvSpPr>
        <p:spPr>
          <a:xfrm>
            <a:off x="5794375" y="2202706"/>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ANDREWS</a:t>
            </a:r>
            <a:endParaRPr lang="en-US" sz="1200" dirty="0"/>
          </a:p>
        </p:txBody>
      </p:sp>
      <p:sp>
        <p:nvSpPr>
          <p:cNvPr id="14" name="Text 12"/>
          <p:cNvSpPr/>
          <p:nvPr/>
        </p:nvSpPr>
        <p:spPr>
          <a:xfrm>
            <a:off x="5794375" y="2555726"/>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HICKAM</a:t>
            </a:r>
            <a:endParaRPr lang="en-US" sz="1200" dirty="0"/>
          </a:p>
        </p:txBody>
      </p:sp>
      <p:sp>
        <p:nvSpPr>
          <p:cNvPr id="15" name="Text 13"/>
          <p:cNvSpPr/>
          <p:nvPr/>
        </p:nvSpPr>
        <p:spPr>
          <a:xfrm>
            <a:off x="5794375" y="2908746"/>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SIGONELLA</a:t>
            </a:r>
            <a:endParaRPr lang="en-US" sz="1200" dirty="0"/>
          </a:p>
        </p:txBody>
      </p:sp>
      <p:sp>
        <p:nvSpPr>
          <p:cNvPr id="16" name="Text 14"/>
          <p:cNvSpPr/>
          <p:nvPr/>
        </p:nvSpPr>
        <p:spPr>
          <a:xfrm>
            <a:off x="5794375" y="3261767"/>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DIEGO GARCIA</a:t>
            </a:r>
            <a:endParaRPr lang="en-US" sz="1200" dirty="0"/>
          </a:p>
        </p:txBody>
      </p:sp>
      <p:sp>
        <p:nvSpPr>
          <p:cNvPr id="17" name="Text 15"/>
          <p:cNvSpPr/>
          <p:nvPr/>
        </p:nvSpPr>
        <p:spPr>
          <a:xfrm>
            <a:off x="5794375" y="3614787"/>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YOKOTA</a:t>
            </a:r>
            <a:endParaRPr lang="en-US" sz="1200" dirty="0"/>
          </a:p>
        </p:txBody>
      </p:sp>
      <p:sp>
        <p:nvSpPr>
          <p:cNvPr id="18" name="Text 16"/>
          <p:cNvSpPr/>
          <p:nvPr/>
        </p:nvSpPr>
        <p:spPr>
          <a:xfrm>
            <a:off x="5794375" y="3967807"/>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LAJES</a:t>
            </a:r>
            <a:endParaRPr lang="en-US" sz="1200" dirty="0"/>
          </a:p>
        </p:txBody>
      </p:sp>
      <p:sp>
        <p:nvSpPr>
          <p:cNvPr id="19" name="Text 17"/>
          <p:cNvSpPr/>
          <p:nvPr/>
        </p:nvSpPr>
        <p:spPr>
          <a:xfrm>
            <a:off x="5794375" y="4320828"/>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WEST COAST</a:t>
            </a:r>
            <a:endParaRPr lang="en-US" sz="1200" dirty="0"/>
          </a:p>
        </p:txBody>
      </p:sp>
      <p:sp>
        <p:nvSpPr>
          <p:cNvPr id="20" name="Text 18"/>
          <p:cNvSpPr/>
          <p:nvPr/>
        </p:nvSpPr>
        <p:spPr>
          <a:xfrm>
            <a:off x="8686800" y="1935411"/>
            <a:ext cx="277317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GFNCS (Grand Forks?)</a:t>
            </a:r>
            <a:endParaRPr lang="en-US" sz="1200" dirty="0"/>
          </a:p>
        </p:txBody>
      </p:sp>
      <p:sp>
        <p:nvSpPr>
          <p:cNvPr id="21" name="Text 19"/>
          <p:cNvSpPr/>
          <p:nvPr/>
        </p:nvSpPr>
        <p:spPr>
          <a:xfrm>
            <a:off x="8689975" y="2202706"/>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ELMENDORF</a:t>
            </a:r>
            <a:endParaRPr lang="en-US" sz="1200" dirty="0"/>
          </a:p>
        </p:txBody>
      </p:sp>
      <p:sp>
        <p:nvSpPr>
          <p:cNvPr id="22" name="Text 20"/>
          <p:cNvSpPr/>
          <p:nvPr/>
        </p:nvSpPr>
        <p:spPr>
          <a:xfrm>
            <a:off x="8689975" y="2555726"/>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OFFUTT</a:t>
            </a:r>
            <a:endParaRPr lang="en-US" sz="1200" dirty="0"/>
          </a:p>
        </p:txBody>
      </p:sp>
      <p:sp>
        <p:nvSpPr>
          <p:cNvPr id="23" name="Text 21"/>
          <p:cNvSpPr/>
          <p:nvPr/>
        </p:nvSpPr>
        <p:spPr>
          <a:xfrm>
            <a:off x="8689975" y="2908746"/>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CROUGHTON</a:t>
            </a:r>
            <a:endParaRPr lang="en-US" sz="1200" dirty="0"/>
          </a:p>
        </p:txBody>
      </p:sp>
      <p:sp>
        <p:nvSpPr>
          <p:cNvPr id="24" name="Text 22"/>
          <p:cNvSpPr/>
          <p:nvPr/>
        </p:nvSpPr>
        <p:spPr>
          <a:xfrm>
            <a:off x="8689975" y="3261767"/>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ASCENSION</a:t>
            </a:r>
            <a:endParaRPr lang="en-US" sz="1200" dirty="0"/>
          </a:p>
        </p:txBody>
      </p:sp>
      <p:sp>
        <p:nvSpPr>
          <p:cNvPr id="25" name="Text 23"/>
          <p:cNvSpPr/>
          <p:nvPr/>
        </p:nvSpPr>
        <p:spPr>
          <a:xfrm>
            <a:off x="8689975" y="3614787"/>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PUERTO RICO</a:t>
            </a:r>
            <a:endParaRPr lang="en-US" sz="1200" dirty="0"/>
          </a:p>
        </p:txBody>
      </p:sp>
      <p:sp>
        <p:nvSpPr>
          <p:cNvPr id="26" name="Text 24"/>
          <p:cNvSpPr/>
          <p:nvPr/>
        </p:nvSpPr>
        <p:spPr>
          <a:xfrm>
            <a:off x="8689975" y="3967807"/>
            <a:ext cx="2686050" cy="295870"/>
          </a:xfrm>
          <a:prstGeom prst="roundRect">
            <a:avLst>
              <a:gd name="adj" fmla="val 16097"/>
            </a:avLst>
          </a:prstGeom>
          <a:solidFill>
            <a:srgbClr val="0E141B"/>
          </a:solidFill>
          <a:ln w="6350">
            <a:solidFill>
              <a:srgbClr val="222A35"/>
            </a:solidFill>
            <a:prstDash val="solid"/>
          </a:ln>
        </p:spPr>
        <p:txBody>
          <a:bodyPr wrap="square" lIns="116226" tIns="27326" rIns="43455" bIns="1926" rtlCol="0" anchor="t">
            <a:normAutofit/>
          </a:bodyPr>
          <a:lstStyle/>
          <a:p>
            <a:pPr algn="l" indent="0" marL="0">
              <a:lnSpc>
                <a:spcPts val="1680"/>
              </a:lnSpc>
              <a:buNone/>
            </a:pPr>
            <a:r>
              <a:rPr lang="en-US" sz="1200" dirty="0">
                <a:solidFill>
                  <a:srgbClr val="E6EDF3"/>
                </a:solidFill>
                <a:latin typeface="Courier New" pitchFamily="49" charset="0"/>
                <a:ea typeface="Courier New" pitchFamily="49" charset="-122"/>
                <a:cs typeface="Courier New" pitchFamily="49" charset="-120"/>
              </a:rPr>
              <a:t>ANDERSEN</a:t>
            </a:r>
            <a:endParaRPr lang="en-US" sz="1200" dirty="0"/>
          </a:p>
        </p:txBody>
      </p:sp>
      <p:sp>
        <p:nvSpPr>
          <p:cNvPr id="27" name="Text 25"/>
          <p:cNvSpPr/>
          <p:nvPr/>
        </p:nvSpPr>
        <p:spPr>
          <a:xfrm>
            <a:off x="5791200" y="4772273"/>
            <a:ext cx="57556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Split from the hfgcs-msl repository, as tabled in the FAQ.</a:t>
            </a:r>
            <a:endParaRPr lang="en-US" sz="1200" dirty="0"/>
          </a:p>
        </p:txBody>
      </p:sp>
      <p:sp>
        <p:nvSpPr>
          <p:cNvPr id="28" name="Text 26"/>
          <p:cNvSpPr/>
          <p:nvPr/>
        </p:nvSpPr>
        <p:spPr>
          <a:xfrm>
            <a:off x="5791200" y="5010993"/>
            <a:ext cx="6400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FAQ map: 14 markers, these 13 (ANDERSEN as GUAM) plus SOUTH ATLANTIC.</a:t>
            </a:r>
            <a:endParaRPr lang="en-US" sz="1200" dirty="0"/>
          </a:p>
        </p:txBody>
      </p:sp>
      <p:sp>
        <p:nvSpPr>
          <p:cNvPr id="29" name="Text 2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30" name="Text 2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WHAT YOU HEAR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Parts of a broadcast</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2636044"/>
        </p:xfrm>
        <a:graphic>
          <a:graphicData uri="http://schemas.openxmlformats.org/drawingml/2006/table">
            <a:tbl>
              <a:tblPr/>
              <a:tblGrid>
                <a:gridCol w="2321814"/>
                <a:gridCol w="8231886"/>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Part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What the site says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Frequencies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4724 · 8992 · 11175 · 15016 kHz (2025) · usually all at once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Callsign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daily, e.g. CHOPHOUSE (221116) · usually new at 00:00 UTC</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Addressee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in about half of Group 2: FOR [CALLSIGN], before the message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Message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read character by character, A–Z and 2–7 · first two = prefix</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Length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read on air for any message over 30 characters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HFGCS FAQ and the site’s structure pages</a:t>
            </a:r>
            <a:endParaRPr lang="en-US" sz="1200" dirty="0"/>
          </a:p>
        </p:txBody>
      </p:sp>
      <p:sp>
        <p:nvSpPr>
          <p:cNvPr id="6" name="Text 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WHAT AN EAM IS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Four message groups</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Every EAM opens with a two-character prefix; groups follow prefix behavior</a:t>
            </a:r>
            <a:endParaRPr lang="en-US" sz="1600" dirty="0"/>
          </a:p>
        </p:txBody>
      </p:sp>
      <p:sp>
        <p:nvSpPr>
          <p:cNvPr id="5" name="Shape 3"/>
          <p:cNvSpPr/>
          <p:nvPr/>
        </p:nvSpPr>
        <p:spPr>
          <a:xfrm>
            <a:off x="812800" y="2504331"/>
            <a:ext cx="2527300" cy="1785441"/>
          </a:xfrm>
          <a:prstGeom prst="roundRect">
            <a:avLst>
              <a:gd name="adj" fmla="val 4268"/>
            </a:avLst>
          </a:prstGeom>
          <a:solidFill>
            <a:srgbClr val="0E141B"/>
          </a:solidFill>
          <a:ln/>
        </p:spPr>
      </p:sp>
      <p:sp>
        <p:nvSpPr>
          <p:cNvPr id="6" name="Shape 4"/>
          <p:cNvSpPr/>
          <p:nvPr/>
        </p:nvSpPr>
        <p:spPr>
          <a:xfrm>
            <a:off x="812800" y="2504331"/>
            <a:ext cx="2527300" cy="1785441"/>
          </a:xfrm>
          <a:custGeom>
            <a:avLst/>
            <a:gdLst/>
            <a:ahLst/>
            <a:cxnLst/>
            <a:rect l="l" t="t" r="r" b="b"/>
            <a:pathLst>
              <a:path w="2527300" h="1785441">
                <a:moveTo>
                  <a:pt x="0" y="76200"/>
                </a:moveTo>
                <a:lnTo>
                  <a:pt x="0" y="76200"/>
                </a:lnTo>
                <a:arcTo hR="76200" wR="76200" stAng="10800000" swAng="5400000"/>
                <a:lnTo>
                  <a:pt x="2451100" y="0"/>
                </a:lnTo>
                <a:arcTo hR="76200" wR="76200" stAng="16200000" swAng="5400000"/>
                <a:lnTo>
                  <a:pt x="2527300" y="76200"/>
                </a:lnTo>
                <a:arcTo hR="38100" wR="76200" stAng="0" swAng="-5400000"/>
                <a:lnTo>
                  <a:pt x="76200" y="38100"/>
                </a:lnTo>
                <a:arcTo hR="38100" wR="76200" stAng="16200000" swAng="-5400000"/>
                <a:close/>
              </a:path>
            </a:pathLst>
          </a:custGeom>
          <a:solidFill>
            <a:srgbClr val="06B050"/>
          </a:solidFill>
          <a:ln/>
        </p:spPr>
      </p:sp>
      <p:sp>
        <p:nvSpPr>
          <p:cNvPr id="7" name="Text 5"/>
          <p:cNvSpPr/>
          <p:nvPr/>
        </p:nvSpPr>
        <p:spPr>
          <a:xfrm>
            <a:off x="1016000" y="2745631"/>
            <a:ext cx="218452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06B050"/>
                </a:solidFill>
                <a:latin typeface="Courier New" pitchFamily="49" charset="0"/>
                <a:ea typeface="Courier New" pitchFamily="49" charset="-122"/>
                <a:cs typeface="Courier New" pitchFamily="49" charset="-120"/>
              </a:rPr>
              <a:t>GROUP 1</a:t>
            </a:r>
            <a:endParaRPr lang="en-US" sz="1200" dirty="0"/>
          </a:p>
        </p:txBody>
      </p:sp>
      <p:sp>
        <p:nvSpPr>
          <p:cNvPr id="8" name="Text 6"/>
          <p:cNvSpPr/>
          <p:nvPr/>
        </p:nvSpPr>
        <p:spPr>
          <a:xfrm>
            <a:off x="1016000" y="3035151"/>
            <a:ext cx="21845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~66%</a:t>
            </a:r>
            <a:endParaRPr lang="en-US" sz="2200" dirty="0"/>
          </a:p>
        </p:txBody>
      </p:sp>
      <p:sp>
        <p:nvSpPr>
          <p:cNvPr id="9" name="Text 7"/>
          <p:cNvSpPr/>
          <p:nvPr/>
        </p:nvSpPr>
        <p:spPr>
          <a:xfrm>
            <a:off x="1016000" y="3446611"/>
            <a:ext cx="2184527"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30 characters. One prefix at a time, changing every 3–8 weeks.</a:t>
            </a:r>
            <a:endParaRPr lang="en-US" sz="1200" dirty="0"/>
          </a:p>
        </p:txBody>
      </p:sp>
      <p:sp>
        <p:nvSpPr>
          <p:cNvPr id="10" name="Shape 8"/>
          <p:cNvSpPr/>
          <p:nvPr/>
        </p:nvSpPr>
        <p:spPr>
          <a:xfrm>
            <a:off x="3492500" y="2504331"/>
            <a:ext cx="2527300" cy="1785441"/>
          </a:xfrm>
          <a:prstGeom prst="roundRect">
            <a:avLst>
              <a:gd name="adj" fmla="val 4268"/>
            </a:avLst>
          </a:prstGeom>
          <a:solidFill>
            <a:srgbClr val="0E141B"/>
          </a:solidFill>
          <a:ln/>
        </p:spPr>
      </p:sp>
      <p:sp>
        <p:nvSpPr>
          <p:cNvPr id="11" name="Shape 9"/>
          <p:cNvSpPr/>
          <p:nvPr/>
        </p:nvSpPr>
        <p:spPr>
          <a:xfrm>
            <a:off x="3492500" y="2504331"/>
            <a:ext cx="2527300" cy="1785441"/>
          </a:xfrm>
          <a:custGeom>
            <a:avLst/>
            <a:gdLst/>
            <a:ahLst/>
            <a:cxnLst/>
            <a:rect l="l" t="t" r="r" b="b"/>
            <a:pathLst>
              <a:path w="2527300" h="1785441">
                <a:moveTo>
                  <a:pt x="0" y="76200"/>
                </a:moveTo>
                <a:lnTo>
                  <a:pt x="0" y="76200"/>
                </a:lnTo>
                <a:arcTo hR="76200" wR="76200" stAng="10800000" swAng="5400000"/>
                <a:lnTo>
                  <a:pt x="2451100" y="0"/>
                </a:lnTo>
                <a:arcTo hR="76200" wR="76200" stAng="16200000" swAng="5400000"/>
                <a:lnTo>
                  <a:pt x="2527300" y="76200"/>
                </a:lnTo>
                <a:arcTo hR="38100" wR="76200" stAng="0" swAng="-5400000"/>
                <a:lnTo>
                  <a:pt x="76200" y="38100"/>
                </a:lnTo>
                <a:arcTo hR="38100" wR="76200" stAng="16200000" swAng="-5400000"/>
                <a:close/>
              </a:path>
            </a:pathLst>
          </a:custGeom>
          <a:solidFill>
            <a:srgbClr val="ED7D32"/>
          </a:solidFill>
          <a:ln/>
        </p:spPr>
      </p:sp>
      <p:sp>
        <p:nvSpPr>
          <p:cNvPr id="12" name="Text 10"/>
          <p:cNvSpPr/>
          <p:nvPr/>
        </p:nvSpPr>
        <p:spPr>
          <a:xfrm>
            <a:off x="3695700" y="2745631"/>
            <a:ext cx="218452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ED7D32"/>
                </a:solidFill>
                <a:latin typeface="Courier New" pitchFamily="49" charset="0"/>
                <a:ea typeface="Courier New" pitchFamily="49" charset="-122"/>
                <a:cs typeface="Courier New" pitchFamily="49" charset="-120"/>
              </a:rPr>
              <a:t>GROUP 2</a:t>
            </a:r>
            <a:endParaRPr lang="en-US" sz="1200" dirty="0"/>
          </a:p>
        </p:txBody>
      </p:sp>
      <p:sp>
        <p:nvSpPr>
          <p:cNvPr id="13" name="Text 11"/>
          <p:cNvSpPr/>
          <p:nvPr/>
        </p:nvSpPr>
        <p:spPr>
          <a:xfrm>
            <a:off x="3695700" y="3035151"/>
            <a:ext cx="21845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~26%</a:t>
            </a:r>
            <a:endParaRPr lang="en-US" sz="2200" dirty="0"/>
          </a:p>
        </p:txBody>
      </p:sp>
      <p:sp>
        <p:nvSpPr>
          <p:cNvPr id="14" name="Text 12"/>
          <p:cNvSpPr/>
          <p:nvPr/>
        </p:nvSpPr>
        <p:spPr>
          <a:xfrm>
            <a:off x="3695700" y="3446611"/>
            <a:ext cx="2184527"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Mostly 30–163 characters. About 47% name a recipient first.</a:t>
            </a:r>
            <a:endParaRPr lang="en-US" sz="1200" dirty="0"/>
          </a:p>
        </p:txBody>
      </p:sp>
      <p:sp>
        <p:nvSpPr>
          <p:cNvPr id="15" name="Shape 13"/>
          <p:cNvSpPr/>
          <p:nvPr/>
        </p:nvSpPr>
        <p:spPr>
          <a:xfrm>
            <a:off x="6172200" y="2504331"/>
            <a:ext cx="2527300" cy="1785441"/>
          </a:xfrm>
          <a:prstGeom prst="roundRect">
            <a:avLst>
              <a:gd name="adj" fmla="val 4268"/>
            </a:avLst>
          </a:prstGeom>
          <a:solidFill>
            <a:srgbClr val="0E141B"/>
          </a:solidFill>
          <a:ln/>
        </p:spPr>
      </p:sp>
      <p:sp>
        <p:nvSpPr>
          <p:cNvPr id="16" name="Shape 14"/>
          <p:cNvSpPr/>
          <p:nvPr/>
        </p:nvSpPr>
        <p:spPr>
          <a:xfrm>
            <a:off x="6172200" y="2504331"/>
            <a:ext cx="2527300" cy="1785441"/>
          </a:xfrm>
          <a:custGeom>
            <a:avLst/>
            <a:gdLst/>
            <a:ahLst/>
            <a:cxnLst/>
            <a:rect l="l" t="t" r="r" b="b"/>
            <a:pathLst>
              <a:path w="2527300" h="1785441">
                <a:moveTo>
                  <a:pt x="0" y="76200"/>
                </a:moveTo>
                <a:lnTo>
                  <a:pt x="0" y="76200"/>
                </a:lnTo>
                <a:arcTo hR="76200" wR="76200" stAng="10800000" swAng="5400000"/>
                <a:lnTo>
                  <a:pt x="2451100" y="0"/>
                </a:lnTo>
                <a:arcTo hR="76200" wR="76200" stAng="16200000" swAng="5400000"/>
                <a:lnTo>
                  <a:pt x="2527300" y="76200"/>
                </a:lnTo>
                <a:arcTo hR="38100" wR="76200" stAng="0" swAng="-5400000"/>
                <a:lnTo>
                  <a:pt x="76200" y="38100"/>
                </a:lnTo>
                <a:arcTo hR="38100" wR="76200" stAng="16200000" swAng="-5400000"/>
                <a:close/>
              </a:path>
            </a:pathLst>
          </a:custGeom>
          <a:solidFill>
            <a:srgbClr val="FFCC00"/>
          </a:solidFill>
          <a:ln/>
        </p:spPr>
      </p:sp>
      <p:sp>
        <p:nvSpPr>
          <p:cNvPr id="17" name="Text 15"/>
          <p:cNvSpPr/>
          <p:nvPr/>
        </p:nvSpPr>
        <p:spPr>
          <a:xfrm>
            <a:off x="6375400" y="2745631"/>
            <a:ext cx="218452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GROUP 3</a:t>
            </a:r>
            <a:endParaRPr lang="en-US" sz="1200" dirty="0"/>
          </a:p>
        </p:txBody>
      </p:sp>
      <p:sp>
        <p:nvSpPr>
          <p:cNvPr id="18" name="Text 16"/>
          <p:cNvSpPr/>
          <p:nvPr/>
        </p:nvSpPr>
        <p:spPr>
          <a:xfrm>
            <a:off x="6375400" y="3035151"/>
            <a:ext cx="21845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~3%</a:t>
            </a:r>
            <a:endParaRPr lang="en-US" sz="2200" dirty="0"/>
          </a:p>
        </p:txBody>
      </p:sp>
      <p:sp>
        <p:nvSpPr>
          <p:cNvPr id="19" name="Text 17"/>
          <p:cNvSpPr/>
          <p:nvPr/>
        </p:nvSpPr>
        <p:spPr>
          <a:xfrm>
            <a:off x="6375400" y="3446611"/>
            <a:ext cx="2184527"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Clustered lengths. Sporadic prefixes: days on, then weeks or months off.</a:t>
            </a:r>
            <a:endParaRPr lang="en-US" sz="1200" dirty="0"/>
          </a:p>
        </p:txBody>
      </p:sp>
      <p:sp>
        <p:nvSpPr>
          <p:cNvPr id="20" name="Shape 18"/>
          <p:cNvSpPr/>
          <p:nvPr/>
        </p:nvSpPr>
        <p:spPr>
          <a:xfrm>
            <a:off x="8851900" y="2504331"/>
            <a:ext cx="2527300" cy="1785441"/>
          </a:xfrm>
          <a:prstGeom prst="roundRect">
            <a:avLst>
              <a:gd name="adj" fmla="val 4268"/>
            </a:avLst>
          </a:prstGeom>
          <a:solidFill>
            <a:srgbClr val="0E141B"/>
          </a:solidFill>
          <a:ln/>
        </p:spPr>
      </p:sp>
      <p:sp>
        <p:nvSpPr>
          <p:cNvPr id="21" name="Shape 19"/>
          <p:cNvSpPr/>
          <p:nvPr/>
        </p:nvSpPr>
        <p:spPr>
          <a:xfrm>
            <a:off x="8851900" y="2504331"/>
            <a:ext cx="2527300" cy="1785441"/>
          </a:xfrm>
          <a:custGeom>
            <a:avLst/>
            <a:gdLst/>
            <a:ahLst/>
            <a:cxnLst/>
            <a:rect l="l" t="t" r="r" b="b"/>
            <a:pathLst>
              <a:path w="2527300" h="1785441">
                <a:moveTo>
                  <a:pt x="0" y="76200"/>
                </a:moveTo>
                <a:lnTo>
                  <a:pt x="0" y="76200"/>
                </a:lnTo>
                <a:arcTo hR="76200" wR="76200" stAng="10800000" swAng="5400000"/>
                <a:lnTo>
                  <a:pt x="2451100" y="0"/>
                </a:lnTo>
                <a:arcTo hR="76200" wR="76200" stAng="16200000" swAng="5400000"/>
                <a:lnTo>
                  <a:pt x="2527300" y="76200"/>
                </a:lnTo>
                <a:arcTo hR="38100" wR="76200" stAng="0" swAng="-5400000"/>
                <a:lnTo>
                  <a:pt x="76200" y="38100"/>
                </a:lnTo>
                <a:arcTo hR="38100" wR="76200" stAng="16200000" swAng="-5400000"/>
                <a:close/>
              </a:path>
            </a:pathLst>
          </a:custGeom>
          <a:solidFill>
            <a:srgbClr val="FF0467"/>
          </a:solidFill>
          <a:ln/>
        </p:spPr>
      </p:sp>
      <p:sp>
        <p:nvSpPr>
          <p:cNvPr id="22" name="Text 20"/>
          <p:cNvSpPr/>
          <p:nvPr/>
        </p:nvSpPr>
        <p:spPr>
          <a:xfrm>
            <a:off x="9055100" y="2745631"/>
            <a:ext cx="218452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0467"/>
                </a:solidFill>
                <a:latin typeface="Courier New" pitchFamily="49" charset="0"/>
                <a:ea typeface="Courier New" pitchFamily="49" charset="-122"/>
                <a:cs typeface="Courier New" pitchFamily="49" charset="-120"/>
              </a:rPr>
              <a:t>GROUP 4</a:t>
            </a:r>
            <a:endParaRPr lang="en-US" sz="1200" dirty="0"/>
          </a:p>
        </p:txBody>
      </p:sp>
      <p:sp>
        <p:nvSpPr>
          <p:cNvPr id="23" name="Text 21"/>
          <p:cNvSpPr/>
          <p:nvPr/>
        </p:nvSpPr>
        <p:spPr>
          <a:xfrm>
            <a:off x="9055100" y="3035151"/>
            <a:ext cx="21845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~3%</a:t>
            </a:r>
            <a:endParaRPr lang="en-US" sz="2200" dirty="0"/>
          </a:p>
        </p:txBody>
      </p:sp>
      <p:sp>
        <p:nvSpPr>
          <p:cNvPr id="24" name="Text 22"/>
          <p:cNvSpPr/>
          <p:nvPr/>
        </p:nvSpPr>
        <p:spPr>
          <a:xfrm>
            <a:off x="9055100" y="3446611"/>
            <a:ext cx="2184527"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Mostly 36–292 characters. About 60% hold a run like FFFF or ZZZZ.</a:t>
            </a:r>
            <a:endParaRPr lang="en-US" sz="1200" dirty="0"/>
          </a:p>
        </p:txBody>
      </p:sp>
      <p:sp>
        <p:nvSpPr>
          <p:cNvPr id="25" name="Text 23"/>
          <p:cNvSpPr/>
          <p:nvPr/>
        </p:nvSpPr>
        <p:spPr>
          <a:xfrm>
            <a:off x="812800" y="4594572"/>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Shares from the FAQ · </a:t>
            </a:r>
            <a:r>
              <a:rPr lang="en-US" sz="1200" dirty="0">
                <a:solidFill>
                  <a:srgbClr val="9063CD"/>
                </a:solidFill>
                <a:latin typeface="Arial" pitchFamily="34" charset="0"/>
                <a:ea typeface="Arial" pitchFamily="34" charset="-122"/>
                <a:cs typeface="Arial" pitchFamily="34" charset="-120"/>
              </a:rPr>
              <a:t>Group 5: 13 airings on four days in Jun 2025 and Jan 2026</a:t>
            </a:r>
            <a:endParaRPr lang="en-US" sz="1200" dirty="0"/>
          </a:p>
        </p:txBody>
      </p:sp>
      <p:sp>
        <p:nvSpPr>
          <p:cNvPr id="26" name="Text 2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27" name="Text 2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GROUP 1</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Prefix reigns</a:t>
            </a:r>
            <a:endParaRPr lang="en-US" sz="3600" dirty="0"/>
          </a:p>
        </p:txBody>
      </p:sp>
      <p:sp>
        <p:nvSpPr>
          <p:cNvPr id="4" name="Shape 2"/>
          <p:cNvSpPr/>
          <p:nvPr/>
        </p:nvSpPr>
        <p:spPr>
          <a:xfrm>
            <a:off x="812800" y="1938586"/>
            <a:ext cx="5232400" cy="0"/>
          </a:xfrm>
          <a:prstGeom prst="line">
            <a:avLst/>
          </a:prstGeom>
          <a:noFill/>
          <a:ln w="6350">
            <a:solidFill>
              <a:srgbClr val="222A35"/>
            </a:solidFill>
            <a:prstDash val="solid"/>
          </a:ln>
        </p:spPr>
      </p:sp>
      <p:sp>
        <p:nvSpPr>
          <p:cNvPr id="5" name="Text 3"/>
          <p:cNvSpPr/>
          <p:nvPr/>
        </p:nvSpPr>
        <p:spPr>
          <a:xfrm>
            <a:off x="812800" y="204336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Group 1 prefix on the air at a time, across the whole network</a:t>
            </a:r>
            <a:endParaRPr lang="en-US" sz="1600" dirty="0"/>
          </a:p>
        </p:txBody>
      </p:sp>
      <p:sp>
        <p:nvSpPr>
          <p:cNvPr id="6" name="Shape 4"/>
          <p:cNvSpPr/>
          <p:nvPr/>
        </p:nvSpPr>
        <p:spPr>
          <a:xfrm>
            <a:off x="6146800" y="1938586"/>
            <a:ext cx="5232400" cy="0"/>
          </a:xfrm>
          <a:prstGeom prst="line">
            <a:avLst/>
          </a:prstGeom>
          <a:noFill/>
          <a:ln w="6350">
            <a:solidFill>
              <a:srgbClr val="222A35"/>
            </a:solidFill>
            <a:prstDash val="solid"/>
          </a:ln>
        </p:spPr>
      </p:sp>
      <p:sp>
        <p:nvSpPr>
          <p:cNvPr id="7" name="Text 5"/>
          <p:cNvSpPr/>
          <p:nvPr/>
        </p:nvSpPr>
        <p:spPr>
          <a:xfrm>
            <a:off x="6146800" y="204336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 replaced prefix never returns; the switch isn’t tied to 00:00 UTC</a:t>
            </a:r>
            <a:endParaRPr lang="en-US" sz="1600" dirty="0"/>
          </a:p>
        </p:txBody>
      </p:sp>
      <p:sp>
        <p:nvSpPr>
          <p:cNvPr id="8" name="Shape 6"/>
          <p:cNvSpPr/>
          <p:nvPr/>
        </p:nvSpPr>
        <p:spPr>
          <a:xfrm>
            <a:off x="812800" y="2676376"/>
            <a:ext cx="5232400" cy="0"/>
          </a:xfrm>
          <a:prstGeom prst="line">
            <a:avLst/>
          </a:prstGeom>
          <a:noFill/>
          <a:ln w="6350">
            <a:solidFill>
              <a:srgbClr val="222A35"/>
            </a:solidFill>
            <a:prstDash val="solid"/>
          </a:ln>
        </p:spPr>
      </p:sp>
      <p:sp>
        <p:nvSpPr>
          <p:cNvPr id="9" name="Text 7"/>
          <p:cNvSpPr/>
          <p:nvPr/>
        </p:nvSpPr>
        <p:spPr>
          <a:xfrm>
            <a:off x="812800" y="2781151"/>
            <a:ext cx="538937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All </a:t>
            </a:r>
            <a:r>
              <a:rPr lang="en-US" sz="1600" dirty="0">
                <a:solidFill>
                  <a:srgbClr val="FFCC00"/>
                </a:solidFill>
                <a:latin typeface="Arial" pitchFamily="34" charset="0"/>
                <a:ea typeface="Arial" pitchFamily="34" charset="-122"/>
                <a:cs typeface="Arial" pitchFamily="34" charset="-120"/>
              </a:rPr>
              <a:t>28</a:t>
            </a:r>
            <a:r>
              <a:rPr lang="en-US" sz="1600" dirty="0">
                <a:solidFill>
                  <a:srgbClr val="E6EDF3"/>
                </a:solidFill>
                <a:latin typeface="Arial" pitchFamily="34" charset="0"/>
                <a:ea typeface="Arial" pitchFamily="34" charset="-122"/>
                <a:cs typeface="Arial" pitchFamily="34" charset="-120"/>
              </a:rPr>
              <a:t> days with two Group 1 prefixes are handoff days</a:t>
            </a:r>
            <a:endParaRPr lang="en-US" sz="1600" dirty="0"/>
          </a:p>
        </p:txBody>
      </p:sp>
      <p:sp>
        <p:nvSpPr>
          <p:cNvPr id="10" name="Shape 8"/>
          <p:cNvSpPr/>
          <p:nvPr/>
        </p:nvSpPr>
        <p:spPr>
          <a:xfrm>
            <a:off x="6146800" y="2676376"/>
            <a:ext cx="5232400" cy="0"/>
          </a:xfrm>
          <a:prstGeom prst="line">
            <a:avLst/>
          </a:prstGeom>
          <a:noFill/>
          <a:ln w="6350">
            <a:solidFill>
              <a:srgbClr val="222A35"/>
            </a:solidFill>
            <a:prstDash val="solid"/>
          </a:ln>
        </p:spPr>
      </p:sp>
      <p:sp>
        <p:nvSpPr>
          <p:cNvPr id="11" name="Text 9"/>
          <p:cNvSpPr/>
          <p:nvPr/>
        </p:nvSpPr>
        <p:spPr>
          <a:xfrm>
            <a:off x="6146800" y="2781151"/>
            <a:ext cx="538937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52</a:t>
            </a:r>
            <a:r>
              <a:rPr lang="en-US" sz="1600" dirty="0">
                <a:solidFill>
                  <a:srgbClr val="E6EDF3"/>
                </a:solidFill>
                <a:latin typeface="Arial" pitchFamily="34" charset="0"/>
                <a:ea typeface="Arial" pitchFamily="34" charset="-122"/>
                <a:cs typeface="Arial" pitchFamily="34" charset="-120"/>
              </a:rPr>
              <a:t> Group 1 prefixes in the record, Jan 2022 – Oct 2026</a:t>
            </a:r>
            <a:endParaRPr lang="en-US" sz="1600" dirty="0"/>
          </a:p>
        </p:txBody>
      </p:sp>
      <p:sp>
        <p:nvSpPr>
          <p:cNvPr id="12" name="Text 10"/>
          <p:cNvSpPr/>
          <p:nvPr/>
        </p:nvSpPr>
        <p:spPr>
          <a:xfrm>
            <a:off x="654304" y="3350071"/>
            <a:ext cx="10883392"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DTCP Part 1 · comprehensive monitoring · 230623 – 240201</a:t>
            </a:r>
            <a:endParaRPr lang="en-US" sz="1200" dirty="0"/>
          </a:p>
        </p:txBody>
      </p:sp>
      <p:sp>
        <p:nvSpPr>
          <p:cNvPr id="13" name="Shape 11"/>
          <p:cNvSpPr/>
          <p:nvPr/>
        </p:nvSpPr>
        <p:spPr>
          <a:xfrm>
            <a:off x="812800" y="3597721"/>
            <a:ext cx="10566400" cy="0"/>
          </a:xfrm>
          <a:prstGeom prst="line">
            <a:avLst/>
          </a:prstGeom>
          <a:noFill/>
          <a:ln w="12700">
            <a:solidFill>
              <a:srgbClr val="7D8894"/>
            </a:solidFill>
            <a:prstDash val="solid"/>
          </a:ln>
        </p:spPr>
      </p:sp>
      <p:sp>
        <p:nvSpPr>
          <p:cNvPr id="14" name="Shape 12"/>
          <p:cNvSpPr/>
          <p:nvPr/>
        </p:nvSpPr>
        <p:spPr>
          <a:xfrm>
            <a:off x="11372850" y="3591371"/>
            <a:ext cx="0" cy="76200"/>
          </a:xfrm>
          <a:prstGeom prst="line">
            <a:avLst/>
          </a:prstGeom>
          <a:noFill/>
          <a:ln w="12700">
            <a:solidFill>
              <a:srgbClr val="7D8894"/>
            </a:solidFill>
            <a:prstDash val="solid"/>
          </a:ln>
        </p:spPr>
      </p:sp>
      <p:sp>
        <p:nvSpPr>
          <p:cNvPr id="15" name="Shape 13"/>
          <p:cNvSpPr/>
          <p:nvPr/>
        </p:nvSpPr>
        <p:spPr>
          <a:xfrm>
            <a:off x="819150" y="3591371"/>
            <a:ext cx="0" cy="76200"/>
          </a:xfrm>
          <a:prstGeom prst="line">
            <a:avLst/>
          </a:prstGeom>
          <a:noFill/>
          <a:ln w="12700">
            <a:solidFill>
              <a:srgbClr val="7D8894"/>
            </a:solidFill>
            <a:prstDash val="solid"/>
          </a:ln>
        </p:spPr>
      </p:sp>
      <p:sp>
        <p:nvSpPr>
          <p:cNvPr id="16" name="Shape 14"/>
          <p:cNvSpPr/>
          <p:nvPr/>
        </p:nvSpPr>
        <p:spPr>
          <a:xfrm>
            <a:off x="812800" y="3718371"/>
            <a:ext cx="603250" cy="660400"/>
          </a:xfrm>
          <a:prstGeom prst="rect">
            <a:avLst/>
          </a:prstGeom>
          <a:solidFill>
            <a:srgbClr val="054C28"/>
          </a:solidFill>
          <a:ln/>
        </p:spPr>
      </p:sp>
      <p:sp>
        <p:nvSpPr>
          <p:cNvPr id="17" name="Text 15"/>
          <p:cNvSpPr/>
          <p:nvPr/>
        </p:nvSpPr>
        <p:spPr>
          <a:xfrm>
            <a:off x="787400" y="3761581"/>
            <a:ext cx="654050" cy="248890"/>
          </a:xfrm>
          <a:prstGeom prst="rect">
            <a:avLst/>
          </a:prstGeom>
          <a:noFill/>
          <a:ln/>
        </p:spPr>
        <p:txBody>
          <a:bodyPr wrap="square" lIns="0" tIns="0" rIns="0" bIns="0" rtlCol="0" anchor="t">
            <a:normAutofit/>
          </a:bodyPr>
          <a:lstStyle/>
          <a:p>
            <a:pPr algn="ctr" indent="0" marL="0">
              <a:lnSpc>
                <a:spcPts val="1760"/>
              </a:lnSpc>
              <a:buNone/>
            </a:pPr>
            <a:r>
              <a:rPr lang="en-US" sz="1600" b="1" dirty="0">
                <a:solidFill>
                  <a:srgbClr val="E6EDF3"/>
                </a:solidFill>
                <a:latin typeface="Courier New" pitchFamily="49" charset="0"/>
                <a:ea typeface="Courier New" pitchFamily="49" charset="-122"/>
                <a:cs typeface="Courier New" pitchFamily="49" charset="-120"/>
              </a:rPr>
              <a:t>YL</a:t>
            </a:r>
            <a:endParaRPr lang="en-US" sz="1600" dirty="0"/>
          </a:p>
        </p:txBody>
      </p:sp>
      <p:sp>
        <p:nvSpPr>
          <p:cNvPr id="18" name="Text 16"/>
          <p:cNvSpPr/>
          <p:nvPr/>
        </p:nvSpPr>
        <p:spPr>
          <a:xfrm>
            <a:off x="787400" y="3985071"/>
            <a:ext cx="654050" cy="375841"/>
          </a:xfrm>
          <a:prstGeom prst="rect">
            <a:avLst/>
          </a:prstGeom>
          <a:noFill/>
          <a:ln/>
        </p:spPr>
        <p:txBody>
          <a:bodyPr wrap="square" lIns="0" tIns="0" rIns="0" bIns="0" rtlCol="0" anchor="t">
            <a:normAutofit/>
          </a:bodyPr>
          <a:lstStyle/>
          <a:p>
            <a:pPr algn="ctr" indent="0" marL="0">
              <a:lnSpc>
                <a:spcPts val="1380"/>
              </a:lnSpc>
              <a:buNone/>
            </a:pPr>
            <a:r>
              <a:rPr lang="en-US" sz="1200" dirty="0">
                <a:solidFill>
                  <a:srgbClr val="E6EDF3"/>
                </a:solidFill>
                <a:latin typeface="Courier New" pitchFamily="49" charset="0"/>
                <a:ea typeface="Courier New" pitchFamily="49" charset="-122"/>
                <a:cs typeface="Courier New" pitchFamily="49" charset="-120"/>
              </a:rPr>
              <a:t>since</a:t>
            </a:r>
            <a:endParaRPr lang="en-US" sz="1200" dirty="0"/>
          </a:p>
          <a:p>
            <a:pPr algn="ctr" indent="0" marL="0">
              <a:lnSpc>
                <a:spcPts val="1380"/>
              </a:lnSpc>
              <a:buNone/>
            </a:pPr>
            <a:r>
              <a:rPr lang="en-US" sz="1200" dirty="0">
                <a:solidFill>
                  <a:srgbClr val="E6EDF3"/>
                </a:solidFill>
                <a:latin typeface="Courier New" pitchFamily="49" charset="0"/>
                <a:ea typeface="Courier New" pitchFamily="49" charset="-122"/>
                <a:cs typeface="Courier New" pitchFamily="49" charset="-120"/>
              </a:rPr>
              <a:t>230524</a:t>
            </a:r>
            <a:endParaRPr lang="en-US" sz="1200" dirty="0"/>
          </a:p>
        </p:txBody>
      </p:sp>
      <p:sp>
        <p:nvSpPr>
          <p:cNvPr id="19" name="Shape 17"/>
          <p:cNvSpPr/>
          <p:nvPr/>
        </p:nvSpPr>
        <p:spPr>
          <a:xfrm>
            <a:off x="1441450" y="3718371"/>
            <a:ext cx="1631950" cy="660400"/>
          </a:xfrm>
          <a:prstGeom prst="rect">
            <a:avLst/>
          </a:prstGeom>
          <a:solidFill>
            <a:srgbClr val="06B050"/>
          </a:solidFill>
          <a:ln/>
        </p:spPr>
      </p:sp>
      <p:sp>
        <p:nvSpPr>
          <p:cNvPr id="20" name="Text 18"/>
          <p:cNvSpPr/>
          <p:nvPr/>
        </p:nvSpPr>
        <p:spPr>
          <a:xfrm>
            <a:off x="1416050" y="3837781"/>
            <a:ext cx="1682750" cy="248890"/>
          </a:xfrm>
          <a:prstGeom prst="rect">
            <a:avLst/>
          </a:prstGeom>
          <a:noFill/>
          <a:ln/>
        </p:spPr>
        <p:txBody>
          <a:bodyPr wrap="square" lIns="0" tIns="0" rIns="0" bIns="0" rtlCol="0" anchor="t">
            <a:normAutofit/>
          </a:bodyPr>
          <a:lstStyle/>
          <a:p>
            <a:pPr algn="ctr" indent="0" marL="0">
              <a:lnSpc>
                <a:spcPts val="1760"/>
              </a:lnSpc>
              <a:buNone/>
            </a:pPr>
            <a:r>
              <a:rPr lang="en-US" sz="1600" b="1" dirty="0">
                <a:solidFill>
                  <a:srgbClr val="05090E"/>
                </a:solidFill>
                <a:latin typeface="Courier New" pitchFamily="49" charset="0"/>
                <a:ea typeface="Courier New" pitchFamily="49" charset="-122"/>
                <a:cs typeface="Courier New" pitchFamily="49" charset="-120"/>
              </a:rPr>
              <a:t>YT</a:t>
            </a:r>
            <a:endParaRPr lang="en-US" sz="1600" dirty="0"/>
          </a:p>
        </p:txBody>
      </p:sp>
      <p:sp>
        <p:nvSpPr>
          <p:cNvPr id="21" name="Text 19"/>
          <p:cNvSpPr/>
          <p:nvPr/>
        </p:nvSpPr>
        <p:spPr>
          <a:xfrm>
            <a:off x="1416050" y="4061271"/>
            <a:ext cx="16827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05090E"/>
                </a:solidFill>
                <a:latin typeface="Courier New" pitchFamily="49" charset="0"/>
                <a:ea typeface="Courier New" pitchFamily="49" charset="-122"/>
                <a:cs typeface="Courier New" pitchFamily="49" charset="-120"/>
              </a:rPr>
              <a:t>35 days</a:t>
            </a:r>
            <a:endParaRPr lang="en-US" sz="1200" dirty="0"/>
          </a:p>
        </p:txBody>
      </p:sp>
      <p:sp>
        <p:nvSpPr>
          <p:cNvPr id="22" name="Shape 20"/>
          <p:cNvSpPr/>
          <p:nvPr/>
        </p:nvSpPr>
        <p:spPr>
          <a:xfrm>
            <a:off x="3098800" y="3718371"/>
            <a:ext cx="1911350" cy="660400"/>
          </a:xfrm>
          <a:prstGeom prst="rect">
            <a:avLst/>
          </a:prstGeom>
          <a:solidFill>
            <a:srgbClr val="06B050"/>
          </a:solidFill>
          <a:ln/>
        </p:spPr>
      </p:sp>
      <p:sp>
        <p:nvSpPr>
          <p:cNvPr id="23" name="Text 21"/>
          <p:cNvSpPr/>
          <p:nvPr/>
        </p:nvSpPr>
        <p:spPr>
          <a:xfrm>
            <a:off x="3070130" y="3837781"/>
            <a:ext cx="1968690" cy="248890"/>
          </a:xfrm>
          <a:prstGeom prst="rect">
            <a:avLst/>
          </a:prstGeom>
          <a:noFill/>
          <a:ln/>
        </p:spPr>
        <p:txBody>
          <a:bodyPr wrap="square" lIns="0" tIns="0" rIns="0" bIns="0" rtlCol="0" anchor="t">
            <a:normAutofit/>
          </a:bodyPr>
          <a:lstStyle/>
          <a:p>
            <a:pPr algn="ctr" indent="0" marL="0">
              <a:lnSpc>
                <a:spcPts val="1760"/>
              </a:lnSpc>
              <a:buNone/>
            </a:pPr>
            <a:r>
              <a:rPr lang="en-US" sz="1600" b="1" dirty="0">
                <a:solidFill>
                  <a:srgbClr val="05090E"/>
                </a:solidFill>
                <a:latin typeface="Courier New" pitchFamily="49" charset="0"/>
                <a:ea typeface="Courier New" pitchFamily="49" charset="-122"/>
                <a:cs typeface="Courier New" pitchFamily="49" charset="-120"/>
              </a:rPr>
              <a:t>PJ</a:t>
            </a:r>
            <a:endParaRPr lang="en-US" sz="1600" dirty="0"/>
          </a:p>
        </p:txBody>
      </p:sp>
      <p:sp>
        <p:nvSpPr>
          <p:cNvPr id="24" name="Text 22"/>
          <p:cNvSpPr/>
          <p:nvPr/>
        </p:nvSpPr>
        <p:spPr>
          <a:xfrm>
            <a:off x="3070130" y="4061271"/>
            <a:ext cx="196869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05090E"/>
                </a:solidFill>
                <a:latin typeface="Courier New" pitchFamily="49" charset="0"/>
                <a:ea typeface="Courier New" pitchFamily="49" charset="-122"/>
                <a:cs typeface="Courier New" pitchFamily="49" charset="-120"/>
              </a:rPr>
              <a:t>41 days</a:t>
            </a:r>
            <a:endParaRPr lang="en-US" sz="1200" dirty="0"/>
          </a:p>
        </p:txBody>
      </p:sp>
      <p:sp>
        <p:nvSpPr>
          <p:cNvPr id="25" name="Shape 23"/>
          <p:cNvSpPr/>
          <p:nvPr/>
        </p:nvSpPr>
        <p:spPr>
          <a:xfrm>
            <a:off x="5035550" y="3718371"/>
            <a:ext cx="2425700" cy="660400"/>
          </a:xfrm>
          <a:prstGeom prst="rect">
            <a:avLst/>
          </a:prstGeom>
          <a:solidFill>
            <a:srgbClr val="06B050"/>
          </a:solidFill>
          <a:ln/>
        </p:spPr>
      </p:sp>
      <p:sp>
        <p:nvSpPr>
          <p:cNvPr id="26" name="Text 24"/>
          <p:cNvSpPr/>
          <p:nvPr/>
        </p:nvSpPr>
        <p:spPr>
          <a:xfrm>
            <a:off x="4999165" y="3837781"/>
            <a:ext cx="2498471" cy="248890"/>
          </a:xfrm>
          <a:prstGeom prst="rect">
            <a:avLst/>
          </a:prstGeom>
          <a:noFill/>
          <a:ln/>
        </p:spPr>
        <p:txBody>
          <a:bodyPr wrap="square" lIns="0" tIns="0" rIns="0" bIns="0" rtlCol="0" anchor="t">
            <a:normAutofit/>
          </a:bodyPr>
          <a:lstStyle/>
          <a:p>
            <a:pPr algn="ctr" indent="0" marL="0">
              <a:lnSpc>
                <a:spcPts val="1760"/>
              </a:lnSpc>
              <a:buNone/>
            </a:pPr>
            <a:r>
              <a:rPr lang="en-US" sz="1600" b="1" dirty="0">
                <a:solidFill>
                  <a:srgbClr val="05090E"/>
                </a:solidFill>
                <a:latin typeface="Courier New" pitchFamily="49" charset="0"/>
                <a:ea typeface="Courier New" pitchFamily="49" charset="-122"/>
                <a:cs typeface="Courier New" pitchFamily="49" charset="-120"/>
              </a:rPr>
              <a:t>CZ</a:t>
            </a:r>
            <a:endParaRPr lang="en-US" sz="1600" dirty="0"/>
          </a:p>
        </p:txBody>
      </p:sp>
      <p:sp>
        <p:nvSpPr>
          <p:cNvPr id="27" name="Text 25"/>
          <p:cNvSpPr/>
          <p:nvPr/>
        </p:nvSpPr>
        <p:spPr>
          <a:xfrm>
            <a:off x="4999165" y="4061271"/>
            <a:ext cx="2498471"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05090E"/>
                </a:solidFill>
                <a:latin typeface="Courier New" pitchFamily="49" charset="0"/>
                <a:ea typeface="Courier New" pitchFamily="49" charset="-122"/>
                <a:cs typeface="Courier New" pitchFamily="49" charset="-120"/>
              </a:rPr>
              <a:t>52 days</a:t>
            </a:r>
            <a:endParaRPr lang="en-US" sz="1200" dirty="0"/>
          </a:p>
        </p:txBody>
      </p:sp>
      <p:sp>
        <p:nvSpPr>
          <p:cNvPr id="28" name="Shape 26"/>
          <p:cNvSpPr/>
          <p:nvPr/>
        </p:nvSpPr>
        <p:spPr>
          <a:xfrm>
            <a:off x="7486650" y="3718371"/>
            <a:ext cx="2705100" cy="660400"/>
          </a:xfrm>
          <a:prstGeom prst="rect">
            <a:avLst/>
          </a:prstGeom>
          <a:solidFill>
            <a:srgbClr val="06B050"/>
          </a:solidFill>
          <a:ln/>
        </p:spPr>
      </p:sp>
      <p:sp>
        <p:nvSpPr>
          <p:cNvPr id="29" name="Text 27"/>
          <p:cNvSpPr/>
          <p:nvPr/>
        </p:nvSpPr>
        <p:spPr>
          <a:xfrm>
            <a:off x="7446074" y="3837781"/>
            <a:ext cx="2786253" cy="248890"/>
          </a:xfrm>
          <a:prstGeom prst="rect">
            <a:avLst/>
          </a:prstGeom>
          <a:noFill/>
          <a:ln/>
        </p:spPr>
        <p:txBody>
          <a:bodyPr wrap="square" lIns="0" tIns="0" rIns="0" bIns="0" rtlCol="0" anchor="t">
            <a:normAutofit/>
          </a:bodyPr>
          <a:lstStyle/>
          <a:p>
            <a:pPr algn="ctr" indent="0" marL="0">
              <a:lnSpc>
                <a:spcPts val="1760"/>
              </a:lnSpc>
              <a:buNone/>
            </a:pPr>
            <a:r>
              <a:rPr lang="en-US" sz="1600" b="1" dirty="0">
                <a:solidFill>
                  <a:srgbClr val="05090E"/>
                </a:solidFill>
                <a:latin typeface="Courier New" pitchFamily="49" charset="0"/>
                <a:ea typeface="Courier New" pitchFamily="49" charset="-122"/>
                <a:cs typeface="Courier New" pitchFamily="49" charset="-120"/>
              </a:rPr>
              <a:t>WR</a:t>
            </a:r>
            <a:endParaRPr lang="en-US" sz="1600" dirty="0"/>
          </a:p>
        </p:txBody>
      </p:sp>
      <p:sp>
        <p:nvSpPr>
          <p:cNvPr id="30" name="Text 28"/>
          <p:cNvSpPr/>
          <p:nvPr/>
        </p:nvSpPr>
        <p:spPr>
          <a:xfrm>
            <a:off x="7446074" y="4061271"/>
            <a:ext cx="2786253"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05090E"/>
                </a:solidFill>
                <a:latin typeface="Courier New" pitchFamily="49" charset="0"/>
                <a:ea typeface="Courier New" pitchFamily="49" charset="-122"/>
                <a:cs typeface="Courier New" pitchFamily="49" charset="-120"/>
              </a:rPr>
              <a:t>58 days</a:t>
            </a:r>
            <a:endParaRPr lang="en-US" sz="1200" dirty="0"/>
          </a:p>
        </p:txBody>
      </p:sp>
      <p:sp>
        <p:nvSpPr>
          <p:cNvPr id="31" name="Shape 29"/>
          <p:cNvSpPr/>
          <p:nvPr/>
        </p:nvSpPr>
        <p:spPr>
          <a:xfrm>
            <a:off x="10217150" y="3718371"/>
            <a:ext cx="1162050" cy="660400"/>
          </a:xfrm>
          <a:prstGeom prst="rect">
            <a:avLst/>
          </a:prstGeom>
          <a:solidFill>
            <a:srgbClr val="054C28"/>
          </a:solidFill>
          <a:ln/>
        </p:spPr>
      </p:sp>
      <p:sp>
        <p:nvSpPr>
          <p:cNvPr id="32" name="Text 30"/>
          <p:cNvSpPr/>
          <p:nvPr/>
        </p:nvSpPr>
        <p:spPr>
          <a:xfrm>
            <a:off x="10191750" y="3837781"/>
            <a:ext cx="1212850" cy="248890"/>
          </a:xfrm>
          <a:prstGeom prst="rect">
            <a:avLst/>
          </a:prstGeom>
          <a:noFill/>
          <a:ln/>
        </p:spPr>
        <p:txBody>
          <a:bodyPr wrap="square" lIns="0" tIns="0" rIns="0" bIns="0" rtlCol="0" anchor="t">
            <a:normAutofit/>
          </a:bodyPr>
          <a:lstStyle/>
          <a:p>
            <a:pPr algn="ctr" indent="0" marL="0">
              <a:lnSpc>
                <a:spcPts val="1760"/>
              </a:lnSpc>
              <a:buNone/>
            </a:pPr>
            <a:r>
              <a:rPr lang="en-US" sz="1600" b="1" dirty="0">
                <a:solidFill>
                  <a:srgbClr val="E6EDF3"/>
                </a:solidFill>
                <a:latin typeface="Courier New" pitchFamily="49" charset="0"/>
                <a:ea typeface="Courier New" pitchFamily="49" charset="-122"/>
                <a:cs typeface="Courier New" pitchFamily="49" charset="-120"/>
              </a:rPr>
              <a:t>AS</a:t>
            </a:r>
            <a:endParaRPr lang="en-US" sz="1600" dirty="0"/>
          </a:p>
        </p:txBody>
      </p:sp>
      <p:sp>
        <p:nvSpPr>
          <p:cNvPr id="33" name="Text 31"/>
          <p:cNvSpPr/>
          <p:nvPr/>
        </p:nvSpPr>
        <p:spPr>
          <a:xfrm>
            <a:off x="10191750" y="4061271"/>
            <a:ext cx="12128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E6EDF3"/>
                </a:solidFill>
                <a:latin typeface="Courier New" pitchFamily="49" charset="0"/>
                <a:ea typeface="Courier New" pitchFamily="49" charset="-122"/>
                <a:cs typeface="Courier New" pitchFamily="49" charset="-120"/>
              </a:rPr>
              <a:t>to 240209</a:t>
            </a:r>
            <a:endParaRPr lang="en-US" sz="1200" dirty="0"/>
          </a:p>
        </p:txBody>
      </p:sp>
      <p:sp>
        <p:nvSpPr>
          <p:cNvPr id="34" name="Shape 32"/>
          <p:cNvSpPr/>
          <p:nvPr/>
        </p:nvSpPr>
        <p:spPr>
          <a:xfrm>
            <a:off x="1422400" y="4429571"/>
            <a:ext cx="12700" cy="88900"/>
          </a:xfrm>
          <a:prstGeom prst="rect">
            <a:avLst/>
          </a:prstGeom>
          <a:solidFill>
            <a:srgbClr val="7D8894"/>
          </a:solidFill>
          <a:ln/>
        </p:spPr>
      </p:sp>
      <p:sp>
        <p:nvSpPr>
          <p:cNvPr id="35" name="Shape 33"/>
          <p:cNvSpPr/>
          <p:nvPr/>
        </p:nvSpPr>
        <p:spPr>
          <a:xfrm>
            <a:off x="3079750" y="4429571"/>
            <a:ext cx="12700" cy="88900"/>
          </a:xfrm>
          <a:prstGeom prst="rect">
            <a:avLst/>
          </a:prstGeom>
          <a:solidFill>
            <a:srgbClr val="7D8894"/>
          </a:solidFill>
          <a:ln/>
        </p:spPr>
      </p:sp>
      <p:sp>
        <p:nvSpPr>
          <p:cNvPr id="36" name="Shape 34"/>
          <p:cNvSpPr/>
          <p:nvPr/>
        </p:nvSpPr>
        <p:spPr>
          <a:xfrm>
            <a:off x="5016500" y="4429571"/>
            <a:ext cx="12700" cy="88900"/>
          </a:xfrm>
          <a:prstGeom prst="rect">
            <a:avLst/>
          </a:prstGeom>
          <a:solidFill>
            <a:srgbClr val="7D8894"/>
          </a:solidFill>
          <a:ln/>
        </p:spPr>
      </p:sp>
      <p:sp>
        <p:nvSpPr>
          <p:cNvPr id="37" name="Shape 35"/>
          <p:cNvSpPr/>
          <p:nvPr/>
        </p:nvSpPr>
        <p:spPr>
          <a:xfrm>
            <a:off x="7467600" y="4429571"/>
            <a:ext cx="12700" cy="88900"/>
          </a:xfrm>
          <a:prstGeom prst="rect">
            <a:avLst/>
          </a:prstGeom>
          <a:solidFill>
            <a:srgbClr val="7D8894"/>
          </a:solidFill>
          <a:ln/>
        </p:spPr>
      </p:sp>
      <p:sp>
        <p:nvSpPr>
          <p:cNvPr id="38" name="Shape 36"/>
          <p:cNvSpPr/>
          <p:nvPr/>
        </p:nvSpPr>
        <p:spPr>
          <a:xfrm>
            <a:off x="10198100" y="4429571"/>
            <a:ext cx="12700" cy="88900"/>
          </a:xfrm>
          <a:prstGeom prst="rect">
            <a:avLst/>
          </a:prstGeom>
          <a:solidFill>
            <a:srgbClr val="7D8894"/>
          </a:solidFill>
          <a:ln/>
        </p:spPr>
      </p:sp>
      <p:sp>
        <p:nvSpPr>
          <p:cNvPr id="39" name="Text 37"/>
          <p:cNvSpPr/>
          <p:nvPr/>
        </p:nvSpPr>
        <p:spPr>
          <a:xfrm>
            <a:off x="787400" y="4556571"/>
            <a:ext cx="1282700" cy="4064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THU 230706</a:t>
            </a:r>
            <a:endParaRPr lang="en-US" sz="1200" dirty="0"/>
          </a:p>
          <a:p>
            <a:pPr algn="ct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15:06 → 15:56</a:t>
            </a:r>
            <a:endParaRPr lang="en-US" sz="1200" dirty="0"/>
          </a:p>
        </p:txBody>
      </p:sp>
      <p:sp>
        <p:nvSpPr>
          <p:cNvPr id="40" name="Text 38"/>
          <p:cNvSpPr/>
          <p:nvPr/>
        </p:nvSpPr>
        <p:spPr>
          <a:xfrm>
            <a:off x="2425700" y="4556571"/>
            <a:ext cx="1320800" cy="4064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THU 230810</a:t>
            </a:r>
            <a:endParaRPr lang="en-US" sz="1200" dirty="0"/>
          </a:p>
          <a:p>
            <a:pPr algn="ct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17:33 → 18:42</a:t>
            </a:r>
            <a:endParaRPr lang="en-US" sz="1200" dirty="0"/>
          </a:p>
        </p:txBody>
      </p:sp>
      <p:sp>
        <p:nvSpPr>
          <p:cNvPr id="41" name="Text 39"/>
          <p:cNvSpPr/>
          <p:nvPr/>
        </p:nvSpPr>
        <p:spPr>
          <a:xfrm>
            <a:off x="4362450" y="4556571"/>
            <a:ext cx="1320800" cy="4064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WED 230920</a:t>
            </a:r>
            <a:endParaRPr lang="en-US" sz="1200" dirty="0"/>
          </a:p>
          <a:p>
            <a:pPr algn="ct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21:32 → 23:50</a:t>
            </a:r>
            <a:endParaRPr lang="en-US" sz="1200" dirty="0"/>
          </a:p>
        </p:txBody>
      </p:sp>
      <p:sp>
        <p:nvSpPr>
          <p:cNvPr id="42" name="Text 40"/>
          <p:cNvSpPr/>
          <p:nvPr/>
        </p:nvSpPr>
        <p:spPr>
          <a:xfrm>
            <a:off x="6813550" y="4556571"/>
            <a:ext cx="1320800" cy="4064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SAT 231111</a:t>
            </a:r>
            <a:endParaRPr lang="en-US" sz="1200" dirty="0"/>
          </a:p>
          <a:p>
            <a:pPr algn="ct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05:17 → 05:57</a:t>
            </a:r>
            <a:endParaRPr lang="en-US" sz="1200" dirty="0"/>
          </a:p>
        </p:txBody>
      </p:sp>
      <p:sp>
        <p:nvSpPr>
          <p:cNvPr id="43" name="Text 41"/>
          <p:cNvSpPr/>
          <p:nvPr/>
        </p:nvSpPr>
        <p:spPr>
          <a:xfrm>
            <a:off x="9125268" y="4556571"/>
            <a:ext cx="2158365" cy="4064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MON 240108</a:t>
            </a:r>
            <a:endParaRPr lang="en-US" sz="1200" dirty="0"/>
          </a:p>
          <a:p>
            <a:pPr algn="ct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20:10 (240107) → 00:23</a:t>
            </a:r>
            <a:endParaRPr lang="en-US" sz="1200" dirty="0"/>
          </a:p>
        </p:txBody>
      </p:sp>
      <p:sp>
        <p:nvSpPr>
          <p:cNvPr id="44" name="Text 42"/>
          <p:cNvSpPr/>
          <p:nvPr/>
        </p:nvSpPr>
        <p:spPr>
          <a:xfrm>
            <a:off x="812800" y="4988371"/>
            <a:ext cx="10883392"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7D8894"/>
                </a:solidFill>
                <a:latin typeface="Arial" pitchFamily="34" charset="0"/>
                <a:ea typeface="Arial" pitchFamily="34" charset="-122"/>
                <a:cs typeface="Arial" pitchFamily="34" charset="-120"/>
              </a:rPr>
              <a:t>Times UTC: last airing of the old prefix → first airing of the new one.</a:t>
            </a:r>
            <a:endParaRPr lang="en-US" sz="1200" dirty="0"/>
          </a:p>
        </p:txBody>
      </p:sp>
      <p:sp>
        <p:nvSpPr>
          <p:cNvPr id="45" name="Text 4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the published EAM calendar</a:t>
            </a:r>
            <a:endParaRPr lang="en-US" sz="1200" dirty="0"/>
          </a:p>
        </p:txBody>
      </p:sp>
      <p:sp>
        <p:nvSpPr>
          <p:cNvPr id="46" name="Text 4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GROUP 2</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Directed EAMs</a:t>
            </a:r>
            <a:endParaRPr lang="en-US" sz="3600" dirty="0"/>
          </a:p>
        </p:txBody>
      </p:sp>
      <p:sp>
        <p:nvSpPr>
          <p:cNvPr id="4" name="Text 2"/>
          <p:cNvSpPr/>
          <p:nvPr/>
        </p:nvSpPr>
        <p:spPr>
          <a:xfrm>
            <a:off x="812800" y="193541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About </a:t>
            </a:r>
            <a:r>
              <a:rPr lang="en-US" sz="2200" dirty="0">
                <a:solidFill>
                  <a:srgbClr val="ED7D32"/>
                </a:solidFill>
                <a:latin typeface="Arial" pitchFamily="34" charset="0"/>
                <a:ea typeface="Arial" pitchFamily="34" charset="-122"/>
                <a:cs typeface="Arial" pitchFamily="34" charset="-120"/>
              </a:rPr>
              <a:t>47%</a:t>
            </a:r>
            <a:r>
              <a:rPr lang="en-US" sz="2200" dirty="0">
                <a:solidFill>
                  <a:srgbClr val="E6EDF3"/>
                </a:solidFill>
                <a:latin typeface="Arial" pitchFamily="34" charset="0"/>
                <a:ea typeface="Arial" pitchFamily="34" charset="-122"/>
                <a:cs typeface="Arial" pitchFamily="34" charset="-120"/>
              </a:rPr>
              <a:t> of Group 2 messages name a recipient before the message</a:t>
            </a:r>
            <a:endParaRPr lang="en-US" sz="2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602161"/>
          <a:ext cx="10553700" cy="2196703"/>
        </p:xfrm>
        <a:graphic>
          <a:graphicData uri="http://schemas.openxmlformats.org/drawingml/2006/table">
            <a:tbl>
              <a:tblPr/>
              <a:tblGrid>
                <a:gridCol w="2321814"/>
                <a:gridCol w="1477518"/>
                <a:gridCol w="1266444"/>
                <a:gridCol w="949833"/>
                <a:gridCol w="4538091"/>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Kind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Day</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Time</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Prefix</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Recipients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Alphabet FORCE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TUE 251028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17:03 UTC</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7R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FOR ALPHA FORCE, CHARLIE FORCE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Alphabet REGION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THU 231228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01:03 UTC</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DC</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FOR REGION BRAVO, REGION CHARLIE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Numbered callsign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MON 230626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15:38 UTC</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T5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FOR TAMPA52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Word-only callsign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THU 241024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12:06 UTC</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AR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FOR UPSTAGE, … 10 names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6" name="Text 3"/>
          <p:cNvSpPr/>
          <p:nvPr/>
        </p:nvSpPr>
        <p:spPr>
          <a:xfrm>
            <a:off x="812800" y="4900464"/>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Examples from the gallery data</a:t>
            </a:r>
            <a:endParaRPr lang="en-US" sz="1200" dirty="0"/>
          </a:p>
        </p:txBody>
      </p:sp>
      <p:sp>
        <p:nvSpPr>
          <p:cNvPr id="7"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8"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THE AIRBORNE HALF</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E-6B relay</a:t>
            </a:r>
            <a:endParaRPr lang="en-US" sz="3600" dirty="0"/>
          </a:p>
        </p:txBody>
      </p:sp>
      <p:sp>
        <p:nvSpPr>
          <p:cNvPr id="4" name="Shape 2"/>
          <p:cNvSpPr/>
          <p:nvPr/>
        </p:nvSpPr>
        <p:spPr>
          <a:xfrm>
            <a:off x="812800" y="1938586"/>
            <a:ext cx="10566400" cy="0"/>
          </a:xfrm>
          <a:prstGeom prst="line">
            <a:avLst/>
          </a:prstGeom>
          <a:noFill/>
          <a:ln w="6350">
            <a:solidFill>
              <a:srgbClr val="222A35"/>
            </a:solidFill>
            <a:prstDash val="solid"/>
          </a:ln>
        </p:spPr>
      </p:sp>
      <p:sp>
        <p:nvSpPr>
          <p:cNvPr id="5" name="Text 3"/>
          <p:cNvSpPr/>
          <p:nvPr/>
        </p:nvSpPr>
        <p:spPr>
          <a:xfrm>
            <a:off x="812800" y="204336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E-6B Mercury: Navy aircraft that receive, verify and retransmit EAMs</a:t>
            </a:r>
            <a:endParaRPr lang="en-US" sz="1600" dirty="0"/>
          </a:p>
        </p:txBody>
      </p:sp>
      <p:sp>
        <p:nvSpPr>
          <p:cNvPr id="6" name="Shape 4"/>
          <p:cNvSpPr/>
          <p:nvPr/>
        </p:nvSpPr>
        <p:spPr>
          <a:xfrm>
            <a:off x="812800" y="2412256"/>
            <a:ext cx="10566400" cy="0"/>
          </a:xfrm>
          <a:prstGeom prst="line">
            <a:avLst/>
          </a:prstGeom>
          <a:noFill/>
          <a:ln w="6350">
            <a:solidFill>
              <a:srgbClr val="222A35"/>
            </a:solidFill>
            <a:prstDash val="solid"/>
          </a:ln>
        </p:spPr>
      </p:sp>
      <p:sp>
        <p:nvSpPr>
          <p:cNvPr id="7" name="Text 5"/>
          <p:cNvSpPr/>
          <p:nvPr/>
        </p:nvSpPr>
        <p:spPr>
          <a:xfrm>
            <a:off x="812800" y="251703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Rebroadcasts on HF, and on VLF through a trailing wire for submarines</a:t>
            </a:r>
            <a:endParaRPr lang="en-US" sz="1600" dirty="0"/>
          </a:p>
        </p:txBody>
      </p:sp>
      <p:sp>
        <p:nvSpPr>
          <p:cNvPr id="8" name="Shape 6"/>
          <p:cNvSpPr/>
          <p:nvPr/>
        </p:nvSpPr>
        <p:spPr>
          <a:xfrm>
            <a:off x="812800" y="2885926"/>
            <a:ext cx="10566400" cy="0"/>
          </a:xfrm>
          <a:prstGeom prst="line">
            <a:avLst/>
          </a:prstGeom>
          <a:noFill/>
          <a:ln w="6350">
            <a:solidFill>
              <a:srgbClr val="222A35"/>
            </a:solidFill>
            <a:prstDash val="solid"/>
          </a:ln>
        </p:spPr>
      </p:sp>
      <p:sp>
        <p:nvSpPr>
          <p:cNvPr id="9" name="Text 7"/>
          <p:cNvSpPr/>
          <p:nvPr/>
        </p:nvSpPr>
        <p:spPr>
          <a:xfrm>
            <a:off x="812800" y="299070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Slot roughly tracks the water: :00/:30 Gulf · </a:t>
            </a:r>
            <a:r>
              <a:rPr lang="en-US" sz="1600" dirty="0">
                <a:solidFill>
                  <a:srgbClr val="FFCC00"/>
                </a:solidFill>
                <a:latin typeface="Arial" pitchFamily="34" charset="0"/>
                <a:ea typeface="Arial" pitchFamily="34" charset="-122"/>
                <a:cs typeface="Arial" pitchFamily="34" charset="-120"/>
              </a:rPr>
              <a:t>:10/:40 Atlantic</a:t>
            </a:r>
            <a:r>
              <a:rPr lang="en-US" sz="1600" dirty="0">
                <a:solidFill>
                  <a:srgbClr val="E6EDF3"/>
                </a:solidFill>
                <a:latin typeface="Arial" pitchFamily="34" charset="0"/>
                <a:ea typeface="Arial" pitchFamily="34" charset="-122"/>
                <a:cs typeface="Arial" pitchFamily="34" charset="-120"/>
              </a:rPr>
              <a:t> · :20/:50 Pacific</a:t>
            </a:r>
            <a:endParaRPr lang="en-US" sz="1600" dirty="0"/>
          </a:p>
        </p:txBody>
      </p:sp>
      <p:sp>
        <p:nvSpPr>
          <p:cNvPr id="10" name="Text 8"/>
          <p:cNvSpPr/>
          <p:nvPr/>
        </p:nvSpPr>
        <p:spPr>
          <a:xfrm>
            <a:off x="812800" y="3559621"/>
            <a:ext cx="10883392"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SAT 260919 · one Group 1 message · ACZC4D…</a:t>
            </a:r>
            <a:endParaRPr lang="en-US" sz="1200" dirty="0"/>
          </a:p>
        </p:txBody>
      </p:sp>
      <p:sp>
        <p:nvSpPr>
          <p:cNvPr id="11" name="Text 9"/>
          <p:cNvSpPr/>
          <p:nvPr/>
        </p:nvSpPr>
        <p:spPr>
          <a:xfrm>
            <a:off x="776224" y="3800921"/>
            <a:ext cx="2511552"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first airing · 18:00</a:t>
            </a:r>
            <a:endParaRPr lang="en-US" sz="1200" dirty="0"/>
          </a:p>
        </p:txBody>
      </p:sp>
      <p:sp>
        <p:nvSpPr>
          <p:cNvPr id="12" name="Shape 10"/>
          <p:cNvSpPr/>
          <p:nvPr/>
        </p:nvSpPr>
        <p:spPr>
          <a:xfrm>
            <a:off x="1943100" y="4042221"/>
            <a:ext cx="177800" cy="177800"/>
          </a:xfrm>
          <a:prstGeom prst="roundRect">
            <a:avLst>
              <a:gd name="adj" fmla="val 50000"/>
            </a:avLst>
          </a:prstGeom>
          <a:solidFill>
            <a:srgbClr val="06B050"/>
          </a:solidFill>
          <a:ln/>
        </p:spPr>
      </p:sp>
      <p:sp>
        <p:nvSpPr>
          <p:cNvPr id="13" name="Shape 11"/>
          <p:cNvSpPr/>
          <p:nvPr/>
        </p:nvSpPr>
        <p:spPr>
          <a:xfrm>
            <a:off x="1219200" y="4289871"/>
            <a:ext cx="9753600" cy="12700"/>
          </a:xfrm>
          <a:prstGeom prst="rect">
            <a:avLst/>
          </a:prstGeom>
          <a:solidFill>
            <a:srgbClr val="7D8894"/>
          </a:solidFill>
          <a:ln/>
        </p:spPr>
      </p:sp>
      <p:sp>
        <p:nvSpPr>
          <p:cNvPr id="14" name="Shape 12"/>
          <p:cNvSpPr/>
          <p:nvPr/>
        </p:nvSpPr>
        <p:spPr>
          <a:xfrm>
            <a:off x="1219200" y="4245421"/>
            <a:ext cx="6350" cy="101600"/>
          </a:xfrm>
          <a:prstGeom prst="rect">
            <a:avLst/>
          </a:prstGeom>
          <a:solidFill>
            <a:srgbClr val="222A35"/>
          </a:solidFill>
          <a:ln/>
        </p:spPr>
      </p:sp>
      <p:sp>
        <p:nvSpPr>
          <p:cNvPr id="15" name="Shape 13"/>
          <p:cNvSpPr/>
          <p:nvPr/>
        </p:nvSpPr>
        <p:spPr>
          <a:xfrm>
            <a:off x="2032000" y="4245421"/>
            <a:ext cx="6350" cy="101600"/>
          </a:xfrm>
          <a:prstGeom prst="rect">
            <a:avLst/>
          </a:prstGeom>
          <a:solidFill>
            <a:srgbClr val="222A35"/>
          </a:solidFill>
          <a:ln/>
        </p:spPr>
      </p:sp>
      <p:sp>
        <p:nvSpPr>
          <p:cNvPr id="16" name="Shape 14"/>
          <p:cNvSpPr/>
          <p:nvPr/>
        </p:nvSpPr>
        <p:spPr>
          <a:xfrm>
            <a:off x="2838450" y="4220021"/>
            <a:ext cx="19050" cy="152400"/>
          </a:xfrm>
          <a:prstGeom prst="rect">
            <a:avLst/>
          </a:prstGeom>
          <a:solidFill>
            <a:srgbClr val="E6EDF3"/>
          </a:solidFill>
          <a:ln/>
        </p:spPr>
      </p:sp>
      <p:sp>
        <p:nvSpPr>
          <p:cNvPr id="17" name="Shape 15"/>
          <p:cNvSpPr/>
          <p:nvPr/>
        </p:nvSpPr>
        <p:spPr>
          <a:xfrm>
            <a:off x="3657600" y="4245421"/>
            <a:ext cx="6350" cy="101600"/>
          </a:xfrm>
          <a:prstGeom prst="rect">
            <a:avLst/>
          </a:prstGeom>
          <a:solidFill>
            <a:srgbClr val="222A35"/>
          </a:solidFill>
          <a:ln/>
        </p:spPr>
      </p:sp>
      <p:sp>
        <p:nvSpPr>
          <p:cNvPr id="18" name="Shape 16"/>
          <p:cNvSpPr/>
          <p:nvPr/>
        </p:nvSpPr>
        <p:spPr>
          <a:xfrm>
            <a:off x="4470400" y="4245421"/>
            <a:ext cx="6350" cy="101600"/>
          </a:xfrm>
          <a:prstGeom prst="rect">
            <a:avLst/>
          </a:prstGeom>
          <a:solidFill>
            <a:srgbClr val="222A35"/>
          </a:solidFill>
          <a:ln/>
        </p:spPr>
      </p:sp>
      <p:sp>
        <p:nvSpPr>
          <p:cNvPr id="19" name="Shape 17"/>
          <p:cNvSpPr/>
          <p:nvPr/>
        </p:nvSpPr>
        <p:spPr>
          <a:xfrm>
            <a:off x="5276850" y="4220021"/>
            <a:ext cx="19050" cy="152400"/>
          </a:xfrm>
          <a:prstGeom prst="rect">
            <a:avLst/>
          </a:prstGeom>
          <a:solidFill>
            <a:srgbClr val="E6EDF3"/>
          </a:solidFill>
          <a:ln/>
        </p:spPr>
      </p:sp>
      <p:sp>
        <p:nvSpPr>
          <p:cNvPr id="20" name="Shape 18"/>
          <p:cNvSpPr/>
          <p:nvPr/>
        </p:nvSpPr>
        <p:spPr>
          <a:xfrm>
            <a:off x="6096000" y="4245421"/>
            <a:ext cx="6350" cy="101600"/>
          </a:xfrm>
          <a:prstGeom prst="rect">
            <a:avLst/>
          </a:prstGeom>
          <a:solidFill>
            <a:srgbClr val="222A35"/>
          </a:solidFill>
          <a:ln/>
        </p:spPr>
      </p:sp>
      <p:sp>
        <p:nvSpPr>
          <p:cNvPr id="21" name="Shape 19"/>
          <p:cNvSpPr/>
          <p:nvPr/>
        </p:nvSpPr>
        <p:spPr>
          <a:xfrm>
            <a:off x="6908800" y="4245421"/>
            <a:ext cx="6350" cy="101600"/>
          </a:xfrm>
          <a:prstGeom prst="rect">
            <a:avLst/>
          </a:prstGeom>
          <a:solidFill>
            <a:srgbClr val="222A35"/>
          </a:solidFill>
          <a:ln/>
        </p:spPr>
      </p:sp>
      <p:sp>
        <p:nvSpPr>
          <p:cNvPr id="22" name="Shape 20"/>
          <p:cNvSpPr/>
          <p:nvPr/>
        </p:nvSpPr>
        <p:spPr>
          <a:xfrm>
            <a:off x="7715250" y="4220021"/>
            <a:ext cx="19050" cy="152400"/>
          </a:xfrm>
          <a:prstGeom prst="rect">
            <a:avLst/>
          </a:prstGeom>
          <a:solidFill>
            <a:srgbClr val="E6EDF3"/>
          </a:solidFill>
          <a:ln/>
        </p:spPr>
      </p:sp>
      <p:sp>
        <p:nvSpPr>
          <p:cNvPr id="23" name="Shape 21"/>
          <p:cNvSpPr/>
          <p:nvPr/>
        </p:nvSpPr>
        <p:spPr>
          <a:xfrm>
            <a:off x="8534400" y="4245421"/>
            <a:ext cx="6350" cy="101600"/>
          </a:xfrm>
          <a:prstGeom prst="rect">
            <a:avLst/>
          </a:prstGeom>
          <a:solidFill>
            <a:srgbClr val="222A35"/>
          </a:solidFill>
          <a:ln/>
        </p:spPr>
      </p:sp>
      <p:sp>
        <p:nvSpPr>
          <p:cNvPr id="24" name="Shape 22"/>
          <p:cNvSpPr/>
          <p:nvPr/>
        </p:nvSpPr>
        <p:spPr>
          <a:xfrm>
            <a:off x="9347200" y="4245421"/>
            <a:ext cx="6350" cy="101600"/>
          </a:xfrm>
          <a:prstGeom prst="rect">
            <a:avLst/>
          </a:prstGeom>
          <a:solidFill>
            <a:srgbClr val="222A35"/>
          </a:solidFill>
          <a:ln/>
        </p:spPr>
      </p:sp>
      <p:sp>
        <p:nvSpPr>
          <p:cNvPr id="25" name="Shape 23"/>
          <p:cNvSpPr/>
          <p:nvPr/>
        </p:nvSpPr>
        <p:spPr>
          <a:xfrm>
            <a:off x="10153650" y="4220021"/>
            <a:ext cx="19050" cy="152400"/>
          </a:xfrm>
          <a:prstGeom prst="rect">
            <a:avLst/>
          </a:prstGeom>
          <a:solidFill>
            <a:srgbClr val="E6EDF3"/>
          </a:solidFill>
          <a:ln/>
        </p:spPr>
      </p:sp>
      <p:sp>
        <p:nvSpPr>
          <p:cNvPr id="26" name="Shape 24"/>
          <p:cNvSpPr/>
          <p:nvPr/>
        </p:nvSpPr>
        <p:spPr>
          <a:xfrm>
            <a:off x="10972800" y="4245421"/>
            <a:ext cx="6350" cy="101600"/>
          </a:xfrm>
          <a:prstGeom prst="rect">
            <a:avLst/>
          </a:prstGeom>
          <a:solidFill>
            <a:srgbClr val="222A35"/>
          </a:solidFill>
          <a:ln/>
        </p:spPr>
      </p:sp>
      <p:sp>
        <p:nvSpPr>
          <p:cNvPr id="27" name="Shape 25"/>
          <p:cNvSpPr/>
          <p:nvPr/>
        </p:nvSpPr>
        <p:spPr>
          <a:xfrm>
            <a:off x="2755900" y="4372421"/>
            <a:ext cx="177800" cy="177800"/>
          </a:xfrm>
          <a:prstGeom prst="roundRect">
            <a:avLst>
              <a:gd name="adj" fmla="val 50000"/>
            </a:avLst>
          </a:prstGeom>
          <a:solidFill>
            <a:srgbClr val="06B050"/>
          </a:solidFill>
          <a:ln/>
        </p:spPr>
      </p:sp>
      <p:sp>
        <p:nvSpPr>
          <p:cNvPr id="28" name="Shape 26"/>
          <p:cNvSpPr/>
          <p:nvPr/>
        </p:nvSpPr>
        <p:spPr>
          <a:xfrm>
            <a:off x="5194300" y="4372421"/>
            <a:ext cx="177800" cy="177800"/>
          </a:xfrm>
          <a:prstGeom prst="roundRect">
            <a:avLst>
              <a:gd name="adj" fmla="val 50000"/>
            </a:avLst>
          </a:prstGeom>
          <a:solidFill>
            <a:srgbClr val="06B050"/>
          </a:solidFill>
          <a:ln/>
        </p:spPr>
      </p:sp>
      <p:sp>
        <p:nvSpPr>
          <p:cNvPr id="29" name="Shape 27"/>
          <p:cNvSpPr/>
          <p:nvPr/>
        </p:nvSpPr>
        <p:spPr>
          <a:xfrm>
            <a:off x="7632700" y="4372421"/>
            <a:ext cx="177800" cy="177800"/>
          </a:xfrm>
          <a:prstGeom prst="roundRect">
            <a:avLst>
              <a:gd name="adj" fmla="val 50000"/>
            </a:avLst>
          </a:prstGeom>
          <a:solidFill>
            <a:srgbClr val="06B050"/>
          </a:solidFill>
          <a:ln/>
        </p:spPr>
      </p:sp>
      <p:sp>
        <p:nvSpPr>
          <p:cNvPr id="30" name="Shape 28"/>
          <p:cNvSpPr/>
          <p:nvPr/>
        </p:nvSpPr>
        <p:spPr>
          <a:xfrm>
            <a:off x="10071100" y="4372421"/>
            <a:ext cx="177800" cy="177800"/>
          </a:xfrm>
          <a:prstGeom prst="roundRect">
            <a:avLst>
              <a:gd name="adj" fmla="val 50000"/>
            </a:avLst>
          </a:prstGeom>
          <a:solidFill>
            <a:srgbClr val="06B050"/>
          </a:solidFill>
          <a:ln/>
        </p:spPr>
      </p:sp>
      <p:sp>
        <p:nvSpPr>
          <p:cNvPr id="31" name="Text 29"/>
          <p:cNvSpPr/>
          <p:nvPr/>
        </p:nvSpPr>
        <p:spPr>
          <a:xfrm>
            <a:off x="787400" y="46010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E-6B</a:t>
            </a:r>
            <a:endParaRPr lang="en-US" sz="1200" dirty="0"/>
          </a:p>
        </p:txBody>
      </p:sp>
      <p:sp>
        <p:nvSpPr>
          <p:cNvPr id="32" name="Text 30"/>
          <p:cNvSpPr/>
          <p:nvPr/>
        </p:nvSpPr>
        <p:spPr>
          <a:xfrm>
            <a:off x="1600200" y="46010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E-6B</a:t>
            </a:r>
            <a:endParaRPr lang="en-US" sz="1200" dirty="0"/>
          </a:p>
        </p:txBody>
      </p:sp>
      <p:sp>
        <p:nvSpPr>
          <p:cNvPr id="33" name="Text 31"/>
          <p:cNvSpPr/>
          <p:nvPr/>
        </p:nvSpPr>
        <p:spPr>
          <a:xfrm>
            <a:off x="2413000" y="46010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E-6B</a:t>
            </a:r>
            <a:endParaRPr lang="en-US" sz="1200" dirty="0"/>
          </a:p>
        </p:txBody>
      </p:sp>
      <p:sp>
        <p:nvSpPr>
          <p:cNvPr id="34" name="Text 32"/>
          <p:cNvSpPr/>
          <p:nvPr/>
        </p:nvSpPr>
        <p:spPr>
          <a:xfrm>
            <a:off x="3225800" y="46010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E-6B</a:t>
            </a:r>
            <a:endParaRPr lang="en-US" sz="1200" dirty="0"/>
          </a:p>
        </p:txBody>
      </p:sp>
      <p:sp>
        <p:nvSpPr>
          <p:cNvPr id="35" name="Text 33"/>
          <p:cNvSpPr/>
          <p:nvPr/>
        </p:nvSpPr>
        <p:spPr>
          <a:xfrm>
            <a:off x="7874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17:50</a:t>
            </a:r>
            <a:endParaRPr lang="en-US" sz="1200" dirty="0"/>
          </a:p>
        </p:txBody>
      </p:sp>
      <p:sp>
        <p:nvSpPr>
          <p:cNvPr id="36" name="Text 34"/>
          <p:cNvSpPr/>
          <p:nvPr/>
        </p:nvSpPr>
        <p:spPr>
          <a:xfrm>
            <a:off x="16002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18:00</a:t>
            </a:r>
            <a:endParaRPr lang="en-US" sz="1200" dirty="0"/>
          </a:p>
        </p:txBody>
      </p:sp>
      <p:sp>
        <p:nvSpPr>
          <p:cNvPr id="37" name="Text 35"/>
          <p:cNvSpPr/>
          <p:nvPr/>
        </p:nvSpPr>
        <p:spPr>
          <a:xfrm>
            <a:off x="24130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18:10</a:t>
            </a:r>
            <a:endParaRPr lang="en-US" sz="1200" dirty="0"/>
          </a:p>
        </p:txBody>
      </p:sp>
      <p:sp>
        <p:nvSpPr>
          <p:cNvPr id="38" name="Text 36"/>
          <p:cNvSpPr/>
          <p:nvPr/>
        </p:nvSpPr>
        <p:spPr>
          <a:xfrm>
            <a:off x="32258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18:20</a:t>
            </a:r>
            <a:endParaRPr lang="en-US" sz="1200" dirty="0"/>
          </a:p>
        </p:txBody>
      </p:sp>
      <p:sp>
        <p:nvSpPr>
          <p:cNvPr id="39" name="Text 37"/>
          <p:cNvSpPr/>
          <p:nvPr/>
        </p:nvSpPr>
        <p:spPr>
          <a:xfrm>
            <a:off x="40386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18:30</a:t>
            </a:r>
            <a:endParaRPr lang="en-US" sz="1200" dirty="0"/>
          </a:p>
        </p:txBody>
      </p:sp>
      <p:sp>
        <p:nvSpPr>
          <p:cNvPr id="40" name="Text 38"/>
          <p:cNvSpPr/>
          <p:nvPr/>
        </p:nvSpPr>
        <p:spPr>
          <a:xfrm>
            <a:off x="48514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18:40</a:t>
            </a:r>
            <a:endParaRPr lang="en-US" sz="1200" dirty="0"/>
          </a:p>
        </p:txBody>
      </p:sp>
      <p:sp>
        <p:nvSpPr>
          <p:cNvPr id="41" name="Text 39"/>
          <p:cNvSpPr/>
          <p:nvPr/>
        </p:nvSpPr>
        <p:spPr>
          <a:xfrm>
            <a:off x="56642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18:50</a:t>
            </a:r>
            <a:endParaRPr lang="en-US" sz="1200" dirty="0"/>
          </a:p>
        </p:txBody>
      </p:sp>
      <p:sp>
        <p:nvSpPr>
          <p:cNvPr id="42" name="Text 40"/>
          <p:cNvSpPr/>
          <p:nvPr/>
        </p:nvSpPr>
        <p:spPr>
          <a:xfrm>
            <a:off x="64770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19:00</a:t>
            </a:r>
            <a:endParaRPr lang="en-US" sz="1200" dirty="0"/>
          </a:p>
        </p:txBody>
      </p:sp>
      <p:sp>
        <p:nvSpPr>
          <p:cNvPr id="43" name="Text 41"/>
          <p:cNvSpPr/>
          <p:nvPr/>
        </p:nvSpPr>
        <p:spPr>
          <a:xfrm>
            <a:off x="72898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19:10</a:t>
            </a:r>
            <a:endParaRPr lang="en-US" sz="1200" dirty="0"/>
          </a:p>
        </p:txBody>
      </p:sp>
      <p:sp>
        <p:nvSpPr>
          <p:cNvPr id="44" name="Text 42"/>
          <p:cNvSpPr/>
          <p:nvPr/>
        </p:nvSpPr>
        <p:spPr>
          <a:xfrm>
            <a:off x="81026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19:20</a:t>
            </a:r>
            <a:endParaRPr lang="en-US" sz="1200" dirty="0"/>
          </a:p>
        </p:txBody>
      </p:sp>
      <p:sp>
        <p:nvSpPr>
          <p:cNvPr id="45" name="Text 43"/>
          <p:cNvSpPr/>
          <p:nvPr/>
        </p:nvSpPr>
        <p:spPr>
          <a:xfrm>
            <a:off x="89154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19:30</a:t>
            </a:r>
            <a:endParaRPr lang="en-US" sz="1200" dirty="0"/>
          </a:p>
        </p:txBody>
      </p:sp>
      <p:sp>
        <p:nvSpPr>
          <p:cNvPr id="46" name="Text 44"/>
          <p:cNvSpPr/>
          <p:nvPr/>
        </p:nvSpPr>
        <p:spPr>
          <a:xfrm>
            <a:off x="97282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19:40</a:t>
            </a:r>
            <a:endParaRPr lang="en-US" sz="1200" dirty="0"/>
          </a:p>
        </p:txBody>
      </p:sp>
      <p:sp>
        <p:nvSpPr>
          <p:cNvPr id="47" name="Text 45"/>
          <p:cNvSpPr/>
          <p:nvPr/>
        </p:nvSpPr>
        <p:spPr>
          <a:xfrm>
            <a:off x="10541000" y="4842321"/>
            <a:ext cx="8636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19:50</a:t>
            </a:r>
            <a:endParaRPr lang="en-US" sz="1200" dirty="0"/>
          </a:p>
        </p:txBody>
      </p:sp>
      <p:sp>
        <p:nvSpPr>
          <p:cNvPr id="48" name="Text 46"/>
          <p:cNvSpPr/>
          <p:nvPr/>
        </p:nvSpPr>
        <p:spPr>
          <a:xfrm>
            <a:off x="819150" y="5089971"/>
            <a:ext cx="2685207" cy="304800"/>
          </a:xfrm>
          <a:prstGeom prst="roundRect">
            <a:avLst>
              <a:gd name="adj" fmla="val 14583"/>
            </a:avLst>
          </a:prstGeom>
          <a:noFill/>
          <a:ln w="12700">
            <a:solidFill>
              <a:srgbClr val="7D8894">
                <a:alpha val="40000"/>
              </a:srgbClr>
            </a:solidFill>
            <a:prstDash val="solid"/>
          </a:ln>
        </p:spPr>
        <p:txBody>
          <a:bodyPr wrap="none" lIns="0" tIns="0" rIns="0" bIns="0" rtlCol="0" anchor="ctr">
            <a:normAutofit/>
          </a:bodyPr>
          <a:lstStyle/>
          <a:p>
            <a:pPr algn="ctr" indent="0" marL="0">
              <a:lnSpc>
                <a:spcPts val="1500"/>
              </a:lnSpc>
              <a:buNone/>
            </a:pPr>
            <a:r>
              <a:rPr lang="en-US" sz="1200" dirty="0">
                <a:solidFill>
                  <a:srgbClr val="E6EDF3">
                    <a:alpha val="40000"/>
                  </a:srgbClr>
                </a:solidFill>
                <a:latin typeface="Courier New" pitchFamily="49" charset="0"/>
                <a:ea typeface="Courier New" pitchFamily="49" charset="-122"/>
                <a:cs typeface="Courier New" pitchFamily="49" charset="-120"/>
              </a:rPr>
              <a:t>:00 / :30 · Gulf of America</a:t>
            </a:r>
            <a:endParaRPr lang="en-US" sz="1200" dirty="0"/>
          </a:p>
        </p:txBody>
      </p:sp>
      <p:sp>
        <p:nvSpPr>
          <p:cNvPr id="49" name="Text 47"/>
          <p:cNvSpPr/>
          <p:nvPr/>
        </p:nvSpPr>
        <p:spPr>
          <a:xfrm>
            <a:off x="3618657" y="5089971"/>
            <a:ext cx="2044998" cy="304800"/>
          </a:xfrm>
          <a:prstGeom prst="roundRect">
            <a:avLst>
              <a:gd name="adj" fmla="val 14583"/>
            </a:avLst>
          </a:prstGeom>
          <a:noFill/>
          <a:ln w="12700">
            <a:solidFill>
              <a:srgbClr val="E6EDF3"/>
            </a:solidFill>
            <a:prstDash val="solid"/>
          </a:ln>
        </p:spPr>
        <p:txBody>
          <a:bodyPr wrap="none" lIns="0" tIns="0" rIns="0" bIns="0" rtlCol="0" anchor="ctr">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:10 / :40 · Atlantic</a:t>
            </a:r>
            <a:endParaRPr lang="en-US" sz="1200" dirty="0"/>
          </a:p>
        </p:txBody>
      </p:sp>
      <p:sp>
        <p:nvSpPr>
          <p:cNvPr id="50" name="Text 48"/>
          <p:cNvSpPr/>
          <p:nvPr/>
        </p:nvSpPr>
        <p:spPr>
          <a:xfrm>
            <a:off x="5777954" y="5089971"/>
            <a:ext cx="1953568" cy="304800"/>
          </a:xfrm>
          <a:prstGeom prst="roundRect">
            <a:avLst>
              <a:gd name="adj" fmla="val 14583"/>
            </a:avLst>
          </a:prstGeom>
          <a:noFill/>
          <a:ln w="12700">
            <a:solidFill>
              <a:srgbClr val="7D8894">
                <a:alpha val="40000"/>
              </a:srgbClr>
            </a:solidFill>
            <a:prstDash val="solid"/>
          </a:ln>
        </p:spPr>
        <p:txBody>
          <a:bodyPr wrap="none" lIns="0" tIns="0" rIns="0" bIns="0" rtlCol="0" anchor="ctr">
            <a:normAutofit/>
          </a:bodyPr>
          <a:lstStyle/>
          <a:p>
            <a:pPr algn="ctr" indent="0" marL="0">
              <a:lnSpc>
                <a:spcPts val="1500"/>
              </a:lnSpc>
              <a:buNone/>
            </a:pPr>
            <a:r>
              <a:rPr lang="en-US" sz="1200" dirty="0">
                <a:solidFill>
                  <a:srgbClr val="E6EDF3">
                    <a:alpha val="40000"/>
                  </a:srgbClr>
                </a:solidFill>
                <a:latin typeface="Courier New" pitchFamily="49" charset="0"/>
                <a:ea typeface="Courier New" pitchFamily="49" charset="-122"/>
                <a:cs typeface="Courier New" pitchFamily="49" charset="-120"/>
              </a:rPr>
              <a:t>:20 / :50 · Pacific</a:t>
            </a:r>
            <a:endParaRPr lang="en-US" sz="1200" dirty="0"/>
          </a:p>
        </p:txBody>
      </p:sp>
      <p:sp>
        <p:nvSpPr>
          <p:cNvPr id="51" name="Text 49"/>
          <p:cNvSpPr/>
          <p:nvPr/>
        </p:nvSpPr>
        <p:spPr>
          <a:xfrm>
            <a:off x="812800" y="5451921"/>
            <a:ext cx="10883392"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7D8894"/>
                </a:solidFill>
                <a:latin typeface="Arial" pitchFamily="34" charset="0"/>
                <a:ea typeface="Arial" pitchFamily="34" charset="-122"/>
                <a:cs typeface="Arial" pitchFamily="34" charset="-120"/>
              </a:rPr>
              <a:t>Same day: 21:16 first airing → 21:40 E-6B. Times UTC, from the calendar and the rebroadcast timeline.</a:t>
            </a:r>
            <a:endParaRPr lang="en-US" sz="1200" dirty="0"/>
          </a:p>
        </p:txBody>
      </p:sp>
      <p:sp>
        <p:nvSpPr>
          <p:cNvPr id="52" name="Text 5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53" name="Text 51"/>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WHY THEY LOOK THIS WAY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one-time-pad claim</a:t>
            </a:r>
            <a:endParaRPr lang="en-US" sz="3600" dirty="0"/>
          </a:p>
        </p:txBody>
      </p:sp>
      <p:sp>
        <p:nvSpPr>
          <p:cNvPr id="4" name="Shape 2"/>
          <p:cNvSpPr/>
          <p:nvPr/>
        </p:nvSpPr>
        <p:spPr>
          <a:xfrm>
            <a:off x="812800" y="1938586"/>
            <a:ext cx="5232400" cy="0"/>
          </a:xfrm>
          <a:prstGeom prst="line">
            <a:avLst/>
          </a:prstGeom>
          <a:noFill/>
          <a:ln w="6350">
            <a:solidFill>
              <a:srgbClr val="222A35"/>
            </a:solidFill>
            <a:prstDash val="solid"/>
          </a:ln>
        </p:spPr>
      </p:sp>
      <p:sp>
        <p:nvSpPr>
          <p:cNvPr id="5" name="Text 3"/>
          <p:cNvSpPr/>
          <p:nvPr/>
        </p:nvSpPr>
        <p:spPr>
          <a:xfrm>
            <a:off x="812800" y="204336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Base 32: A–Z and 2–7. 0, 1, 8 and 9 never appear in standard EAMs</a:t>
            </a:r>
            <a:endParaRPr lang="en-US" sz="1600" dirty="0"/>
          </a:p>
        </p:txBody>
      </p:sp>
      <p:sp>
        <p:nvSpPr>
          <p:cNvPr id="6" name="Shape 4"/>
          <p:cNvSpPr/>
          <p:nvPr/>
        </p:nvSpPr>
        <p:spPr>
          <a:xfrm>
            <a:off x="6146800" y="1938586"/>
            <a:ext cx="5232400" cy="0"/>
          </a:xfrm>
          <a:prstGeom prst="line">
            <a:avLst/>
          </a:prstGeom>
          <a:noFill/>
          <a:ln w="6350">
            <a:solidFill>
              <a:srgbClr val="222A35"/>
            </a:solidFill>
            <a:prstDash val="solid"/>
          </a:ln>
        </p:spPr>
      </p:sp>
      <p:sp>
        <p:nvSpPr>
          <p:cNvPr id="7" name="Text 5"/>
          <p:cNvSpPr/>
          <p:nvPr/>
        </p:nvSpPr>
        <p:spPr>
          <a:xfrm>
            <a:off x="6146800" y="204336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06B050"/>
                </a:solidFill>
                <a:latin typeface="Arial" pitchFamily="34" charset="0"/>
                <a:ea typeface="Arial" pitchFamily="34" charset="-122"/>
                <a:cs typeface="Arial" pitchFamily="34" charset="-120"/>
              </a:rPr>
              <a:t>M</a:t>
            </a:r>
            <a:r>
              <a:rPr lang="en-US" sz="1600" dirty="0">
                <a:solidFill>
                  <a:srgbClr val="E6EDF3"/>
                </a:solidFill>
                <a:latin typeface="Arial" pitchFamily="34" charset="0"/>
                <a:ea typeface="Arial" pitchFamily="34" charset="-122"/>
                <a:cs typeface="Arial" pitchFamily="34" charset="-120"/>
              </a:rPr>
              <a:t> and </a:t>
            </a:r>
            <a:r>
              <a:rPr lang="en-US" sz="1600" dirty="0">
                <a:solidFill>
                  <a:srgbClr val="06B050"/>
                </a:solidFill>
                <a:latin typeface="Arial" pitchFamily="34" charset="0"/>
                <a:ea typeface="Arial" pitchFamily="34" charset="-122"/>
                <a:cs typeface="Arial" pitchFamily="34" charset="-120"/>
              </a:rPr>
              <a:t>5</a:t>
            </a:r>
            <a:r>
              <a:rPr lang="en-US" sz="1600" dirty="0">
                <a:solidFill>
                  <a:srgbClr val="E6EDF3"/>
                </a:solidFill>
                <a:latin typeface="Arial" pitchFamily="34" charset="0"/>
                <a:ea typeface="Arial" pitchFamily="34" charset="-122"/>
                <a:cs typeface="Arial" pitchFamily="34" charset="-120"/>
              </a:rPr>
              <a:t> run about a third low</a:t>
            </a:r>
            <a:endParaRPr lang="en-US" sz="1600" dirty="0"/>
          </a:p>
        </p:txBody>
      </p:sp>
      <p:sp>
        <p:nvSpPr>
          <p:cNvPr id="8" name="Shape 6"/>
          <p:cNvSpPr/>
          <p:nvPr/>
        </p:nvSpPr>
        <p:spPr>
          <a:xfrm>
            <a:off x="812800" y="2676376"/>
            <a:ext cx="5232400" cy="0"/>
          </a:xfrm>
          <a:prstGeom prst="line">
            <a:avLst/>
          </a:prstGeom>
          <a:noFill/>
          <a:ln w="6350">
            <a:solidFill>
              <a:srgbClr val="222A35"/>
            </a:solidFill>
            <a:prstDash val="solid"/>
          </a:ln>
        </p:spPr>
      </p:sp>
      <p:sp>
        <p:nvSpPr>
          <p:cNvPr id="9" name="Text 7"/>
          <p:cNvSpPr/>
          <p:nvPr/>
        </p:nvSpPr>
        <p:spPr>
          <a:xfrm>
            <a:off x="812800" y="278115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Group 1’s last six characters: all different </a:t>
            </a:r>
            <a:r>
              <a:rPr lang="en-US" sz="1600" dirty="0">
                <a:solidFill>
                  <a:srgbClr val="FFCC00"/>
                </a:solidFill>
                <a:latin typeface="Arial" pitchFamily="34" charset="0"/>
                <a:ea typeface="Arial" pitchFamily="34" charset="-122"/>
                <a:cs typeface="Arial" pitchFamily="34" charset="-120"/>
              </a:rPr>
              <a:t>97%</a:t>
            </a:r>
            <a:r>
              <a:rPr lang="en-US" sz="1600" dirty="0">
                <a:solidFill>
                  <a:srgbClr val="E6EDF3"/>
                </a:solidFill>
                <a:latin typeface="Arial" pitchFamily="34" charset="0"/>
                <a:ea typeface="Arial" pitchFamily="34" charset="-122"/>
                <a:cs typeface="Arial" pitchFamily="34" charset="-120"/>
              </a:rPr>
              <a:t> of the time (chance: 61%)</a:t>
            </a:r>
            <a:endParaRPr lang="en-US" sz="1600" dirty="0"/>
          </a:p>
        </p:txBody>
      </p:sp>
      <p:sp>
        <p:nvSpPr>
          <p:cNvPr id="10" name="Shape 8"/>
          <p:cNvSpPr/>
          <p:nvPr/>
        </p:nvSpPr>
        <p:spPr>
          <a:xfrm>
            <a:off x="6146800" y="2676376"/>
            <a:ext cx="5232400" cy="0"/>
          </a:xfrm>
          <a:prstGeom prst="line">
            <a:avLst/>
          </a:prstGeom>
          <a:noFill/>
          <a:ln w="6350">
            <a:solidFill>
              <a:srgbClr val="222A35"/>
            </a:solidFill>
            <a:prstDash val="solid"/>
          </a:ln>
        </p:spPr>
      </p:sp>
      <p:sp>
        <p:nvSpPr>
          <p:cNvPr id="11" name="Text 9"/>
          <p:cNvSpPr/>
          <p:nvPr/>
        </p:nvSpPr>
        <p:spPr>
          <a:xfrm>
            <a:off x="6146800" y="278115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The same blocks recur in different messages weeks or months apart</a:t>
            </a:r>
            <a:endParaRPr lang="en-US" sz="1600" dirty="0"/>
          </a:p>
        </p:txBody>
      </p:sp>
      <p:sp>
        <p:nvSpPr>
          <p:cNvPr id="12" name="Shape 10"/>
          <p:cNvSpPr/>
          <p:nvPr/>
        </p:nvSpPr>
        <p:spPr>
          <a:xfrm>
            <a:off x="819150" y="5360442"/>
            <a:ext cx="241300" cy="114300"/>
          </a:xfrm>
          <a:prstGeom prst="rect">
            <a:avLst/>
          </a:prstGeom>
          <a:noFill/>
          <a:ln w="12700">
            <a:solidFill>
              <a:srgbClr val="7D8894"/>
            </a:solidFill>
            <a:prstDash val="dash"/>
          </a:ln>
        </p:spPr>
      </p:sp>
      <p:sp>
        <p:nvSpPr>
          <p:cNvPr id="13" name="Shape 11"/>
          <p:cNvSpPr/>
          <p:nvPr/>
        </p:nvSpPr>
        <p:spPr>
          <a:xfrm>
            <a:off x="1111250" y="5360442"/>
            <a:ext cx="241300" cy="114300"/>
          </a:xfrm>
          <a:prstGeom prst="rect">
            <a:avLst/>
          </a:prstGeom>
          <a:noFill/>
          <a:ln w="12700">
            <a:solidFill>
              <a:srgbClr val="7D8894"/>
            </a:solidFill>
            <a:prstDash val="dash"/>
          </a:ln>
        </p:spPr>
      </p:sp>
      <p:sp>
        <p:nvSpPr>
          <p:cNvPr id="14" name="Shape 12"/>
          <p:cNvSpPr/>
          <p:nvPr/>
        </p:nvSpPr>
        <p:spPr>
          <a:xfrm>
            <a:off x="1397000" y="4001542"/>
            <a:ext cx="254000" cy="1479550"/>
          </a:xfrm>
          <a:prstGeom prst="rect">
            <a:avLst/>
          </a:prstGeom>
          <a:solidFill>
            <a:srgbClr val="06B050">
              <a:alpha val="40000"/>
            </a:srgbClr>
          </a:solidFill>
          <a:ln/>
        </p:spPr>
      </p:sp>
      <p:sp>
        <p:nvSpPr>
          <p:cNvPr id="15" name="Shape 13"/>
          <p:cNvSpPr/>
          <p:nvPr/>
        </p:nvSpPr>
        <p:spPr>
          <a:xfrm>
            <a:off x="1689100" y="4001542"/>
            <a:ext cx="254000" cy="1479550"/>
          </a:xfrm>
          <a:prstGeom prst="rect">
            <a:avLst/>
          </a:prstGeom>
          <a:solidFill>
            <a:srgbClr val="06B050">
              <a:alpha val="40000"/>
            </a:srgbClr>
          </a:solidFill>
          <a:ln/>
        </p:spPr>
      </p:sp>
      <p:sp>
        <p:nvSpPr>
          <p:cNvPr id="16" name="Shape 14"/>
          <p:cNvSpPr/>
          <p:nvPr/>
        </p:nvSpPr>
        <p:spPr>
          <a:xfrm>
            <a:off x="1981200" y="3925342"/>
            <a:ext cx="254000" cy="1555750"/>
          </a:xfrm>
          <a:prstGeom prst="rect">
            <a:avLst/>
          </a:prstGeom>
          <a:solidFill>
            <a:srgbClr val="06B050">
              <a:alpha val="40000"/>
            </a:srgbClr>
          </a:solidFill>
          <a:ln/>
        </p:spPr>
      </p:sp>
      <p:sp>
        <p:nvSpPr>
          <p:cNvPr id="17" name="Shape 15"/>
          <p:cNvSpPr/>
          <p:nvPr/>
        </p:nvSpPr>
        <p:spPr>
          <a:xfrm>
            <a:off x="2273300" y="4547642"/>
            <a:ext cx="254000" cy="933450"/>
          </a:xfrm>
          <a:prstGeom prst="rect">
            <a:avLst/>
          </a:prstGeom>
          <a:solidFill>
            <a:srgbClr val="06B050"/>
          </a:solidFill>
          <a:ln/>
        </p:spPr>
      </p:sp>
      <p:sp>
        <p:nvSpPr>
          <p:cNvPr id="18" name="Shape 16"/>
          <p:cNvSpPr/>
          <p:nvPr/>
        </p:nvSpPr>
        <p:spPr>
          <a:xfrm>
            <a:off x="2565400" y="4001542"/>
            <a:ext cx="254000" cy="1479550"/>
          </a:xfrm>
          <a:prstGeom prst="rect">
            <a:avLst/>
          </a:prstGeom>
          <a:solidFill>
            <a:srgbClr val="06B050">
              <a:alpha val="40000"/>
            </a:srgbClr>
          </a:solidFill>
          <a:ln/>
        </p:spPr>
      </p:sp>
      <p:sp>
        <p:nvSpPr>
          <p:cNvPr id="19" name="Shape 17"/>
          <p:cNvSpPr/>
          <p:nvPr/>
        </p:nvSpPr>
        <p:spPr>
          <a:xfrm>
            <a:off x="2857500" y="4045992"/>
            <a:ext cx="254000" cy="1435100"/>
          </a:xfrm>
          <a:prstGeom prst="rect">
            <a:avLst/>
          </a:prstGeom>
          <a:solidFill>
            <a:srgbClr val="06B050">
              <a:alpha val="40000"/>
            </a:srgbClr>
          </a:solidFill>
          <a:ln/>
        </p:spPr>
      </p:sp>
      <p:sp>
        <p:nvSpPr>
          <p:cNvPr id="20" name="Shape 18"/>
          <p:cNvSpPr/>
          <p:nvPr/>
        </p:nvSpPr>
        <p:spPr>
          <a:xfrm>
            <a:off x="3155950" y="5360442"/>
            <a:ext cx="241300" cy="114300"/>
          </a:xfrm>
          <a:prstGeom prst="rect">
            <a:avLst/>
          </a:prstGeom>
          <a:noFill/>
          <a:ln w="12700">
            <a:solidFill>
              <a:srgbClr val="7D8894"/>
            </a:solidFill>
            <a:prstDash val="dash"/>
          </a:ln>
        </p:spPr>
      </p:sp>
      <p:sp>
        <p:nvSpPr>
          <p:cNvPr id="21" name="Shape 19"/>
          <p:cNvSpPr/>
          <p:nvPr/>
        </p:nvSpPr>
        <p:spPr>
          <a:xfrm>
            <a:off x="3448050" y="5360442"/>
            <a:ext cx="241300" cy="114300"/>
          </a:xfrm>
          <a:prstGeom prst="rect">
            <a:avLst/>
          </a:prstGeom>
          <a:noFill/>
          <a:ln w="12700">
            <a:solidFill>
              <a:srgbClr val="7D8894"/>
            </a:solidFill>
            <a:prstDash val="dash"/>
          </a:ln>
        </p:spPr>
      </p:sp>
      <p:sp>
        <p:nvSpPr>
          <p:cNvPr id="22" name="Shape 20"/>
          <p:cNvSpPr/>
          <p:nvPr/>
        </p:nvSpPr>
        <p:spPr>
          <a:xfrm>
            <a:off x="3733800" y="3830092"/>
            <a:ext cx="254000" cy="1651000"/>
          </a:xfrm>
          <a:prstGeom prst="rect">
            <a:avLst/>
          </a:prstGeom>
          <a:solidFill>
            <a:srgbClr val="06B050">
              <a:alpha val="40000"/>
            </a:srgbClr>
          </a:solidFill>
          <a:ln/>
        </p:spPr>
      </p:sp>
      <p:sp>
        <p:nvSpPr>
          <p:cNvPr id="23" name="Shape 21"/>
          <p:cNvSpPr/>
          <p:nvPr/>
        </p:nvSpPr>
        <p:spPr>
          <a:xfrm>
            <a:off x="4025900" y="4084092"/>
            <a:ext cx="254000" cy="1397000"/>
          </a:xfrm>
          <a:prstGeom prst="rect">
            <a:avLst/>
          </a:prstGeom>
          <a:solidFill>
            <a:srgbClr val="06B050">
              <a:alpha val="40000"/>
            </a:srgbClr>
          </a:solidFill>
          <a:ln/>
        </p:spPr>
      </p:sp>
      <p:sp>
        <p:nvSpPr>
          <p:cNvPr id="24" name="Shape 22"/>
          <p:cNvSpPr/>
          <p:nvPr/>
        </p:nvSpPr>
        <p:spPr>
          <a:xfrm>
            <a:off x="4318000" y="3874542"/>
            <a:ext cx="254000" cy="1606550"/>
          </a:xfrm>
          <a:prstGeom prst="rect">
            <a:avLst/>
          </a:prstGeom>
          <a:solidFill>
            <a:srgbClr val="06B050">
              <a:alpha val="40000"/>
            </a:srgbClr>
          </a:solidFill>
          <a:ln/>
        </p:spPr>
      </p:sp>
      <p:sp>
        <p:nvSpPr>
          <p:cNvPr id="25" name="Shape 23"/>
          <p:cNvSpPr/>
          <p:nvPr/>
        </p:nvSpPr>
        <p:spPr>
          <a:xfrm>
            <a:off x="4610100" y="3982492"/>
            <a:ext cx="254000" cy="1498600"/>
          </a:xfrm>
          <a:prstGeom prst="rect">
            <a:avLst/>
          </a:prstGeom>
          <a:solidFill>
            <a:srgbClr val="06B050">
              <a:alpha val="40000"/>
            </a:srgbClr>
          </a:solidFill>
          <a:ln/>
        </p:spPr>
      </p:sp>
      <p:sp>
        <p:nvSpPr>
          <p:cNvPr id="26" name="Shape 24"/>
          <p:cNvSpPr/>
          <p:nvPr/>
        </p:nvSpPr>
        <p:spPr>
          <a:xfrm>
            <a:off x="4902200" y="3988842"/>
            <a:ext cx="254000" cy="1492250"/>
          </a:xfrm>
          <a:prstGeom prst="rect">
            <a:avLst/>
          </a:prstGeom>
          <a:solidFill>
            <a:srgbClr val="06B050">
              <a:alpha val="40000"/>
            </a:srgbClr>
          </a:solidFill>
          <a:ln/>
        </p:spPr>
      </p:sp>
      <p:sp>
        <p:nvSpPr>
          <p:cNvPr id="27" name="Shape 25"/>
          <p:cNvSpPr/>
          <p:nvPr/>
        </p:nvSpPr>
        <p:spPr>
          <a:xfrm>
            <a:off x="5194300" y="3855492"/>
            <a:ext cx="254000" cy="1625600"/>
          </a:xfrm>
          <a:prstGeom prst="rect">
            <a:avLst/>
          </a:prstGeom>
          <a:solidFill>
            <a:srgbClr val="06B050">
              <a:alpha val="40000"/>
            </a:srgbClr>
          </a:solidFill>
          <a:ln/>
        </p:spPr>
      </p:sp>
      <p:sp>
        <p:nvSpPr>
          <p:cNvPr id="28" name="Shape 26"/>
          <p:cNvSpPr/>
          <p:nvPr/>
        </p:nvSpPr>
        <p:spPr>
          <a:xfrm>
            <a:off x="5486400" y="3982492"/>
            <a:ext cx="254000" cy="1498600"/>
          </a:xfrm>
          <a:prstGeom prst="rect">
            <a:avLst/>
          </a:prstGeom>
          <a:solidFill>
            <a:srgbClr val="06B050">
              <a:alpha val="40000"/>
            </a:srgbClr>
          </a:solidFill>
          <a:ln/>
        </p:spPr>
      </p:sp>
      <p:sp>
        <p:nvSpPr>
          <p:cNvPr id="29" name="Shape 27"/>
          <p:cNvSpPr/>
          <p:nvPr/>
        </p:nvSpPr>
        <p:spPr>
          <a:xfrm>
            <a:off x="5778500" y="3988842"/>
            <a:ext cx="254000" cy="1492250"/>
          </a:xfrm>
          <a:prstGeom prst="rect">
            <a:avLst/>
          </a:prstGeom>
          <a:solidFill>
            <a:srgbClr val="06B050">
              <a:alpha val="40000"/>
            </a:srgbClr>
          </a:solidFill>
          <a:ln/>
        </p:spPr>
      </p:sp>
      <p:sp>
        <p:nvSpPr>
          <p:cNvPr id="30" name="Shape 28"/>
          <p:cNvSpPr/>
          <p:nvPr/>
        </p:nvSpPr>
        <p:spPr>
          <a:xfrm>
            <a:off x="6070600" y="4122192"/>
            <a:ext cx="254000" cy="1358900"/>
          </a:xfrm>
          <a:prstGeom prst="rect">
            <a:avLst/>
          </a:prstGeom>
          <a:solidFill>
            <a:srgbClr val="06B050">
              <a:alpha val="40000"/>
            </a:srgbClr>
          </a:solidFill>
          <a:ln/>
        </p:spPr>
      </p:sp>
      <p:sp>
        <p:nvSpPr>
          <p:cNvPr id="31" name="Shape 29"/>
          <p:cNvSpPr/>
          <p:nvPr/>
        </p:nvSpPr>
        <p:spPr>
          <a:xfrm>
            <a:off x="6362700" y="3963442"/>
            <a:ext cx="254000" cy="1517650"/>
          </a:xfrm>
          <a:prstGeom prst="rect">
            <a:avLst/>
          </a:prstGeom>
          <a:solidFill>
            <a:srgbClr val="06B050">
              <a:alpha val="40000"/>
            </a:srgbClr>
          </a:solidFill>
          <a:ln/>
        </p:spPr>
      </p:sp>
      <p:sp>
        <p:nvSpPr>
          <p:cNvPr id="32" name="Shape 30"/>
          <p:cNvSpPr/>
          <p:nvPr/>
        </p:nvSpPr>
        <p:spPr>
          <a:xfrm>
            <a:off x="6654800" y="4007892"/>
            <a:ext cx="254000" cy="1473200"/>
          </a:xfrm>
          <a:prstGeom prst="rect">
            <a:avLst/>
          </a:prstGeom>
          <a:solidFill>
            <a:srgbClr val="06B050">
              <a:alpha val="40000"/>
            </a:srgbClr>
          </a:solidFill>
          <a:ln/>
        </p:spPr>
      </p:sp>
      <p:sp>
        <p:nvSpPr>
          <p:cNvPr id="33" name="Shape 31"/>
          <p:cNvSpPr/>
          <p:nvPr/>
        </p:nvSpPr>
        <p:spPr>
          <a:xfrm>
            <a:off x="6946900" y="3925342"/>
            <a:ext cx="254000" cy="1555750"/>
          </a:xfrm>
          <a:prstGeom prst="rect">
            <a:avLst/>
          </a:prstGeom>
          <a:solidFill>
            <a:srgbClr val="06B050">
              <a:alpha val="40000"/>
            </a:srgbClr>
          </a:solidFill>
          <a:ln/>
        </p:spPr>
      </p:sp>
      <p:sp>
        <p:nvSpPr>
          <p:cNvPr id="34" name="Shape 32"/>
          <p:cNvSpPr/>
          <p:nvPr/>
        </p:nvSpPr>
        <p:spPr>
          <a:xfrm>
            <a:off x="7239000" y="4484142"/>
            <a:ext cx="254000" cy="996950"/>
          </a:xfrm>
          <a:prstGeom prst="rect">
            <a:avLst/>
          </a:prstGeom>
          <a:solidFill>
            <a:srgbClr val="06B050"/>
          </a:solidFill>
          <a:ln/>
        </p:spPr>
      </p:sp>
      <p:sp>
        <p:nvSpPr>
          <p:cNvPr id="35" name="Shape 33"/>
          <p:cNvSpPr/>
          <p:nvPr/>
        </p:nvSpPr>
        <p:spPr>
          <a:xfrm>
            <a:off x="7531100" y="4039642"/>
            <a:ext cx="254000" cy="1441450"/>
          </a:xfrm>
          <a:prstGeom prst="rect">
            <a:avLst/>
          </a:prstGeom>
          <a:solidFill>
            <a:srgbClr val="06B050">
              <a:alpha val="40000"/>
            </a:srgbClr>
          </a:solidFill>
          <a:ln/>
        </p:spPr>
      </p:sp>
      <p:sp>
        <p:nvSpPr>
          <p:cNvPr id="36" name="Shape 34"/>
          <p:cNvSpPr/>
          <p:nvPr/>
        </p:nvSpPr>
        <p:spPr>
          <a:xfrm>
            <a:off x="7823200" y="4103142"/>
            <a:ext cx="254000" cy="1377950"/>
          </a:xfrm>
          <a:prstGeom prst="rect">
            <a:avLst/>
          </a:prstGeom>
          <a:solidFill>
            <a:srgbClr val="06B050">
              <a:alpha val="40000"/>
            </a:srgbClr>
          </a:solidFill>
          <a:ln/>
        </p:spPr>
      </p:sp>
      <p:sp>
        <p:nvSpPr>
          <p:cNvPr id="37" name="Shape 35"/>
          <p:cNvSpPr/>
          <p:nvPr/>
        </p:nvSpPr>
        <p:spPr>
          <a:xfrm>
            <a:off x="8115300" y="3982492"/>
            <a:ext cx="254000" cy="1498600"/>
          </a:xfrm>
          <a:prstGeom prst="rect">
            <a:avLst/>
          </a:prstGeom>
          <a:solidFill>
            <a:srgbClr val="06B050">
              <a:alpha val="40000"/>
            </a:srgbClr>
          </a:solidFill>
          <a:ln/>
        </p:spPr>
      </p:sp>
      <p:sp>
        <p:nvSpPr>
          <p:cNvPr id="38" name="Shape 36"/>
          <p:cNvSpPr/>
          <p:nvPr/>
        </p:nvSpPr>
        <p:spPr>
          <a:xfrm>
            <a:off x="8407400" y="3963442"/>
            <a:ext cx="254000" cy="1517650"/>
          </a:xfrm>
          <a:prstGeom prst="rect">
            <a:avLst/>
          </a:prstGeom>
          <a:solidFill>
            <a:srgbClr val="06B050">
              <a:alpha val="40000"/>
            </a:srgbClr>
          </a:solidFill>
          <a:ln/>
        </p:spPr>
      </p:sp>
      <p:sp>
        <p:nvSpPr>
          <p:cNvPr id="39" name="Shape 37"/>
          <p:cNvSpPr/>
          <p:nvPr/>
        </p:nvSpPr>
        <p:spPr>
          <a:xfrm>
            <a:off x="8699500" y="3963442"/>
            <a:ext cx="254000" cy="1517650"/>
          </a:xfrm>
          <a:prstGeom prst="rect">
            <a:avLst/>
          </a:prstGeom>
          <a:solidFill>
            <a:srgbClr val="06B050">
              <a:alpha val="40000"/>
            </a:srgbClr>
          </a:solidFill>
          <a:ln/>
        </p:spPr>
      </p:sp>
      <p:sp>
        <p:nvSpPr>
          <p:cNvPr id="40" name="Shape 38"/>
          <p:cNvSpPr/>
          <p:nvPr/>
        </p:nvSpPr>
        <p:spPr>
          <a:xfrm>
            <a:off x="8991600" y="3931692"/>
            <a:ext cx="254000" cy="1549400"/>
          </a:xfrm>
          <a:prstGeom prst="rect">
            <a:avLst/>
          </a:prstGeom>
          <a:solidFill>
            <a:srgbClr val="06B050">
              <a:alpha val="40000"/>
            </a:srgbClr>
          </a:solidFill>
          <a:ln/>
        </p:spPr>
      </p:sp>
      <p:sp>
        <p:nvSpPr>
          <p:cNvPr id="41" name="Shape 39"/>
          <p:cNvSpPr/>
          <p:nvPr/>
        </p:nvSpPr>
        <p:spPr>
          <a:xfrm>
            <a:off x="9283700" y="3931692"/>
            <a:ext cx="254000" cy="1549400"/>
          </a:xfrm>
          <a:prstGeom prst="rect">
            <a:avLst/>
          </a:prstGeom>
          <a:solidFill>
            <a:srgbClr val="06B050">
              <a:alpha val="40000"/>
            </a:srgbClr>
          </a:solidFill>
          <a:ln/>
        </p:spPr>
      </p:sp>
      <p:sp>
        <p:nvSpPr>
          <p:cNvPr id="42" name="Shape 40"/>
          <p:cNvSpPr/>
          <p:nvPr/>
        </p:nvSpPr>
        <p:spPr>
          <a:xfrm>
            <a:off x="9575800" y="4077742"/>
            <a:ext cx="254000" cy="1403350"/>
          </a:xfrm>
          <a:prstGeom prst="rect">
            <a:avLst/>
          </a:prstGeom>
          <a:solidFill>
            <a:srgbClr val="06B050">
              <a:alpha val="40000"/>
            </a:srgbClr>
          </a:solidFill>
          <a:ln/>
        </p:spPr>
      </p:sp>
      <p:sp>
        <p:nvSpPr>
          <p:cNvPr id="43" name="Shape 41"/>
          <p:cNvSpPr/>
          <p:nvPr/>
        </p:nvSpPr>
        <p:spPr>
          <a:xfrm>
            <a:off x="9867900" y="4039642"/>
            <a:ext cx="254000" cy="1441450"/>
          </a:xfrm>
          <a:prstGeom prst="rect">
            <a:avLst/>
          </a:prstGeom>
          <a:solidFill>
            <a:srgbClr val="06B050">
              <a:alpha val="40000"/>
            </a:srgbClr>
          </a:solidFill>
          <a:ln/>
        </p:spPr>
      </p:sp>
      <p:sp>
        <p:nvSpPr>
          <p:cNvPr id="44" name="Shape 42"/>
          <p:cNvSpPr/>
          <p:nvPr/>
        </p:nvSpPr>
        <p:spPr>
          <a:xfrm>
            <a:off x="10160000" y="4014242"/>
            <a:ext cx="254000" cy="1466850"/>
          </a:xfrm>
          <a:prstGeom prst="rect">
            <a:avLst/>
          </a:prstGeom>
          <a:solidFill>
            <a:srgbClr val="06B050">
              <a:alpha val="40000"/>
            </a:srgbClr>
          </a:solidFill>
          <a:ln/>
        </p:spPr>
      </p:sp>
      <p:sp>
        <p:nvSpPr>
          <p:cNvPr id="45" name="Shape 43"/>
          <p:cNvSpPr/>
          <p:nvPr/>
        </p:nvSpPr>
        <p:spPr>
          <a:xfrm>
            <a:off x="10452100" y="4026942"/>
            <a:ext cx="254000" cy="1454150"/>
          </a:xfrm>
          <a:prstGeom prst="rect">
            <a:avLst/>
          </a:prstGeom>
          <a:solidFill>
            <a:srgbClr val="06B050">
              <a:alpha val="40000"/>
            </a:srgbClr>
          </a:solidFill>
          <a:ln/>
        </p:spPr>
      </p:sp>
      <p:sp>
        <p:nvSpPr>
          <p:cNvPr id="46" name="Shape 44"/>
          <p:cNvSpPr/>
          <p:nvPr/>
        </p:nvSpPr>
        <p:spPr>
          <a:xfrm>
            <a:off x="10744200" y="3969792"/>
            <a:ext cx="254000" cy="1511300"/>
          </a:xfrm>
          <a:prstGeom prst="rect">
            <a:avLst/>
          </a:prstGeom>
          <a:solidFill>
            <a:srgbClr val="06B050">
              <a:alpha val="40000"/>
            </a:srgbClr>
          </a:solidFill>
          <a:ln/>
        </p:spPr>
      </p:sp>
      <p:sp>
        <p:nvSpPr>
          <p:cNvPr id="47" name="Shape 45"/>
          <p:cNvSpPr/>
          <p:nvPr/>
        </p:nvSpPr>
        <p:spPr>
          <a:xfrm>
            <a:off x="11036300" y="3963442"/>
            <a:ext cx="254000" cy="1517650"/>
          </a:xfrm>
          <a:prstGeom prst="rect">
            <a:avLst/>
          </a:prstGeom>
          <a:solidFill>
            <a:srgbClr val="06B050">
              <a:alpha val="40000"/>
            </a:srgbClr>
          </a:solidFill>
          <a:ln/>
        </p:spPr>
      </p:sp>
      <p:sp>
        <p:nvSpPr>
          <p:cNvPr id="48" name="Shape 46"/>
          <p:cNvSpPr/>
          <p:nvPr/>
        </p:nvSpPr>
        <p:spPr>
          <a:xfrm>
            <a:off x="812800" y="4020592"/>
            <a:ext cx="10477500" cy="0"/>
          </a:xfrm>
          <a:prstGeom prst="line">
            <a:avLst/>
          </a:prstGeom>
          <a:noFill/>
          <a:ln w="12700">
            <a:solidFill>
              <a:srgbClr val="A9B4BF"/>
            </a:solidFill>
            <a:prstDash val="dash"/>
          </a:ln>
        </p:spPr>
      </p:sp>
      <p:sp>
        <p:nvSpPr>
          <p:cNvPr id="49" name="Shape 47"/>
          <p:cNvSpPr/>
          <p:nvPr/>
        </p:nvSpPr>
        <p:spPr>
          <a:xfrm>
            <a:off x="2393950" y="3817392"/>
            <a:ext cx="12700" cy="704850"/>
          </a:xfrm>
          <a:prstGeom prst="rect">
            <a:avLst/>
          </a:prstGeom>
          <a:solidFill>
            <a:srgbClr val="7D8894"/>
          </a:solidFill>
          <a:ln/>
        </p:spPr>
      </p:sp>
      <p:sp>
        <p:nvSpPr>
          <p:cNvPr id="50" name="Shape 48"/>
          <p:cNvSpPr/>
          <p:nvPr/>
        </p:nvSpPr>
        <p:spPr>
          <a:xfrm>
            <a:off x="7359650" y="3817392"/>
            <a:ext cx="12700" cy="641350"/>
          </a:xfrm>
          <a:prstGeom prst="rect">
            <a:avLst/>
          </a:prstGeom>
          <a:solidFill>
            <a:srgbClr val="7D8894"/>
          </a:solidFill>
          <a:ln/>
        </p:spPr>
      </p:sp>
      <p:sp>
        <p:nvSpPr>
          <p:cNvPr id="51" name="Text 49"/>
          <p:cNvSpPr/>
          <p:nvPr/>
        </p:nvSpPr>
        <p:spPr>
          <a:xfrm>
            <a:off x="2089150" y="3614192"/>
            <a:ext cx="6223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2.00%</a:t>
            </a:r>
            <a:endParaRPr lang="en-US" sz="1200" dirty="0"/>
          </a:p>
        </p:txBody>
      </p:sp>
      <p:sp>
        <p:nvSpPr>
          <p:cNvPr id="52" name="Text 50"/>
          <p:cNvSpPr/>
          <p:nvPr/>
        </p:nvSpPr>
        <p:spPr>
          <a:xfrm>
            <a:off x="7054850" y="3614192"/>
            <a:ext cx="6223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2.13%</a:t>
            </a:r>
            <a:endParaRPr lang="en-US" sz="1200" dirty="0"/>
          </a:p>
        </p:txBody>
      </p:sp>
      <p:sp>
        <p:nvSpPr>
          <p:cNvPr id="53" name="Text 51"/>
          <p:cNvSpPr/>
          <p:nvPr/>
        </p:nvSpPr>
        <p:spPr>
          <a:xfrm>
            <a:off x="787400" y="5138192"/>
            <a:ext cx="5969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Arial" pitchFamily="34" charset="0"/>
                <a:ea typeface="Arial" pitchFamily="34" charset="-122"/>
                <a:cs typeface="Arial" pitchFamily="34" charset="-120"/>
              </a:rPr>
              <a:t>absent</a:t>
            </a:r>
            <a:endParaRPr lang="en-US" sz="1200" dirty="0"/>
          </a:p>
        </p:txBody>
      </p:sp>
      <p:sp>
        <p:nvSpPr>
          <p:cNvPr id="54" name="Text 52"/>
          <p:cNvSpPr/>
          <p:nvPr/>
        </p:nvSpPr>
        <p:spPr>
          <a:xfrm>
            <a:off x="3124200" y="5138192"/>
            <a:ext cx="5969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Arial" pitchFamily="34" charset="0"/>
                <a:ea typeface="Arial" pitchFamily="34" charset="-122"/>
                <a:cs typeface="Arial" pitchFamily="34" charset="-120"/>
              </a:rPr>
              <a:t>absent</a:t>
            </a:r>
            <a:endParaRPr lang="en-US" sz="1200" dirty="0"/>
          </a:p>
        </p:txBody>
      </p:sp>
      <p:sp>
        <p:nvSpPr>
          <p:cNvPr id="55" name="Shape 53"/>
          <p:cNvSpPr/>
          <p:nvPr/>
        </p:nvSpPr>
        <p:spPr>
          <a:xfrm>
            <a:off x="9321800" y="3715792"/>
            <a:ext cx="355600" cy="0"/>
          </a:xfrm>
          <a:prstGeom prst="line">
            <a:avLst/>
          </a:prstGeom>
          <a:noFill/>
          <a:ln w="12700">
            <a:solidFill>
              <a:srgbClr val="A9B4BF"/>
            </a:solidFill>
            <a:prstDash val="dash"/>
          </a:ln>
        </p:spPr>
      </p:sp>
      <p:sp>
        <p:nvSpPr>
          <p:cNvPr id="56" name="Text 54"/>
          <p:cNvSpPr/>
          <p:nvPr/>
        </p:nvSpPr>
        <p:spPr>
          <a:xfrm>
            <a:off x="9779000" y="3614192"/>
            <a:ext cx="15621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Arial" pitchFamily="34" charset="0"/>
                <a:ea typeface="Arial" pitchFamily="34" charset="-122"/>
                <a:cs typeface="Arial" pitchFamily="34" charset="-120"/>
              </a:rPr>
              <a:t>even share 3.1%</a:t>
            </a:r>
            <a:endParaRPr lang="en-US" sz="1200" dirty="0"/>
          </a:p>
        </p:txBody>
      </p:sp>
      <p:sp>
        <p:nvSpPr>
          <p:cNvPr id="57" name="Text 55"/>
          <p:cNvSpPr/>
          <p:nvPr/>
        </p:nvSpPr>
        <p:spPr>
          <a:xfrm>
            <a:off x="7874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0</a:t>
            </a:r>
            <a:endParaRPr lang="en-US" sz="1200" dirty="0"/>
          </a:p>
        </p:txBody>
      </p:sp>
      <p:sp>
        <p:nvSpPr>
          <p:cNvPr id="58" name="Text 56"/>
          <p:cNvSpPr/>
          <p:nvPr/>
        </p:nvSpPr>
        <p:spPr>
          <a:xfrm>
            <a:off x="10795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59" name="Text 57"/>
          <p:cNvSpPr/>
          <p:nvPr/>
        </p:nvSpPr>
        <p:spPr>
          <a:xfrm>
            <a:off x="13716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60" name="Text 58"/>
          <p:cNvSpPr/>
          <p:nvPr/>
        </p:nvSpPr>
        <p:spPr>
          <a:xfrm>
            <a:off x="16637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3</a:t>
            </a:r>
            <a:endParaRPr lang="en-US" sz="1200" dirty="0"/>
          </a:p>
        </p:txBody>
      </p:sp>
      <p:sp>
        <p:nvSpPr>
          <p:cNvPr id="61" name="Text 59"/>
          <p:cNvSpPr/>
          <p:nvPr/>
        </p:nvSpPr>
        <p:spPr>
          <a:xfrm>
            <a:off x="19558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4</a:t>
            </a:r>
            <a:endParaRPr lang="en-US" sz="1200" dirty="0"/>
          </a:p>
        </p:txBody>
      </p:sp>
      <p:sp>
        <p:nvSpPr>
          <p:cNvPr id="62" name="Text 60"/>
          <p:cNvSpPr/>
          <p:nvPr/>
        </p:nvSpPr>
        <p:spPr>
          <a:xfrm>
            <a:off x="22479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06B050"/>
                </a:solidFill>
                <a:latin typeface="Courier New" pitchFamily="49" charset="0"/>
                <a:ea typeface="Courier New" pitchFamily="49" charset="-122"/>
                <a:cs typeface="Courier New" pitchFamily="49" charset="-120"/>
              </a:rPr>
              <a:t>5</a:t>
            </a:r>
            <a:endParaRPr lang="en-US" sz="1200" dirty="0"/>
          </a:p>
        </p:txBody>
      </p:sp>
      <p:sp>
        <p:nvSpPr>
          <p:cNvPr id="63" name="Text 61"/>
          <p:cNvSpPr/>
          <p:nvPr/>
        </p:nvSpPr>
        <p:spPr>
          <a:xfrm>
            <a:off x="25400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6</a:t>
            </a:r>
            <a:endParaRPr lang="en-US" sz="1200" dirty="0"/>
          </a:p>
        </p:txBody>
      </p:sp>
      <p:sp>
        <p:nvSpPr>
          <p:cNvPr id="64" name="Text 62"/>
          <p:cNvSpPr/>
          <p:nvPr/>
        </p:nvSpPr>
        <p:spPr>
          <a:xfrm>
            <a:off x="28321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7</a:t>
            </a:r>
            <a:endParaRPr lang="en-US" sz="1200" dirty="0"/>
          </a:p>
        </p:txBody>
      </p:sp>
      <p:sp>
        <p:nvSpPr>
          <p:cNvPr id="65" name="Text 63"/>
          <p:cNvSpPr/>
          <p:nvPr/>
        </p:nvSpPr>
        <p:spPr>
          <a:xfrm>
            <a:off x="31242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8</a:t>
            </a:r>
            <a:endParaRPr lang="en-US" sz="1200" dirty="0"/>
          </a:p>
        </p:txBody>
      </p:sp>
      <p:sp>
        <p:nvSpPr>
          <p:cNvPr id="66" name="Text 64"/>
          <p:cNvSpPr/>
          <p:nvPr/>
        </p:nvSpPr>
        <p:spPr>
          <a:xfrm>
            <a:off x="34163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9</a:t>
            </a:r>
            <a:endParaRPr lang="en-US" sz="1200" dirty="0"/>
          </a:p>
        </p:txBody>
      </p:sp>
      <p:sp>
        <p:nvSpPr>
          <p:cNvPr id="67" name="Text 65"/>
          <p:cNvSpPr/>
          <p:nvPr/>
        </p:nvSpPr>
        <p:spPr>
          <a:xfrm>
            <a:off x="37084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A</a:t>
            </a:r>
            <a:endParaRPr lang="en-US" sz="1200" dirty="0"/>
          </a:p>
        </p:txBody>
      </p:sp>
      <p:sp>
        <p:nvSpPr>
          <p:cNvPr id="68" name="Text 66"/>
          <p:cNvSpPr/>
          <p:nvPr/>
        </p:nvSpPr>
        <p:spPr>
          <a:xfrm>
            <a:off x="40005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B</a:t>
            </a:r>
            <a:endParaRPr lang="en-US" sz="1200" dirty="0"/>
          </a:p>
        </p:txBody>
      </p:sp>
      <p:sp>
        <p:nvSpPr>
          <p:cNvPr id="69" name="Text 67"/>
          <p:cNvSpPr/>
          <p:nvPr/>
        </p:nvSpPr>
        <p:spPr>
          <a:xfrm>
            <a:off x="42926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C</a:t>
            </a:r>
            <a:endParaRPr lang="en-US" sz="1200" dirty="0"/>
          </a:p>
        </p:txBody>
      </p:sp>
      <p:sp>
        <p:nvSpPr>
          <p:cNvPr id="70" name="Text 68"/>
          <p:cNvSpPr/>
          <p:nvPr/>
        </p:nvSpPr>
        <p:spPr>
          <a:xfrm>
            <a:off x="45847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D</a:t>
            </a:r>
            <a:endParaRPr lang="en-US" sz="1200" dirty="0"/>
          </a:p>
        </p:txBody>
      </p:sp>
      <p:sp>
        <p:nvSpPr>
          <p:cNvPr id="71" name="Text 69"/>
          <p:cNvSpPr/>
          <p:nvPr/>
        </p:nvSpPr>
        <p:spPr>
          <a:xfrm>
            <a:off x="48768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E</a:t>
            </a:r>
            <a:endParaRPr lang="en-US" sz="1200" dirty="0"/>
          </a:p>
        </p:txBody>
      </p:sp>
      <p:sp>
        <p:nvSpPr>
          <p:cNvPr id="72" name="Text 70"/>
          <p:cNvSpPr/>
          <p:nvPr/>
        </p:nvSpPr>
        <p:spPr>
          <a:xfrm>
            <a:off x="51689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F</a:t>
            </a:r>
            <a:endParaRPr lang="en-US" sz="1200" dirty="0"/>
          </a:p>
        </p:txBody>
      </p:sp>
      <p:sp>
        <p:nvSpPr>
          <p:cNvPr id="73" name="Text 71"/>
          <p:cNvSpPr/>
          <p:nvPr/>
        </p:nvSpPr>
        <p:spPr>
          <a:xfrm>
            <a:off x="54610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G</a:t>
            </a:r>
            <a:endParaRPr lang="en-US" sz="1200" dirty="0"/>
          </a:p>
        </p:txBody>
      </p:sp>
      <p:sp>
        <p:nvSpPr>
          <p:cNvPr id="74" name="Text 72"/>
          <p:cNvSpPr/>
          <p:nvPr/>
        </p:nvSpPr>
        <p:spPr>
          <a:xfrm>
            <a:off x="57531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H</a:t>
            </a:r>
            <a:endParaRPr lang="en-US" sz="1200" dirty="0"/>
          </a:p>
        </p:txBody>
      </p:sp>
      <p:sp>
        <p:nvSpPr>
          <p:cNvPr id="75" name="Text 73"/>
          <p:cNvSpPr/>
          <p:nvPr/>
        </p:nvSpPr>
        <p:spPr>
          <a:xfrm>
            <a:off x="60452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I</a:t>
            </a:r>
            <a:endParaRPr lang="en-US" sz="1200" dirty="0"/>
          </a:p>
        </p:txBody>
      </p:sp>
      <p:sp>
        <p:nvSpPr>
          <p:cNvPr id="76" name="Text 74"/>
          <p:cNvSpPr/>
          <p:nvPr/>
        </p:nvSpPr>
        <p:spPr>
          <a:xfrm>
            <a:off x="63373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J</a:t>
            </a:r>
            <a:endParaRPr lang="en-US" sz="1200" dirty="0"/>
          </a:p>
        </p:txBody>
      </p:sp>
      <p:sp>
        <p:nvSpPr>
          <p:cNvPr id="77" name="Text 75"/>
          <p:cNvSpPr/>
          <p:nvPr/>
        </p:nvSpPr>
        <p:spPr>
          <a:xfrm>
            <a:off x="66294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K</a:t>
            </a:r>
            <a:endParaRPr lang="en-US" sz="1200" dirty="0"/>
          </a:p>
        </p:txBody>
      </p:sp>
      <p:sp>
        <p:nvSpPr>
          <p:cNvPr id="78" name="Text 76"/>
          <p:cNvSpPr/>
          <p:nvPr/>
        </p:nvSpPr>
        <p:spPr>
          <a:xfrm>
            <a:off x="69215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L</a:t>
            </a:r>
            <a:endParaRPr lang="en-US" sz="1200" dirty="0"/>
          </a:p>
        </p:txBody>
      </p:sp>
      <p:sp>
        <p:nvSpPr>
          <p:cNvPr id="79" name="Text 77"/>
          <p:cNvSpPr/>
          <p:nvPr/>
        </p:nvSpPr>
        <p:spPr>
          <a:xfrm>
            <a:off x="72136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06B050"/>
                </a:solidFill>
                <a:latin typeface="Courier New" pitchFamily="49" charset="0"/>
                <a:ea typeface="Courier New" pitchFamily="49" charset="-122"/>
                <a:cs typeface="Courier New" pitchFamily="49" charset="-120"/>
              </a:rPr>
              <a:t>M</a:t>
            </a:r>
            <a:endParaRPr lang="en-US" sz="1200" dirty="0"/>
          </a:p>
        </p:txBody>
      </p:sp>
      <p:sp>
        <p:nvSpPr>
          <p:cNvPr id="80" name="Text 78"/>
          <p:cNvSpPr/>
          <p:nvPr/>
        </p:nvSpPr>
        <p:spPr>
          <a:xfrm>
            <a:off x="75057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N</a:t>
            </a:r>
            <a:endParaRPr lang="en-US" sz="1200" dirty="0"/>
          </a:p>
        </p:txBody>
      </p:sp>
      <p:sp>
        <p:nvSpPr>
          <p:cNvPr id="81" name="Text 79"/>
          <p:cNvSpPr/>
          <p:nvPr/>
        </p:nvSpPr>
        <p:spPr>
          <a:xfrm>
            <a:off x="77978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O</a:t>
            </a:r>
            <a:endParaRPr lang="en-US" sz="1200" dirty="0"/>
          </a:p>
        </p:txBody>
      </p:sp>
      <p:sp>
        <p:nvSpPr>
          <p:cNvPr id="82" name="Text 80"/>
          <p:cNvSpPr/>
          <p:nvPr/>
        </p:nvSpPr>
        <p:spPr>
          <a:xfrm>
            <a:off x="80899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P</a:t>
            </a:r>
            <a:endParaRPr lang="en-US" sz="1200" dirty="0"/>
          </a:p>
        </p:txBody>
      </p:sp>
      <p:sp>
        <p:nvSpPr>
          <p:cNvPr id="83" name="Text 81"/>
          <p:cNvSpPr/>
          <p:nvPr/>
        </p:nvSpPr>
        <p:spPr>
          <a:xfrm>
            <a:off x="83820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Q</a:t>
            </a:r>
            <a:endParaRPr lang="en-US" sz="1200" dirty="0"/>
          </a:p>
        </p:txBody>
      </p:sp>
      <p:sp>
        <p:nvSpPr>
          <p:cNvPr id="84" name="Text 82"/>
          <p:cNvSpPr/>
          <p:nvPr/>
        </p:nvSpPr>
        <p:spPr>
          <a:xfrm>
            <a:off x="86741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R</a:t>
            </a:r>
            <a:endParaRPr lang="en-US" sz="1200" dirty="0"/>
          </a:p>
        </p:txBody>
      </p:sp>
      <p:sp>
        <p:nvSpPr>
          <p:cNvPr id="85" name="Text 83"/>
          <p:cNvSpPr/>
          <p:nvPr/>
        </p:nvSpPr>
        <p:spPr>
          <a:xfrm>
            <a:off x="89662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S</a:t>
            </a:r>
            <a:endParaRPr lang="en-US" sz="1200" dirty="0"/>
          </a:p>
        </p:txBody>
      </p:sp>
      <p:sp>
        <p:nvSpPr>
          <p:cNvPr id="86" name="Text 84"/>
          <p:cNvSpPr/>
          <p:nvPr/>
        </p:nvSpPr>
        <p:spPr>
          <a:xfrm>
            <a:off x="92583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T</a:t>
            </a:r>
            <a:endParaRPr lang="en-US" sz="1200" dirty="0"/>
          </a:p>
        </p:txBody>
      </p:sp>
      <p:sp>
        <p:nvSpPr>
          <p:cNvPr id="87" name="Text 85"/>
          <p:cNvSpPr/>
          <p:nvPr/>
        </p:nvSpPr>
        <p:spPr>
          <a:xfrm>
            <a:off x="95504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U</a:t>
            </a:r>
            <a:endParaRPr lang="en-US" sz="1200" dirty="0"/>
          </a:p>
        </p:txBody>
      </p:sp>
      <p:sp>
        <p:nvSpPr>
          <p:cNvPr id="88" name="Text 86"/>
          <p:cNvSpPr/>
          <p:nvPr/>
        </p:nvSpPr>
        <p:spPr>
          <a:xfrm>
            <a:off x="98425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V</a:t>
            </a:r>
            <a:endParaRPr lang="en-US" sz="1200" dirty="0"/>
          </a:p>
        </p:txBody>
      </p:sp>
      <p:sp>
        <p:nvSpPr>
          <p:cNvPr id="89" name="Text 87"/>
          <p:cNvSpPr/>
          <p:nvPr/>
        </p:nvSpPr>
        <p:spPr>
          <a:xfrm>
            <a:off x="101346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W</a:t>
            </a:r>
            <a:endParaRPr lang="en-US" sz="1200" dirty="0"/>
          </a:p>
        </p:txBody>
      </p:sp>
      <p:sp>
        <p:nvSpPr>
          <p:cNvPr id="90" name="Text 88"/>
          <p:cNvSpPr/>
          <p:nvPr/>
        </p:nvSpPr>
        <p:spPr>
          <a:xfrm>
            <a:off x="104267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X</a:t>
            </a:r>
            <a:endParaRPr lang="en-US" sz="1200" dirty="0"/>
          </a:p>
        </p:txBody>
      </p:sp>
      <p:sp>
        <p:nvSpPr>
          <p:cNvPr id="91" name="Text 89"/>
          <p:cNvSpPr/>
          <p:nvPr/>
        </p:nvSpPr>
        <p:spPr>
          <a:xfrm>
            <a:off x="107188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Y</a:t>
            </a:r>
            <a:endParaRPr lang="en-US" sz="1200" dirty="0"/>
          </a:p>
        </p:txBody>
      </p:sp>
      <p:sp>
        <p:nvSpPr>
          <p:cNvPr id="92" name="Text 90"/>
          <p:cNvSpPr/>
          <p:nvPr/>
        </p:nvSpPr>
        <p:spPr>
          <a:xfrm>
            <a:off x="11010900" y="5531892"/>
            <a:ext cx="304800" cy="215900"/>
          </a:xfrm>
          <a:prstGeom prst="rect">
            <a:avLst/>
          </a:prstGeom>
          <a:noFill/>
          <a:ln/>
        </p:spPr>
        <p:txBody>
          <a:bodyPr wrap="square" lIns="0" tIns="0" rIns="0" bIns="0" rtlCol="0" anchor="t">
            <a:normAutofit/>
          </a:bodyPr>
          <a:lstStyle/>
          <a:p>
            <a:pPr algn="ct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Z</a:t>
            </a:r>
            <a:endParaRPr lang="en-US" sz="1200" dirty="0"/>
          </a:p>
        </p:txBody>
      </p:sp>
      <p:sp>
        <p:nvSpPr>
          <p:cNvPr id="93" name="Text 9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Share of each character, 3,584 unique 30-character Group 1 EAMs (FAQ chart)</a:t>
            </a:r>
            <a:endParaRPr lang="en-US" sz="1200" dirty="0"/>
          </a:p>
        </p:txBody>
      </p:sp>
      <p:sp>
        <p:nvSpPr>
          <p:cNvPr id="94" name="Text 92"/>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WHAT THE SITE IS BUILT ON</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record</a:t>
            </a:r>
            <a:endParaRPr lang="en-US" sz="3600" dirty="0"/>
          </a:p>
        </p:txBody>
      </p:sp>
      <p:sp>
        <p:nvSpPr>
          <p:cNvPr id="4" name="Text 2"/>
          <p:cNvSpPr/>
          <p:nvPr/>
        </p:nvSpPr>
        <p:spPr>
          <a:xfrm>
            <a:off x="812800" y="1935411"/>
            <a:ext cx="3401060"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FFCC00"/>
                </a:solidFill>
                <a:latin typeface="Arial" pitchFamily="34" charset="0"/>
                <a:ea typeface="Arial" pitchFamily="34" charset="-122"/>
                <a:cs typeface="Arial" pitchFamily="34" charset="-120"/>
              </a:rPr>
              <a:t>15,277</a:t>
            </a:r>
            <a:endParaRPr lang="en-US" sz="8000" dirty="0"/>
          </a:p>
        </p:txBody>
      </p:sp>
      <p:sp>
        <p:nvSpPr>
          <p:cNvPr id="5" name="Text 3"/>
          <p:cNvSpPr/>
          <p:nvPr/>
        </p:nvSpPr>
        <p:spPr>
          <a:xfrm>
            <a:off x="812800" y="3002211"/>
            <a:ext cx="34010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airings logged on 1,072 days</a:t>
            </a:r>
            <a:endParaRPr lang="en-US" sz="1600" dirty="0"/>
          </a:p>
        </p:txBody>
      </p:sp>
      <p:sp>
        <p:nvSpPr>
          <p:cNvPr id="6" name="Shape 4"/>
          <p:cNvSpPr/>
          <p:nvPr/>
        </p:nvSpPr>
        <p:spPr>
          <a:xfrm>
            <a:off x="4521200" y="1938586"/>
            <a:ext cx="6858000" cy="0"/>
          </a:xfrm>
          <a:prstGeom prst="line">
            <a:avLst/>
          </a:prstGeom>
          <a:noFill/>
          <a:ln w="6350">
            <a:solidFill>
              <a:srgbClr val="222A35"/>
            </a:solidFill>
            <a:prstDash val="solid"/>
          </a:ln>
        </p:spPr>
      </p:sp>
      <p:sp>
        <p:nvSpPr>
          <p:cNvPr id="7" name="Text 5"/>
          <p:cNvSpPr/>
          <p:nvPr/>
        </p:nvSpPr>
        <p:spPr>
          <a:xfrm>
            <a:off x="4521200" y="204336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Jan 25, 2022 – Oct 9, 2026</a:t>
            </a:r>
            <a:endParaRPr lang="en-US" sz="1600" dirty="0"/>
          </a:p>
        </p:txBody>
      </p:sp>
      <p:sp>
        <p:nvSpPr>
          <p:cNvPr id="8" name="Shape 6"/>
          <p:cNvSpPr/>
          <p:nvPr/>
        </p:nvSpPr>
        <p:spPr>
          <a:xfrm>
            <a:off x="4521200" y="2412256"/>
            <a:ext cx="6858000" cy="0"/>
          </a:xfrm>
          <a:prstGeom prst="line">
            <a:avLst/>
          </a:prstGeom>
          <a:noFill/>
          <a:ln w="6350">
            <a:solidFill>
              <a:srgbClr val="222A35"/>
            </a:solidFill>
            <a:prstDash val="solid"/>
          </a:ln>
        </p:spPr>
      </p:sp>
      <p:sp>
        <p:nvSpPr>
          <p:cNvPr id="9" name="Text 7"/>
          <p:cNvSpPr/>
          <p:nvPr/>
        </p:nvSpPr>
        <p:spPr>
          <a:xfrm>
            <a:off x="4521200" y="251703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2,966</a:t>
            </a:r>
            <a:r>
              <a:rPr lang="en-US" sz="1600" dirty="0">
                <a:solidFill>
                  <a:srgbClr val="E6EDF3"/>
                </a:solidFill>
                <a:latin typeface="Arial" pitchFamily="34" charset="0"/>
                <a:ea typeface="Arial" pitchFamily="34" charset="-122"/>
                <a:cs typeface="Arial" pitchFamily="34" charset="-120"/>
              </a:rPr>
              <a:t> of them aired by E-6Bs</a:t>
            </a:r>
            <a:endParaRPr lang="en-US" sz="1600" dirty="0"/>
          </a:p>
        </p:txBody>
      </p:sp>
      <p:sp>
        <p:nvSpPr>
          <p:cNvPr id="10" name="Shape 8"/>
          <p:cNvSpPr/>
          <p:nvPr/>
        </p:nvSpPr>
        <p:spPr>
          <a:xfrm>
            <a:off x="4521200" y="2885926"/>
            <a:ext cx="6858000" cy="0"/>
          </a:xfrm>
          <a:prstGeom prst="line">
            <a:avLst/>
          </a:prstGeom>
          <a:noFill/>
          <a:ln w="6350">
            <a:solidFill>
              <a:srgbClr val="222A35"/>
            </a:solidFill>
            <a:prstDash val="solid"/>
          </a:ln>
        </p:spPr>
      </p:sp>
      <p:sp>
        <p:nvSpPr>
          <p:cNvPr id="11" name="Text 9"/>
          <p:cNvSpPr/>
          <p:nvPr/>
        </p:nvSpPr>
        <p:spPr>
          <a:xfrm>
            <a:off x="4521200" y="299070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Rebroadcasts count as airings</a:t>
            </a:r>
            <a:endParaRPr lang="en-US" sz="1600" dirty="0"/>
          </a:p>
        </p:txBody>
      </p:sp>
      <p:sp>
        <p:nvSpPr>
          <p:cNvPr id="12" name="Shape 10"/>
          <p:cNvSpPr/>
          <p:nvPr/>
        </p:nvSpPr>
        <p:spPr>
          <a:xfrm>
            <a:off x="812800" y="5354340"/>
            <a:ext cx="6940550" cy="101600"/>
          </a:xfrm>
          <a:prstGeom prst="rect">
            <a:avLst/>
          </a:prstGeom>
          <a:solidFill>
            <a:srgbClr val="06B050"/>
          </a:solidFill>
          <a:ln/>
        </p:spPr>
      </p:sp>
      <p:sp>
        <p:nvSpPr>
          <p:cNvPr id="13" name="Shape 11"/>
          <p:cNvSpPr/>
          <p:nvPr/>
        </p:nvSpPr>
        <p:spPr>
          <a:xfrm>
            <a:off x="7791450" y="5354340"/>
            <a:ext cx="2552700" cy="101600"/>
          </a:xfrm>
          <a:prstGeom prst="rect">
            <a:avLst/>
          </a:prstGeom>
          <a:solidFill>
            <a:srgbClr val="ED7D32"/>
          </a:solidFill>
          <a:ln/>
        </p:spPr>
      </p:sp>
      <p:sp>
        <p:nvSpPr>
          <p:cNvPr id="14" name="Shape 12"/>
          <p:cNvSpPr/>
          <p:nvPr/>
        </p:nvSpPr>
        <p:spPr>
          <a:xfrm>
            <a:off x="10382250" y="5354340"/>
            <a:ext cx="533400" cy="101600"/>
          </a:xfrm>
          <a:prstGeom prst="rect">
            <a:avLst/>
          </a:prstGeom>
          <a:solidFill>
            <a:srgbClr val="FFCC00"/>
          </a:solidFill>
          <a:ln/>
        </p:spPr>
      </p:sp>
      <p:sp>
        <p:nvSpPr>
          <p:cNvPr id="15" name="Shape 13"/>
          <p:cNvSpPr/>
          <p:nvPr/>
        </p:nvSpPr>
        <p:spPr>
          <a:xfrm>
            <a:off x="10953750" y="5354340"/>
            <a:ext cx="361950" cy="101600"/>
          </a:xfrm>
          <a:prstGeom prst="rect">
            <a:avLst/>
          </a:prstGeom>
          <a:solidFill>
            <a:srgbClr val="FF0467"/>
          </a:solidFill>
          <a:ln/>
        </p:spPr>
      </p:sp>
      <p:sp>
        <p:nvSpPr>
          <p:cNvPr id="16" name="Shape 14"/>
          <p:cNvSpPr/>
          <p:nvPr/>
        </p:nvSpPr>
        <p:spPr>
          <a:xfrm>
            <a:off x="11353800" y="5354340"/>
            <a:ext cx="25400" cy="101600"/>
          </a:xfrm>
          <a:prstGeom prst="rect">
            <a:avLst/>
          </a:prstGeom>
          <a:solidFill>
            <a:srgbClr val="9063CD"/>
          </a:solidFill>
          <a:ln/>
        </p:spPr>
      </p:sp>
      <p:sp>
        <p:nvSpPr>
          <p:cNvPr id="17" name="Text 15"/>
          <p:cNvSpPr/>
          <p:nvPr/>
        </p:nvSpPr>
        <p:spPr>
          <a:xfrm>
            <a:off x="812800" y="555754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06B050"/>
                </a:solidFill>
                <a:latin typeface="Courier New" pitchFamily="49" charset="0"/>
                <a:ea typeface="Courier New" pitchFamily="49" charset="-122"/>
                <a:cs typeface="Courier New" pitchFamily="49" charset="-120"/>
              </a:rPr>
              <a:t>G1 10,207</a:t>
            </a:r>
            <a:r>
              <a:rPr lang="en-US" sz="1600" dirty="0">
                <a:solidFill>
                  <a:srgbClr val="A9B4BF"/>
                </a:solidFill>
                <a:latin typeface="Courier New" pitchFamily="49" charset="0"/>
                <a:ea typeface="Courier New" pitchFamily="49" charset="-122"/>
                <a:cs typeface="Courier New" pitchFamily="49" charset="-120"/>
              </a:rPr>
              <a:t> · </a:t>
            </a:r>
            <a:r>
              <a:rPr lang="en-US" sz="1600" dirty="0">
                <a:solidFill>
                  <a:srgbClr val="ED7D32"/>
                </a:solidFill>
                <a:latin typeface="Courier New" pitchFamily="49" charset="0"/>
                <a:ea typeface="Courier New" pitchFamily="49" charset="-122"/>
                <a:cs typeface="Courier New" pitchFamily="49" charset="-120"/>
              </a:rPr>
              <a:t>G2 3,740</a:t>
            </a:r>
            <a:r>
              <a:rPr lang="en-US" sz="1600" dirty="0">
                <a:solidFill>
                  <a:srgbClr val="A9B4BF"/>
                </a:solidFill>
                <a:latin typeface="Courier New" pitchFamily="49" charset="0"/>
                <a:ea typeface="Courier New" pitchFamily="49" charset="-122"/>
                <a:cs typeface="Courier New" pitchFamily="49" charset="-120"/>
              </a:rPr>
              <a:t> · </a:t>
            </a:r>
            <a:r>
              <a:rPr lang="en-US" sz="1600" dirty="0">
                <a:solidFill>
                  <a:srgbClr val="FFCC00"/>
                </a:solidFill>
                <a:latin typeface="Courier New" pitchFamily="49" charset="0"/>
                <a:ea typeface="Courier New" pitchFamily="49" charset="-122"/>
                <a:cs typeface="Courier New" pitchFamily="49" charset="-120"/>
              </a:rPr>
              <a:t>G3 784</a:t>
            </a:r>
            <a:r>
              <a:rPr lang="en-US" sz="1600" dirty="0">
                <a:solidFill>
                  <a:srgbClr val="A9B4BF"/>
                </a:solidFill>
                <a:latin typeface="Courier New" pitchFamily="49" charset="0"/>
                <a:ea typeface="Courier New" pitchFamily="49" charset="-122"/>
                <a:cs typeface="Courier New" pitchFamily="49" charset="-120"/>
              </a:rPr>
              <a:t> · </a:t>
            </a:r>
            <a:r>
              <a:rPr lang="en-US" sz="1600" dirty="0">
                <a:solidFill>
                  <a:srgbClr val="FF0467"/>
                </a:solidFill>
                <a:latin typeface="Courier New" pitchFamily="49" charset="0"/>
                <a:ea typeface="Courier New" pitchFamily="49" charset="-122"/>
                <a:cs typeface="Courier New" pitchFamily="49" charset="-120"/>
              </a:rPr>
              <a:t>G4 531</a:t>
            </a:r>
            <a:r>
              <a:rPr lang="en-US" sz="1600" dirty="0">
                <a:solidFill>
                  <a:srgbClr val="A9B4BF"/>
                </a:solidFill>
                <a:latin typeface="Courier New" pitchFamily="49" charset="0"/>
                <a:ea typeface="Courier New" pitchFamily="49" charset="-122"/>
                <a:cs typeface="Courier New" pitchFamily="49" charset="-120"/>
              </a:rPr>
              <a:t> · </a:t>
            </a:r>
            <a:r>
              <a:rPr lang="en-US" sz="1600" dirty="0">
                <a:solidFill>
                  <a:srgbClr val="9063CD"/>
                </a:solidFill>
                <a:latin typeface="Courier New" pitchFamily="49" charset="0"/>
                <a:ea typeface="Courier New" pitchFamily="49" charset="-122"/>
                <a:cs typeface="Courier New" pitchFamily="49" charset="-120"/>
              </a:rPr>
              <a:t>G5 13</a:t>
            </a:r>
            <a:r>
              <a:rPr lang="en-US" sz="1600" dirty="0">
                <a:solidFill>
                  <a:srgbClr val="A9B4BF"/>
                </a:solidFill>
                <a:latin typeface="Courier New" pitchFamily="49" charset="0"/>
                <a:ea typeface="Courier New" pitchFamily="49" charset="-122"/>
                <a:cs typeface="Courier New" pitchFamily="49" charset="-120"/>
              </a:rPr>
              <a:t> · 2 unclassified</a:t>
            </a:r>
            <a:endParaRPr lang="en-US" sz="1600" dirty="0"/>
          </a:p>
        </p:txBody>
      </p:sp>
      <p:sp>
        <p:nvSpPr>
          <p:cNvPr id="18" name="Text 1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the published EAM calendar, generated 261009</a:t>
            </a:r>
            <a:endParaRPr lang="en-US" sz="1200" dirty="0"/>
          </a:p>
        </p:txBody>
      </p:sp>
      <p:sp>
        <p:nvSpPr>
          <p:cNvPr id="19" name="Text 17"/>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BACKGROUND</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2</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site</a:t>
            </a:r>
            <a:endParaRPr lang="en-US" sz="3600" dirty="0"/>
          </a:p>
        </p:txBody>
      </p:sp>
      <p:sp>
        <p:nvSpPr>
          <p:cNvPr id="4" name="Shape 2"/>
          <p:cNvSpPr/>
          <p:nvPr/>
        </p:nvSpPr>
        <p:spPr>
          <a:xfrm>
            <a:off x="812800" y="3463230"/>
            <a:ext cx="10566400" cy="0"/>
          </a:xfrm>
          <a:prstGeom prst="line">
            <a:avLst/>
          </a:prstGeom>
          <a:noFill/>
          <a:ln w="6350">
            <a:solidFill>
              <a:srgbClr val="2A3340"/>
            </a:solidFill>
            <a:prstDash val="solid"/>
          </a:ln>
        </p:spPr>
      </p:sp>
      <p:sp>
        <p:nvSpPr>
          <p:cNvPr id="5" name="Text 3"/>
          <p:cNvSpPr/>
          <p:nvPr/>
        </p:nvSpPr>
        <p:spPr>
          <a:xfrm>
            <a:off x="812800" y="3618805"/>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How the site is organized and driven, then how its data is made, counted and covered</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THE SITE</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HOW THE SITE IS ORGANIZED</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Site map</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Start · Structures · SKYMASTER · DTCP · Extra · Wiki · Contact</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Start</a:t>
            </a:r>
            <a:r>
              <a:rPr lang="en-US" sz="1600" dirty="0">
                <a:solidFill>
                  <a:srgbClr val="E6EDF3"/>
                </a:solidFill>
                <a:latin typeface="Arial" pitchFamily="34" charset="0"/>
                <a:ea typeface="Arial" pitchFamily="34" charset="-122"/>
                <a:cs typeface="Arial" pitchFamily="34" charset="-120"/>
              </a:rPr>
              <a:t>: 8 tiles, plus Livestream and the NOTAM Mapper</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Structures</a:t>
            </a:r>
            <a:r>
              <a:rPr lang="en-US" sz="1600" dirty="0">
                <a:solidFill>
                  <a:srgbClr val="E6EDF3"/>
                </a:solidFill>
                <a:latin typeface="Arial" pitchFamily="34" charset="0"/>
                <a:ea typeface="Arial" pitchFamily="34" charset="-122"/>
                <a:cs typeface="Arial" pitchFamily="34" charset="-120"/>
              </a:rPr>
              <a:t>: 103 heatmap pages, 17 to 292 characters</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SKYMASTER</a:t>
            </a:r>
            <a:r>
              <a:rPr lang="en-US" sz="1600" dirty="0">
                <a:solidFill>
                  <a:srgbClr val="E6EDF3"/>
                </a:solidFill>
                <a:latin typeface="Arial" pitchFamily="34" charset="0"/>
                <a:ea typeface="Arial" pitchFamily="34" charset="-122"/>
                <a:cs typeface="Arial" pitchFamily="34" charset="-120"/>
              </a:rPr>
              <a:t>: 33 dated events, 2023–2026 · </a:t>
            </a:r>
            <a:r>
              <a:rPr lang="en-US" sz="1600" dirty="0">
                <a:solidFill>
                  <a:srgbClr val="FFCC00"/>
                </a:solidFill>
                <a:latin typeface="Arial" pitchFamily="34" charset="0"/>
                <a:ea typeface="Arial" pitchFamily="34" charset="-122"/>
                <a:cs typeface="Arial" pitchFamily="34" charset="-120"/>
              </a:rPr>
              <a:t>DTCP</a:t>
            </a:r>
            <a:r>
              <a:rPr lang="en-US" sz="1600" dirty="0">
                <a:solidFill>
                  <a:srgbClr val="E6EDF3"/>
                </a:solidFill>
                <a:latin typeface="Arial" pitchFamily="34" charset="0"/>
                <a:ea typeface="Arial" pitchFamily="34" charset="-122"/>
                <a:cs typeface="Arial" pitchFamily="34" charset="-120"/>
              </a:rPr>
              <a:t>: 3 galleries</a:t>
            </a:r>
            <a:endParaRPr lang="en-US" sz="1600" dirty="0"/>
          </a:p>
        </p:txBody>
      </p:sp>
      <p:sp>
        <p:nvSpPr>
          <p:cNvPr id="12" name="Shape 10"/>
          <p:cNvSpPr/>
          <p:nvPr/>
        </p:nvSpPr>
        <p:spPr>
          <a:xfrm>
            <a:off x="812800" y="4889748"/>
            <a:ext cx="4572000" cy="0"/>
          </a:xfrm>
          <a:prstGeom prst="line">
            <a:avLst/>
          </a:prstGeom>
          <a:noFill/>
          <a:ln w="6350">
            <a:solidFill>
              <a:srgbClr val="222A35"/>
            </a:solidFill>
            <a:prstDash val="solid"/>
          </a:ln>
        </p:spPr>
      </p:sp>
      <p:sp>
        <p:nvSpPr>
          <p:cNvPr id="13" name="Text 11"/>
          <p:cNvSpPr/>
          <p:nvPr/>
        </p:nvSpPr>
        <p:spPr>
          <a:xfrm>
            <a:off x="812800" y="4994523"/>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Extra</a:t>
            </a:r>
            <a:r>
              <a:rPr lang="en-US" sz="1600" dirty="0">
                <a:solidFill>
                  <a:srgbClr val="E6EDF3"/>
                </a:solidFill>
                <a:latin typeface="Arial" pitchFamily="34" charset="0"/>
                <a:ea typeface="Arial" pitchFamily="34" charset="-122"/>
                <a:cs typeface="Arial" pitchFamily="34" charset="-120"/>
              </a:rPr>
              <a:t>: 20 analysis links, 4 references · </a:t>
            </a:r>
            <a:r>
              <a:rPr lang="en-US" sz="1600" dirty="0">
                <a:solidFill>
                  <a:srgbClr val="FFCC00"/>
                </a:solidFill>
                <a:latin typeface="Arial" pitchFamily="34" charset="0"/>
                <a:ea typeface="Arial" pitchFamily="34" charset="-122"/>
                <a:cs typeface="Arial" pitchFamily="34" charset="-120"/>
              </a:rPr>
              <a:t>Wiki</a:t>
            </a:r>
            <a:r>
              <a:rPr lang="en-US" sz="1600" dirty="0">
                <a:solidFill>
                  <a:srgbClr val="E6EDF3"/>
                </a:solidFill>
                <a:latin typeface="Arial" pitchFamily="34" charset="0"/>
                <a:ea typeface="Arial" pitchFamily="34" charset="-122"/>
                <a:cs typeface="Arial" pitchFamily="34" charset="-120"/>
              </a:rPr>
              <a:t>: 27 archived pages</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NEET INTEL index, Start tab, dark theme: the seven tabs, the project summary, eight icon tiles, and the Livestream and NOTAM Mapper links">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THE SITE</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GETTING AROUND THE INDEX</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Addresses and keys</a:t>
            </a:r>
            <a:endParaRPr lang="en-US" sz="3600" dirty="0"/>
          </a:p>
        </p:txBody>
      </p:sp>
      <p:sp>
        <p:nvSpPr>
          <p:cNvPr id="4" name="Text 2"/>
          <p:cNvSpPr/>
          <p:nvPr/>
        </p:nvSpPr>
        <p:spPr>
          <a:xfrm>
            <a:off x="812800" y="1935411"/>
            <a:ext cx="2720848" cy="223490"/>
          </a:xfrm>
          <a:prstGeom prst="rect">
            <a:avLst/>
          </a:prstGeom>
          <a:noFill/>
          <a:ln/>
        </p:spPr>
        <p:txBody>
          <a:bodyPr wrap="square" lIns="0" tIns="0" rIns="0" bIns="0" rtlCol="0" anchor="t">
            <a:normAutofit/>
          </a:bodyPr>
          <a:lstStyle/>
          <a:p>
            <a:pPr algn="l" indent="0" marL="0">
              <a:lnSpc>
                <a:spcPts val="1560"/>
              </a:lnSpc>
              <a:buNone/>
            </a:pPr>
            <a:r>
              <a:rPr lang="en-US" sz="1200" spc="100" kern="0" dirty="0">
                <a:solidFill>
                  <a:srgbClr val="7D8894"/>
                </a:solidFill>
                <a:latin typeface="Courier New" pitchFamily="49" charset="0"/>
                <a:ea typeface="Courier New" pitchFamily="49" charset="-122"/>
                <a:cs typeface="Courier New" pitchFamily="49" charset="-120"/>
              </a:rPr>
              <a:t>ADDRESS</a:t>
            </a:r>
            <a:endParaRPr lang="en-US" sz="1200" dirty="0"/>
          </a:p>
        </p:txBody>
      </p:sp>
      <p:sp>
        <p:nvSpPr>
          <p:cNvPr id="5" name="Text 3"/>
          <p:cNvSpPr/>
          <p:nvPr/>
        </p:nvSpPr>
        <p:spPr>
          <a:xfrm>
            <a:off x="3606800" y="1935411"/>
            <a:ext cx="2459228" cy="223490"/>
          </a:xfrm>
          <a:prstGeom prst="rect">
            <a:avLst/>
          </a:prstGeom>
          <a:noFill/>
          <a:ln/>
        </p:spPr>
        <p:txBody>
          <a:bodyPr wrap="square" lIns="0" tIns="0" rIns="0" bIns="0" rtlCol="0" anchor="t">
            <a:normAutofit/>
          </a:bodyPr>
          <a:lstStyle/>
          <a:p>
            <a:pPr algn="l" indent="0" marL="0">
              <a:lnSpc>
                <a:spcPts val="1560"/>
              </a:lnSpc>
              <a:buNone/>
            </a:pPr>
            <a:r>
              <a:rPr lang="en-US" sz="1200" spc="100" kern="0" dirty="0">
                <a:solidFill>
                  <a:srgbClr val="7D8894"/>
                </a:solidFill>
                <a:latin typeface="Courier New" pitchFamily="49" charset="0"/>
                <a:ea typeface="Courier New" pitchFamily="49" charset="-122"/>
                <a:cs typeface="Courier New" pitchFamily="49" charset="-120"/>
              </a:rPr>
              <a:t>KEYS FROM START</a:t>
            </a:r>
            <a:endParaRPr lang="en-US" sz="1200" dirty="0"/>
          </a:p>
        </p:txBody>
      </p:sp>
      <p:sp>
        <p:nvSpPr>
          <p:cNvPr id="6" name="Text 4"/>
          <p:cNvSpPr/>
          <p:nvPr/>
        </p:nvSpPr>
        <p:spPr>
          <a:xfrm>
            <a:off x="6146800" y="1935411"/>
            <a:ext cx="5232400" cy="223490"/>
          </a:xfrm>
          <a:prstGeom prst="rect">
            <a:avLst/>
          </a:prstGeom>
          <a:noFill/>
          <a:ln/>
        </p:spPr>
        <p:txBody>
          <a:bodyPr wrap="square" lIns="0" tIns="0" rIns="0" bIns="0" rtlCol="0" anchor="t">
            <a:normAutofit/>
          </a:bodyPr>
          <a:lstStyle/>
          <a:p>
            <a:pPr algn="l" indent="0" marL="0">
              <a:lnSpc>
                <a:spcPts val="1560"/>
              </a:lnSpc>
              <a:buNone/>
            </a:pPr>
            <a:r>
              <a:rPr lang="en-US" sz="1200" spc="100" kern="0" dirty="0">
                <a:solidFill>
                  <a:srgbClr val="7D8894"/>
                </a:solidFill>
                <a:latin typeface="Courier New" pitchFamily="49" charset="0"/>
                <a:ea typeface="Courier New" pitchFamily="49" charset="-122"/>
                <a:cs typeface="Courier New" pitchFamily="49" charset="-120"/>
              </a:rPr>
              <a:t>OPENS</a:t>
            </a:r>
            <a:endParaRPr lang="en-US" sz="1200" dirty="0"/>
          </a:p>
        </p:txBody>
      </p:sp>
      <p:sp>
        <p:nvSpPr>
          <p:cNvPr id="7" name="Shape 5"/>
          <p:cNvSpPr/>
          <p:nvPr/>
        </p:nvSpPr>
        <p:spPr>
          <a:xfrm>
            <a:off x="812800" y="2187476"/>
            <a:ext cx="2794000" cy="0"/>
          </a:xfrm>
          <a:prstGeom prst="line">
            <a:avLst/>
          </a:prstGeom>
          <a:noFill/>
          <a:ln w="6350">
            <a:solidFill>
              <a:srgbClr val="222A35"/>
            </a:solidFill>
            <a:prstDash val="solid"/>
          </a:ln>
        </p:spPr>
      </p:sp>
      <p:sp>
        <p:nvSpPr>
          <p:cNvPr id="8" name="Text 6"/>
          <p:cNvSpPr/>
          <p:nvPr/>
        </p:nvSpPr>
        <p:spPr>
          <a:xfrm>
            <a:off x="812800" y="224145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7D8894"/>
                </a:solidFill>
                <a:latin typeface="Courier New" pitchFamily="49" charset="0"/>
                <a:ea typeface="Courier New" pitchFamily="49" charset="-122"/>
                <a:cs typeface="Courier New" pitchFamily="49" charset="-120"/>
              </a:rPr>
              <a:t>(bare URL)</a:t>
            </a:r>
            <a:endParaRPr lang="en-US" sz="1600" dirty="0"/>
          </a:p>
        </p:txBody>
      </p:sp>
      <p:sp>
        <p:nvSpPr>
          <p:cNvPr id="9" name="Shape 7"/>
          <p:cNvSpPr/>
          <p:nvPr/>
        </p:nvSpPr>
        <p:spPr>
          <a:xfrm>
            <a:off x="3606800" y="2187476"/>
            <a:ext cx="2540000" cy="0"/>
          </a:xfrm>
          <a:prstGeom prst="line">
            <a:avLst/>
          </a:prstGeom>
          <a:noFill/>
          <a:ln w="6350">
            <a:solidFill>
              <a:srgbClr val="222A35"/>
            </a:solidFill>
            <a:prstDash val="solid"/>
          </a:ln>
        </p:spPr>
      </p:sp>
      <p:sp>
        <p:nvSpPr>
          <p:cNvPr id="10" name="Text 8"/>
          <p:cNvSpPr/>
          <p:nvPr/>
        </p:nvSpPr>
        <p:spPr>
          <a:xfrm>
            <a:off x="3606800" y="224145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7D8894"/>
                </a:solidFill>
                <a:latin typeface="Courier New" pitchFamily="49" charset="0"/>
                <a:ea typeface="Courier New" pitchFamily="49" charset="-122"/>
                <a:cs typeface="Courier New" pitchFamily="49" charset="-120"/>
              </a:rPr>
              <a:t>—</a:t>
            </a:r>
            <a:endParaRPr lang="en-US" sz="1600" dirty="0"/>
          </a:p>
        </p:txBody>
      </p:sp>
      <p:sp>
        <p:nvSpPr>
          <p:cNvPr id="11" name="Shape 9"/>
          <p:cNvSpPr/>
          <p:nvPr/>
        </p:nvSpPr>
        <p:spPr>
          <a:xfrm>
            <a:off x="6146800" y="2187476"/>
            <a:ext cx="5232400" cy="0"/>
          </a:xfrm>
          <a:prstGeom prst="line">
            <a:avLst/>
          </a:prstGeom>
          <a:noFill/>
          <a:ln w="6350">
            <a:solidFill>
              <a:srgbClr val="222A35"/>
            </a:solidFill>
            <a:prstDash val="solid"/>
          </a:ln>
        </p:spPr>
      </p:sp>
      <p:sp>
        <p:nvSpPr>
          <p:cNvPr id="12" name="Text 10"/>
          <p:cNvSpPr/>
          <p:nvPr/>
        </p:nvSpPr>
        <p:spPr>
          <a:xfrm>
            <a:off x="6146800" y="224145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Start</a:t>
            </a:r>
            <a:endParaRPr lang="en-US" sz="1600" dirty="0"/>
          </a:p>
        </p:txBody>
      </p:sp>
      <p:sp>
        <p:nvSpPr>
          <p:cNvPr id="13" name="Shape 11"/>
          <p:cNvSpPr/>
          <p:nvPr/>
        </p:nvSpPr>
        <p:spPr>
          <a:xfrm>
            <a:off x="812800" y="2549426"/>
            <a:ext cx="2794000" cy="0"/>
          </a:xfrm>
          <a:prstGeom prst="line">
            <a:avLst/>
          </a:prstGeom>
          <a:noFill/>
          <a:ln w="6350">
            <a:solidFill>
              <a:srgbClr val="222A35"/>
            </a:solidFill>
            <a:prstDash val="solid"/>
          </a:ln>
        </p:spPr>
      </p:sp>
      <p:sp>
        <p:nvSpPr>
          <p:cNvPr id="14" name="Text 12"/>
          <p:cNvSpPr/>
          <p:nvPr/>
        </p:nvSpPr>
        <p:spPr>
          <a:xfrm>
            <a:off x="812800" y="260340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FFCC00"/>
                </a:solidFill>
                <a:latin typeface="Courier New" pitchFamily="49" charset="0"/>
                <a:ea typeface="Courier New" pitchFamily="49" charset="-122"/>
                <a:cs typeface="Courier New" pitchFamily="49" charset="-120"/>
              </a:rPr>
              <a:t>?structures</a:t>
            </a:r>
            <a:endParaRPr lang="en-US" sz="1600" dirty="0"/>
          </a:p>
        </p:txBody>
      </p:sp>
      <p:sp>
        <p:nvSpPr>
          <p:cNvPr id="15" name="Shape 13"/>
          <p:cNvSpPr/>
          <p:nvPr/>
        </p:nvSpPr>
        <p:spPr>
          <a:xfrm>
            <a:off x="3606800" y="2549426"/>
            <a:ext cx="2540000" cy="0"/>
          </a:xfrm>
          <a:prstGeom prst="line">
            <a:avLst/>
          </a:prstGeom>
          <a:noFill/>
          <a:ln w="6350">
            <a:solidFill>
              <a:srgbClr val="222A35"/>
            </a:solidFill>
            <a:prstDash val="solid"/>
          </a:ln>
        </p:spPr>
      </p:sp>
      <p:sp>
        <p:nvSpPr>
          <p:cNvPr id="16" name="Text 14"/>
          <p:cNvSpPr/>
          <p:nvPr/>
        </p:nvSpPr>
        <p:spPr>
          <a:xfrm>
            <a:off x="3606800" y="260340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a:t>
            </a:r>
            <a:endParaRPr lang="en-US" sz="1600" dirty="0"/>
          </a:p>
        </p:txBody>
      </p:sp>
      <p:sp>
        <p:nvSpPr>
          <p:cNvPr id="17" name="Shape 15"/>
          <p:cNvSpPr/>
          <p:nvPr/>
        </p:nvSpPr>
        <p:spPr>
          <a:xfrm>
            <a:off x="6146800" y="2549426"/>
            <a:ext cx="5232400" cy="0"/>
          </a:xfrm>
          <a:prstGeom prst="line">
            <a:avLst/>
          </a:prstGeom>
          <a:noFill/>
          <a:ln w="6350">
            <a:solidFill>
              <a:srgbClr val="222A35"/>
            </a:solidFill>
            <a:prstDash val="solid"/>
          </a:ln>
        </p:spPr>
      </p:sp>
      <p:sp>
        <p:nvSpPr>
          <p:cNvPr id="18" name="Text 16"/>
          <p:cNvSpPr/>
          <p:nvPr/>
        </p:nvSpPr>
        <p:spPr>
          <a:xfrm>
            <a:off x="6146800" y="260340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Structures, 103 lengths</a:t>
            </a:r>
            <a:endParaRPr lang="en-US" sz="1600" dirty="0"/>
          </a:p>
        </p:txBody>
      </p:sp>
      <p:sp>
        <p:nvSpPr>
          <p:cNvPr id="19" name="Shape 17"/>
          <p:cNvSpPr/>
          <p:nvPr/>
        </p:nvSpPr>
        <p:spPr>
          <a:xfrm>
            <a:off x="812800" y="2911376"/>
            <a:ext cx="2794000" cy="0"/>
          </a:xfrm>
          <a:prstGeom prst="line">
            <a:avLst/>
          </a:prstGeom>
          <a:noFill/>
          <a:ln w="6350">
            <a:solidFill>
              <a:srgbClr val="222A35"/>
            </a:solidFill>
            <a:prstDash val="solid"/>
          </a:ln>
        </p:spPr>
      </p:sp>
      <p:sp>
        <p:nvSpPr>
          <p:cNvPr id="20" name="Text 18"/>
          <p:cNvSpPr/>
          <p:nvPr/>
        </p:nvSpPr>
        <p:spPr>
          <a:xfrm>
            <a:off x="812800" y="296535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FFCC00"/>
                </a:solidFill>
                <a:latin typeface="Courier New" pitchFamily="49" charset="0"/>
                <a:ea typeface="Courier New" pitchFamily="49" charset="-122"/>
                <a:cs typeface="Courier New" pitchFamily="49" charset="-120"/>
              </a:rPr>
              <a:t>?skymasters</a:t>
            </a:r>
            <a:endParaRPr lang="en-US" sz="1600" dirty="0"/>
          </a:p>
        </p:txBody>
      </p:sp>
      <p:sp>
        <p:nvSpPr>
          <p:cNvPr id="21" name="Shape 19"/>
          <p:cNvSpPr/>
          <p:nvPr/>
        </p:nvSpPr>
        <p:spPr>
          <a:xfrm>
            <a:off x="3606800" y="2911376"/>
            <a:ext cx="2540000" cy="0"/>
          </a:xfrm>
          <a:prstGeom prst="line">
            <a:avLst/>
          </a:prstGeom>
          <a:noFill/>
          <a:ln w="6350">
            <a:solidFill>
              <a:srgbClr val="222A35"/>
            </a:solidFill>
            <a:prstDash val="solid"/>
          </a:ln>
        </p:spPr>
      </p:sp>
      <p:sp>
        <p:nvSpPr>
          <p:cNvPr id="22" name="Text 20"/>
          <p:cNvSpPr/>
          <p:nvPr/>
        </p:nvSpPr>
        <p:spPr>
          <a:xfrm>
            <a:off x="3606800" y="296535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 →</a:t>
            </a:r>
            <a:endParaRPr lang="en-US" sz="1600" dirty="0"/>
          </a:p>
        </p:txBody>
      </p:sp>
      <p:sp>
        <p:nvSpPr>
          <p:cNvPr id="23" name="Shape 21"/>
          <p:cNvSpPr/>
          <p:nvPr/>
        </p:nvSpPr>
        <p:spPr>
          <a:xfrm>
            <a:off x="6146800" y="2911376"/>
            <a:ext cx="5232400" cy="0"/>
          </a:xfrm>
          <a:prstGeom prst="line">
            <a:avLst/>
          </a:prstGeom>
          <a:noFill/>
          <a:ln w="6350">
            <a:solidFill>
              <a:srgbClr val="222A35"/>
            </a:solidFill>
            <a:prstDash val="solid"/>
          </a:ln>
        </p:spPr>
      </p:sp>
      <p:sp>
        <p:nvSpPr>
          <p:cNvPr id="24" name="Text 22"/>
          <p:cNvSpPr/>
          <p:nvPr/>
        </p:nvSpPr>
        <p:spPr>
          <a:xfrm>
            <a:off x="6146800" y="296535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SKYMASTER, 2023 list</a:t>
            </a:r>
            <a:endParaRPr lang="en-US" sz="1600" dirty="0"/>
          </a:p>
        </p:txBody>
      </p:sp>
      <p:sp>
        <p:nvSpPr>
          <p:cNvPr id="25" name="Shape 23"/>
          <p:cNvSpPr/>
          <p:nvPr/>
        </p:nvSpPr>
        <p:spPr>
          <a:xfrm>
            <a:off x="812800" y="3273326"/>
            <a:ext cx="2794000" cy="0"/>
          </a:xfrm>
          <a:prstGeom prst="line">
            <a:avLst/>
          </a:prstGeom>
          <a:noFill/>
          <a:ln w="6350">
            <a:solidFill>
              <a:srgbClr val="222A35"/>
            </a:solidFill>
            <a:prstDash val="solid"/>
          </a:ln>
        </p:spPr>
      </p:sp>
      <p:sp>
        <p:nvSpPr>
          <p:cNvPr id="26" name="Text 24"/>
          <p:cNvSpPr/>
          <p:nvPr/>
        </p:nvSpPr>
        <p:spPr>
          <a:xfrm>
            <a:off x="812800" y="332730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FFCC00"/>
                </a:solidFill>
                <a:latin typeface="Courier New" pitchFamily="49" charset="0"/>
                <a:ea typeface="Courier New" pitchFamily="49" charset="-122"/>
                <a:cs typeface="Courier New" pitchFamily="49" charset="-120"/>
              </a:rPr>
              <a:t>?compare</a:t>
            </a:r>
            <a:endParaRPr lang="en-US" sz="1600" dirty="0"/>
          </a:p>
        </p:txBody>
      </p:sp>
      <p:sp>
        <p:nvSpPr>
          <p:cNvPr id="27" name="Shape 25"/>
          <p:cNvSpPr/>
          <p:nvPr/>
        </p:nvSpPr>
        <p:spPr>
          <a:xfrm>
            <a:off x="3606800" y="3273326"/>
            <a:ext cx="2540000" cy="0"/>
          </a:xfrm>
          <a:prstGeom prst="line">
            <a:avLst/>
          </a:prstGeom>
          <a:noFill/>
          <a:ln w="6350">
            <a:solidFill>
              <a:srgbClr val="222A35"/>
            </a:solidFill>
            <a:prstDash val="solid"/>
          </a:ln>
        </p:spPr>
      </p:sp>
      <p:sp>
        <p:nvSpPr>
          <p:cNvPr id="28" name="Text 26"/>
          <p:cNvSpPr/>
          <p:nvPr/>
        </p:nvSpPr>
        <p:spPr>
          <a:xfrm>
            <a:off x="3606800" y="332730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 → ↑</a:t>
            </a:r>
            <a:endParaRPr lang="en-US" sz="1600" dirty="0"/>
          </a:p>
        </p:txBody>
      </p:sp>
      <p:sp>
        <p:nvSpPr>
          <p:cNvPr id="29" name="Shape 27"/>
          <p:cNvSpPr/>
          <p:nvPr/>
        </p:nvSpPr>
        <p:spPr>
          <a:xfrm>
            <a:off x="6146800" y="3273326"/>
            <a:ext cx="5232400" cy="0"/>
          </a:xfrm>
          <a:prstGeom prst="line">
            <a:avLst/>
          </a:prstGeom>
          <a:noFill/>
          <a:ln w="6350">
            <a:solidFill>
              <a:srgbClr val="222A35"/>
            </a:solidFill>
            <a:prstDash val="solid"/>
          </a:ln>
        </p:spPr>
      </p:sp>
      <p:sp>
        <p:nvSpPr>
          <p:cNvPr id="30" name="Text 28"/>
          <p:cNvSpPr/>
          <p:nvPr/>
        </p:nvSpPr>
        <p:spPr>
          <a:xfrm>
            <a:off x="6146800" y="332730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SKYMASTER, Compare view</a:t>
            </a:r>
            <a:endParaRPr lang="en-US" sz="1600" dirty="0"/>
          </a:p>
        </p:txBody>
      </p:sp>
      <p:sp>
        <p:nvSpPr>
          <p:cNvPr id="31" name="Shape 29"/>
          <p:cNvSpPr/>
          <p:nvPr/>
        </p:nvSpPr>
        <p:spPr>
          <a:xfrm>
            <a:off x="812800" y="3635276"/>
            <a:ext cx="2794000" cy="0"/>
          </a:xfrm>
          <a:prstGeom prst="line">
            <a:avLst/>
          </a:prstGeom>
          <a:noFill/>
          <a:ln w="6350">
            <a:solidFill>
              <a:srgbClr val="222A35"/>
            </a:solidFill>
            <a:prstDash val="solid"/>
          </a:ln>
        </p:spPr>
      </p:sp>
      <p:sp>
        <p:nvSpPr>
          <p:cNvPr id="32" name="Text 30"/>
          <p:cNvSpPr/>
          <p:nvPr/>
        </p:nvSpPr>
        <p:spPr>
          <a:xfrm>
            <a:off x="812800" y="368925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FFCC00"/>
                </a:solidFill>
                <a:latin typeface="Courier New" pitchFamily="49" charset="0"/>
                <a:ea typeface="Courier New" pitchFamily="49" charset="-122"/>
                <a:cs typeface="Courier New" pitchFamily="49" charset="-120"/>
              </a:rPr>
              <a:t>?dtcp</a:t>
            </a:r>
            <a:endParaRPr lang="en-US" sz="1600" dirty="0"/>
          </a:p>
        </p:txBody>
      </p:sp>
      <p:sp>
        <p:nvSpPr>
          <p:cNvPr id="33" name="Shape 31"/>
          <p:cNvSpPr/>
          <p:nvPr/>
        </p:nvSpPr>
        <p:spPr>
          <a:xfrm>
            <a:off x="3606800" y="3635276"/>
            <a:ext cx="2540000" cy="0"/>
          </a:xfrm>
          <a:prstGeom prst="line">
            <a:avLst/>
          </a:prstGeom>
          <a:noFill/>
          <a:ln w="6350">
            <a:solidFill>
              <a:srgbClr val="222A35"/>
            </a:solidFill>
            <a:prstDash val="solid"/>
          </a:ln>
        </p:spPr>
      </p:sp>
      <p:sp>
        <p:nvSpPr>
          <p:cNvPr id="34" name="Text 32"/>
          <p:cNvSpPr/>
          <p:nvPr/>
        </p:nvSpPr>
        <p:spPr>
          <a:xfrm>
            <a:off x="3606800" y="368925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 → → ↓ ↓</a:t>
            </a:r>
            <a:endParaRPr lang="en-US" sz="1600" dirty="0"/>
          </a:p>
        </p:txBody>
      </p:sp>
      <p:sp>
        <p:nvSpPr>
          <p:cNvPr id="35" name="Shape 33"/>
          <p:cNvSpPr/>
          <p:nvPr/>
        </p:nvSpPr>
        <p:spPr>
          <a:xfrm>
            <a:off x="6146800" y="3635276"/>
            <a:ext cx="5232400" cy="0"/>
          </a:xfrm>
          <a:prstGeom prst="line">
            <a:avLst/>
          </a:prstGeom>
          <a:noFill/>
          <a:ln w="6350">
            <a:solidFill>
              <a:srgbClr val="222A35"/>
            </a:solidFill>
            <a:prstDash val="solid"/>
          </a:ln>
        </p:spPr>
      </p:sp>
      <p:sp>
        <p:nvSpPr>
          <p:cNvPr id="36" name="Text 34"/>
          <p:cNvSpPr/>
          <p:nvPr/>
        </p:nvSpPr>
        <p:spPr>
          <a:xfrm>
            <a:off x="6146800" y="368925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DTCP tab, timecard gallery in focus</a:t>
            </a:r>
            <a:endParaRPr lang="en-US" sz="1600" dirty="0"/>
          </a:p>
        </p:txBody>
      </p:sp>
      <p:sp>
        <p:nvSpPr>
          <p:cNvPr id="37" name="Shape 35"/>
          <p:cNvSpPr/>
          <p:nvPr/>
        </p:nvSpPr>
        <p:spPr>
          <a:xfrm>
            <a:off x="812800" y="3997226"/>
            <a:ext cx="2794000" cy="0"/>
          </a:xfrm>
          <a:prstGeom prst="line">
            <a:avLst/>
          </a:prstGeom>
          <a:noFill/>
          <a:ln w="6350">
            <a:solidFill>
              <a:srgbClr val="222A35"/>
            </a:solidFill>
            <a:prstDash val="solid"/>
          </a:ln>
        </p:spPr>
      </p:sp>
      <p:sp>
        <p:nvSpPr>
          <p:cNvPr id="38" name="Text 36"/>
          <p:cNvSpPr/>
          <p:nvPr/>
        </p:nvSpPr>
        <p:spPr>
          <a:xfrm>
            <a:off x="812800" y="405120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FFCC00"/>
                </a:solidFill>
                <a:latin typeface="Courier New" pitchFamily="49" charset="0"/>
                <a:ea typeface="Courier New" pitchFamily="49" charset="-122"/>
                <a:cs typeface="Courier New" pitchFamily="49" charset="-120"/>
              </a:rPr>
              <a:t>?misc</a:t>
            </a:r>
            <a:endParaRPr lang="en-US" sz="1600" dirty="0"/>
          </a:p>
        </p:txBody>
      </p:sp>
      <p:sp>
        <p:nvSpPr>
          <p:cNvPr id="39" name="Shape 37"/>
          <p:cNvSpPr/>
          <p:nvPr/>
        </p:nvSpPr>
        <p:spPr>
          <a:xfrm>
            <a:off x="3606800" y="3997226"/>
            <a:ext cx="2540000" cy="0"/>
          </a:xfrm>
          <a:prstGeom prst="line">
            <a:avLst/>
          </a:prstGeom>
          <a:noFill/>
          <a:ln w="6350">
            <a:solidFill>
              <a:srgbClr val="222A35"/>
            </a:solidFill>
            <a:prstDash val="solid"/>
          </a:ln>
        </p:spPr>
      </p:sp>
      <p:sp>
        <p:nvSpPr>
          <p:cNvPr id="40" name="Text 38"/>
          <p:cNvSpPr/>
          <p:nvPr/>
        </p:nvSpPr>
        <p:spPr>
          <a:xfrm>
            <a:off x="3606800" y="405120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 ← ←</a:t>
            </a:r>
            <a:endParaRPr lang="en-US" sz="1600" dirty="0"/>
          </a:p>
        </p:txBody>
      </p:sp>
      <p:sp>
        <p:nvSpPr>
          <p:cNvPr id="41" name="Shape 39"/>
          <p:cNvSpPr/>
          <p:nvPr/>
        </p:nvSpPr>
        <p:spPr>
          <a:xfrm>
            <a:off x="6146800" y="3997226"/>
            <a:ext cx="5232400" cy="0"/>
          </a:xfrm>
          <a:prstGeom prst="line">
            <a:avLst/>
          </a:prstGeom>
          <a:noFill/>
          <a:ln w="6350">
            <a:solidFill>
              <a:srgbClr val="222A35"/>
            </a:solidFill>
            <a:prstDash val="solid"/>
          </a:ln>
        </p:spPr>
      </p:sp>
      <p:sp>
        <p:nvSpPr>
          <p:cNvPr id="42" name="Text 40"/>
          <p:cNvSpPr/>
          <p:nvPr/>
        </p:nvSpPr>
        <p:spPr>
          <a:xfrm>
            <a:off x="6146800" y="405120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Extra, Analyses</a:t>
            </a:r>
            <a:endParaRPr lang="en-US" sz="1600" dirty="0"/>
          </a:p>
        </p:txBody>
      </p:sp>
      <p:sp>
        <p:nvSpPr>
          <p:cNvPr id="43" name="Shape 41"/>
          <p:cNvSpPr/>
          <p:nvPr/>
        </p:nvSpPr>
        <p:spPr>
          <a:xfrm>
            <a:off x="812800" y="4359176"/>
            <a:ext cx="2794000" cy="0"/>
          </a:xfrm>
          <a:prstGeom prst="line">
            <a:avLst/>
          </a:prstGeom>
          <a:noFill/>
          <a:ln w="6350">
            <a:solidFill>
              <a:srgbClr val="222A35"/>
            </a:solidFill>
            <a:prstDash val="solid"/>
          </a:ln>
        </p:spPr>
      </p:sp>
      <p:sp>
        <p:nvSpPr>
          <p:cNvPr id="44" name="Text 42"/>
          <p:cNvSpPr/>
          <p:nvPr/>
        </p:nvSpPr>
        <p:spPr>
          <a:xfrm>
            <a:off x="812800" y="441315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FFCC00"/>
                </a:solidFill>
                <a:latin typeface="Courier New" pitchFamily="49" charset="0"/>
                <a:ea typeface="Courier New" pitchFamily="49" charset="-122"/>
                <a:cs typeface="Courier New" pitchFamily="49" charset="-120"/>
              </a:rPr>
              <a:t>?references</a:t>
            </a:r>
            <a:endParaRPr lang="en-US" sz="1600" dirty="0"/>
          </a:p>
        </p:txBody>
      </p:sp>
      <p:sp>
        <p:nvSpPr>
          <p:cNvPr id="45" name="Shape 43"/>
          <p:cNvSpPr/>
          <p:nvPr/>
        </p:nvSpPr>
        <p:spPr>
          <a:xfrm>
            <a:off x="3606800" y="4359176"/>
            <a:ext cx="2540000" cy="0"/>
          </a:xfrm>
          <a:prstGeom prst="line">
            <a:avLst/>
          </a:prstGeom>
          <a:noFill/>
          <a:ln w="6350">
            <a:solidFill>
              <a:srgbClr val="222A35"/>
            </a:solidFill>
            <a:prstDash val="solid"/>
          </a:ln>
        </p:spPr>
      </p:sp>
      <p:sp>
        <p:nvSpPr>
          <p:cNvPr id="46" name="Text 44"/>
          <p:cNvSpPr/>
          <p:nvPr/>
        </p:nvSpPr>
        <p:spPr>
          <a:xfrm>
            <a:off x="3606800" y="441315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 ← ← ↓</a:t>
            </a:r>
            <a:endParaRPr lang="en-US" sz="1600" dirty="0"/>
          </a:p>
        </p:txBody>
      </p:sp>
      <p:sp>
        <p:nvSpPr>
          <p:cNvPr id="47" name="Shape 45"/>
          <p:cNvSpPr/>
          <p:nvPr/>
        </p:nvSpPr>
        <p:spPr>
          <a:xfrm>
            <a:off x="6146800" y="4359176"/>
            <a:ext cx="5232400" cy="0"/>
          </a:xfrm>
          <a:prstGeom prst="line">
            <a:avLst/>
          </a:prstGeom>
          <a:noFill/>
          <a:ln w="6350">
            <a:solidFill>
              <a:srgbClr val="222A35"/>
            </a:solidFill>
            <a:prstDash val="solid"/>
          </a:ln>
        </p:spPr>
      </p:sp>
      <p:sp>
        <p:nvSpPr>
          <p:cNvPr id="48" name="Text 46"/>
          <p:cNvSpPr/>
          <p:nvPr/>
        </p:nvSpPr>
        <p:spPr>
          <a:xfrm>
            <a:off x="6146800" y="441315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Extra, References and resources</a:t>
            </a:r>
            <a:endParaRPr lang="en-US" sz="1600" dirty="0"/>
          </a:p>
        </p:txBody>
      </p:sp>
      <p:sp>
        <p:nvSpPr>
          <p:cNvPr id="49" name="Shape 47"/>
          <p:cNvSpPr/>
          <p:nvPr/>
        </p:nvSpPr>
        <p:spPr>
          <a:xfrm>
            <a:off x="812800" y="4721126"/>
            <a:ext cx="2794000" cy="0"/>
          </a:xfrm>
          <a:prstGeom prst="line">
            <a:avLst/>
          </a:prstGeom>
          <a:noFill/>
          <a:ln w="6350">
            <a:solidFill>
              <a:srgbClr val="222A35"/>
            </a:solidFill>
            <a:prstDash val="solid"/>
          </a:ln>
        </p:spPr>
      </p:sp>
      <p:sp>
        <p:nvSpPr>
          <p:cNvPr id="50" name="Text 48"/>
          <p:cNvSpPr/>
          <p:nvPr/>
        </p:nvSpPr>
        <p:spPr>
          <a:xfrm>
            <a:off x="812800" y="477510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FFCC00"/>
                </a:solidFill>
                <a:latin typeface="Courier New" pitchFamily="49" charset="0"/>
                <a:ea typeface="Courier New" pitchFamily="49" charset="-122"/>
                <a:cs typeface="Courier New" pitchFamily="49" charset="-120"/>
              </a:rPr>
              <a:t>?wiki · ?contact</a:t>
            </a:r>
            <a:endParaRPr lang="en-US" sz="1600" dirty="0"/>
          </a:p>
        </p:txBody>
      </p:sp>
      <p:sp>
        <p:nvSpPr>
          <p:cNvPr id="51" name="Shape 49"/>
          <p:cNvSpPr/>
          <p:nvPr/>
        </p:nvSpPr>
        <p:spPr>
          <a:xfrm>
            <a:off x="3606800" y="4721126"/>
            <a:ext cx="2540000" cy="0"/>
          </a:xfrm>
          <a:prstGeom prst="line">
            <a:avLst/>
          </a:prstGeom>
          <a:noFill/>
          <a:ln w="6350">
            <a:solidFill>
              <a:srgbClr val="222A35"/>
            </a:solidFill>
            <a:prstDash val="solid"/>
          </a:ln>
        </p:spPr>
      </p:sp>
      <p:sp>
        <p:nvSpPr>
          <p:cNvPr id="52" name="Text 50"/>
          <p:cNvSpPr/>
          <p:nvPr/>
        </p:nvSpPr>
        <p:spPr>
          <a:xfrm>
            <a:off x="3606800" y="477510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 ← · ←</a:t>
            </a:r>
            <a:endParaRPr lang="en-US" sz="1600" dirty="0"/>
          </a:p>
        </p:txBody>
      </p:sp>
      <p:sp>
        <p:nvSpPr>
          <p:cNvPr id="53" name="Shape 51"/>
          <p:cNvSpPr/>
          <p:nvPr/>
        </p:nvSpPr>
        <p:spPr>
          <a:xfrm>
            <a:off x="6146800" y="4721126"/>
            <a:ext cx="5232400" cy="0"/>
          </a:xfrm>
          <a:prstGeom prst="line">
            <a:avLst/>
          </a:prstGeom>
          <a:noFill/>
          <a:ln w="6350">
            <a:solidFill>
              <a:srgbClr val="222A35"/>
            </a:solidFill>
            <a:prstDash val="solid"/>
          </a:ln>
        </p:spPr>
      </p:sp>
      <p:sp>
        <p:nvSpPr>
          <p:cNvPr id="54" name="Text 52"/>
          <p:cNvSpPr/>
          <p:nvPr/>
        </p:nvSpPr>
        <p:spPr>
          <a:xfrm>
            <a:off x="6146800" y="477510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Wiki · Contact</a:t>
            </a:r>
            <a:endParaRPr lang="en-US" sz="1600" dirty="0"/>
          </a:p>
        </p:txBody>
      </p:sp>
      <p:sp>
        <p:nvSpPr>
          <p:cNvPr id="55" name="Shape 53"/>
          <p:cNvSpPr/>
          <p:nvPr/>
        </p:nvSpPr>
        <p:spPr>
          <a:xfrm>
            <a:off x="812800" y="5083076"/>
            <a:ext cx="2794000" cy="0"/>
          </a:xfrm>
          <a:prstGeom prst="line">
            <a:avLst/>
          </a:prstGeom>
          <a:noFill/>
          <a:ln w="6350">
            <a:solidFill>
              <a:srgbClr val="222A35"/>
            </a:solidFill>
            <a:prstDash val="solid"/>
          </a:ln>
        </p:spPr>
      </p:sp>
      <p:sp>
        <p:nvSpPr>
          <p:cNvPr id="56" name="Text 54"/>
          <p:cNvSpPr/>
          <p:nvPr/>
        </p:nvSpPr>
        <p:spPr>
          <a:xfrm>
            <a:off x="812800" y="5137051"/>
            <a:ext cx="272084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7D8894"/>
                </a:solidFill>
                <a:latin typeface="Courier New" pitchFamily="49" charset="0"/>
                <a:ea typeface="Courier New" pitchFamily="49" charset="-122"/>
                <a:cs typeface="Courier New" pitchFamily="49" charset="-120"/>
              </a:rPr>
              <a:t>—</a:t>
            </a:r>
            <a:endParaRPr lang="en-US" sz="1600" dirty="0"/>
          </a:p>
        </p:txBody>
      </p:sp>
      <p:sp>
        <p:nvSpPr>
          <p:cNvPr id="57" name="Shape 55"/>
          <p:cNvSpPr/>
          <p:nvPr/>
        </p:nvSpPr>
        <p:spPr>
          <a:xfrm>
            <a:off x="3606800" y="5083076"/>
            <a:ext cx="2540000" cy="0"/>
          </a:xfrm>
          <a:prstGeom prst="line">
            <a:avLst/>
          </a:prstGeom>
          <a:noFill/>
          <a:ln w="6350">
            <a:solidFill>
              <a:srgbClr val="222A35"/>
            </a:solidFill>
            <a:prstDash val="solid"/>
          </a:ln>
        </p:spPr>
      </p:sp>
      <p:sp>
        <p:nvSpPr>
          <p:cNvPr id="58" name="Text 56"/>
          <p:cNvSpPr/>
          <p:nvPr/>
        </p:nvSpPr>
        <p:spPr>
          <a:xfrm>
            <a:off x="3606800" y="5137051"/>
            <a:ext cx="2459228"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 1 4 2 Enter</a:t>
            </a:r>
            <a:endParaRPr lang="en-US" sz="1600" dirty="0"/>
          </a:p>
        </p:txBody>
      </p:sp>
      <p:sp>
        <p:nvSpPr>
          <p:cNvPr id="59" name="Shape 57"/>
          <p:cNvSpPr/>
          <p:nvPr/>
        </p:nvSpPr>
        <p:spPr>
          <a:xfrm>
            <a:off x="6146800" y="5083076"/>
            <a:ext cx="5232400" cy="0"/>
          </a:xfrm>
          <a:prstGeom prst="line">
            <a:avLst/>
          </a:prstGeom>
          <a:noFill/>
          <a:ln w="6350">
            <a:solidFill>
              <a:srgbClr val="222A35"/>
            </a:solidFill>
            <a:prstDash val="solid"/>
          </a:ln>
        </p:spPr>
      </p:sp>
      <p:sp>
        <p:nvSpPr>
          <p:cNvPr id="60" name="Text 58"/>
          <p:cNvSpPr/>
          <p:nvPr/>
        </p:nvSpPr>
        <p:spPr>
          <a:xfrm>
            <a:off x="6146800" y="5137051"/>
            <a:ext cx="5232400" cy="279400"/>
          </a:xfrm>
          <a:prstGeom prst="rect">
            <a:avLst/>
          </a:prstGeom>
          <a:noFill/>
          <a:ln/>
        </p:spPr>
        <p:txBody>
          <a:bodyPr wrap="square" lIns="0" tIns="0" rIns="0" bIns="0" rtlCol="0" anchor="t">
            <a:normAutofit/>
          </a:bodyPr>
          <a:lstStyle/>
          <a:p>
            <a:pPr algn="l" indent="0" marL="0">
              <a:lnSpc>
                <a:spcPts val="2000"/>
              </a:lnSpc>
              <a:buNone/>
            </a:pPr>
            <a:r>
              <a:rPr lang="en-US" sz="1600" dirty="0">
                <a:solidFill>
                  <a:srgbClr val="E6EDF3"/>
                </a:solidFill>
                <a:latin typeface="Arial" pitchFamily="34" charset="0"/>
                <a:ea typeface="Arial" pitchFamily="34" charset="-122"/>
                <a:cs typeface="Arial" pitchFamily="34" charset="-120"/>
              </a:rPr>
              <a:t>142-character heatmap, in a new tab</a:t>
            </a:r>
            <a:endParaRPr lang="en-US" sz="1600" dirty="0"/>
          </a:p>
        </p:txBody>
      </p:sp>
      <p:sp>
        <p:nvSpPr>
          <p:cNvPr id="61" name="Text 5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62" name="Text 60"/>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THE SITE</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TWO SWITCHES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Language and theme</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2636044"/>
        </p:xfrm>
        <a:graphic>
          <a:graphicData uri="http://schemas.openxmlformats.org/drawingml/2006/table">
            <a:tbl>
              <a:tblPr/>
              <a:tblGrid>
                <a:gridCol w="5276850"/>
                <a:gridCol w="1899666"/>
                <a:gridCol w="1688592"/>
                <a:gridCol w="1688592"/>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Pages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Language</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Theme</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Remembered</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Index, FAQ, 2 stations, 16 analyses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日本語 / EN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light / dark</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yes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Calendar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日本語 / EN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dark</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no</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3 galleries, 103 heatmaps, IPE Maps I and II</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English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dark</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7D889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NOTAM replay, NOTAM Mapper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no switch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dark</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7D889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Keys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J, N or 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A or 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7D889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4787354"/>
            <a:ext cx="1088339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On the 20 pages in the first row, the choice is saved in your browser and carried to the next page; until you pick a theme, the page follows your system’s setting.</a:t>
            </a:r>
            <a:endParaRPr lang="en-US" sz="1600" dirty="0"/>
          </a:p>
        </p:txBody>
      </p:sp>
      <p:sp>
        <p:nvSpPr>
          <p:cNvPr id="6" name="Text 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THE SITE</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HOW THE DATA IS MADE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Data pipeline</a:t>
            </a:r>
            <a:endParaRPr lang="en-US" sz="3600" dirty="0"/>
          </a:p>
        </p:txBody>
      </p:sp>
      <p:sp>
        <p:nvSpPr>
          <p:cNvPr id="4" name="Shape 2"/>
          <p:cNvSpPr/>
          <p:nvPr/>
        </p:nvSpPr>
        <p:spPr>
          <a:xfrm>
            <a:off x="815975" y="1938586"/>
            <a:ext cx="2228850" cy="2703711"/>
          </a:xfrm>
          <a:prstGeom prst="roundRect">
            <a:avLst>
              <a:gd name="adj" fmla="val 3276"/>
            </a:avLst>
          </a:prstGeom>
          <a:solidFill>
            <a:srgbClr val="0E141B"/>
          </a:solidFill>
          <a:ln w="6350">
            <a:solidFill>
              <a:srgbClr val="2A3340"/>
            </a:solidFill>
            <a:prstDash val="solid"/>
          </a:ln>
        </p:spPr>
      </p:sp>
      <p:sp>
        <p:nvSpPr>
          <p:cNvPr id="5" name="Text 3"/>
          <p:cNvSpPr/>
          <p:nvPr/>
        </p:nvSpPr>
        <p:spPr>
          <a:xfrm>
            <a:off x="971550" y="2094161"/>
            <a:ext cx="1975231"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RECORDING</a:t>
            </a:r>
            <a:endParaRPr lang="en-US" sz="1200" dirty="0"/>
          </a:p>
        </p:txBody>
      </p:sp>
      <p:sp>
        <p:nvSpPr>
          <p:cNvPr id="6" name="Text 4"/>
          <p:cNvSpPr/>
          <p:nvPr/>
        </p:nvSpPr>
        <p:spPr>
          <a:xfrm>
            <a:off x="971550" y="238368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Online radios, North America + Europe</a:t>
            </a:r>
            <a:endParaRPr lang="en-US" sz="1200" dirty="0"/>
          </a:p>
        </p:txBody>
      </p:sp>
      <p:sp>
        <p:nvSpPr>
          <p:cNvPr id="7" name="Text 5"/>
          <p:cNvSpPr/>
          <p:nvPr/>
        </p:nvSpPr>
        <p:spPr>
          <a:xfrm>
            <a:off x="971550" y="287134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Livestream: each day in an A and a B half</a:t>
            </a:r>
            <a:endParaRPr lang="en-US" sz="1200" dirty="0"/>
          </a:p>
        </p:txBody>
      </p:sp>
      <p:sp>
        <p:nvSpPr>
          <p:cNvPr id="8" name="Text 6"/>
          <p:cNvSpPr/>
          <p:nvPr/>
        </p:nvSpPr>
        <p:spPr>
          <a:xfrm>
            <a:off x="971550" y="335900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809 tape days</a:t>
            </a:r>
            <a:endParaRPr lang="en-US" sz="1200" dirty="0"/>
          </a:p>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230203–260908</a:t>
            </a:r>
            <a:endParaRPr lang="en-US" sz="1200" dirty="0"/>
          </a:p>
        </p:txBody>
      </p:sp>
      <p:sp>
        <p:nvSpPr>
          <p:cNvPr id="9" name="Text 7"/>
          <p:cNvSpPr/>
          <p:nvPr/>
        </p:nvSpPr>
        <p:spPr>
          <a:xfrm>
            <a:off x="971550" y="384666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7D8894"/>
                </a:solidFill>
                <a:latin typeface="Arial" pitchFamily="34" charset="0"/>
                <a:ea typeface="Arial" pitchFamily="34" charset="-122"/>
                <a:cs typeface="Arial" pitchFamily="34" charset="-120"/>
              </a:rPr>
              <a:t>Earlier: DCRP compilations from 220125</a:t>
            </a:r>
            <a:endParaRPr lang="en-US" sz="1200" dirty="0"/>
          </a:p>
        </p:txBody>
      </p:sp>
      <p:pic>
        <p:nvPicPr>
          <p:cNvPr id="10" name="Image 0" descr="arrow-right">    </p:cNvPr>
          <p:cNvPicPr>
            <a:picLocks noChangeAspect="1"/>
          </p:cNvPicPr>
          <p:nvPr/>
        </p:nvPicPr>
        <p:blipFill>
          <a:blip r:embed="rId1"/>
          <a:srcRect l="0" r="0" t="0" b="0"/>
          <a:stretch/>
        </p:blipFill>
        <p:spPr>
          <a:xfrm>
            <a:off x="3124200" y="3239641"/>
            <a:ext cx="203200" cy="101600"/>
          </a:xfrm>
          <a:prstGeom prst="rect">
            <a:avLst/>
          </a:prstGeom>
        </p:spPr>
      </p:pic>
      <p:sp>
        <p:nvSpPr>
          <p:cNvPr id="11" name="Shape 8"/>
          <p:cNvSpPr/>
          <p:nvPr/>
        </p:nvSpPr>
        <p:spPr>
          <a:xfrm>
            <a:off x="3406775" y="1938586"/>
            <a:ext cx="2228850" cy="2703711"/>
          </a:xfrm>
          <a:prstGeom prst="roundRect">
            <a:avLst>
              <a:gd name="adj" fmla="val 3276"/>
            </a:avLst>
          </a:prstGeom>
          <a:solidFill>
            <a:srgbClr val="0E141B"/>
          </a:solidFill>
          <a:ln w="6350">
            <a:solidFill>
              <a:srgbClr val="2A3340"/>
            </a:solidFill>
            <a:prstDash val="solid"/>
          </a:ln>
        </p:spPr>
      </p:sp>
      <p:sp>
        <p:nvSpPr>
          <p:cNvPr id="12" name="Text 9"/>
          <p:cNvSpPr/>
          <p:nvPr/>
        </p:nvSpPr>
        <p:spPr>
          <a:xfrm>
            <a:off x="3562350" y="2094161"/>
            <a:ext cx="1975231"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REVIEW</a:t>
            </a:r>
            <a:endParaRPr lang="en-US" sz="1200" dirty="0"/>
          </a:p>
        </p:txBody>
      </p:sp>
      <p:sp>
        <p:nvSpPr>
          <p:cNvPr id="13" name="Text 10"/>
          <p:cNvSpPr/>
          <p:nvPr/>
        </p:nvSpPr>
        <p:spPr>
          <a:xfrm>
            <a:off x="3562350" y="238368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Each EAM written down:</a:t>
            </a:r>
            <a:endParaRPr lang="en-US" sz="1200" dirty="0"/>
          </a:p>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UTC time · callsign · text</a:t>
            </a:r>
            <a:endParaRPr lang="en-US" sz="1200" dirty="0"/>
          </a:p>
        </p:txBody>
      </p:sp>
      <p:sp>
        <p:nvSpPr>
          <p:cNvPr id="14" name="Text 11"/>
          <p:cNvSpPr/>
          <p:nvPr/>
        </p:nvSpPr>
        <p:spPr>
          <a:xfrm>
            <a:off x="3562350" y="287134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Reviewed day = DTCP timecard</a:t>
            </a:r>
            <a:endParaRPr lang="en-US" sz="1200" dirty="0"/>
          </a:p>
        </p:txBody>
      </p:sp>
      <p:sp>
        <p:nvSpPr>
          <p:cNvPr id="15" name="Text 12"/>
          <p:cNvSpPr/>
          <p:nvPr/>
        </p:nvSpPr>
        <p:spPr>
          <a:xfrm>
            <a:off x="3562350" y="335900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641 timecard days</a:t>
            </a:r>
            <a:endParaRPr lang="en-US" sz="1200" dirty="0"/>
          </a:p>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230623–261013</a:t>
            </a:r>
            <a:endParaRPr lang="en-US" sz="1200" dirty="0"/>
          </a:p>
        </p:txBody>
      </p:sp>
      <p:sp>
        <p:nvSpPr>
          <p:cNvPr id="16" name="Text 13"/>
          <p:cNvSpPr/>
          <p:nvPr/>
        </p:nvSpPr>
        <p:spPr>
          <a:xfrm>
            <a:off x="3562350" y="384666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7D8894"/>
                </a:solidFill>
                <a:latin typeface="Arial" pitchFamily="34" charset="0"/>
                <a:ea typeface="Arial" pitchFamily="34" charset="-122"/>
                <a:cs typeface="Arial" pitchFamily="34" charset="-120"/>
              </a:rPr>
              <a:t>Tape days reviewed:</a:t>
            </a:r>
            <a:endParaRPr lang="en-US" sz="1200" dirty="0"/>
          </a:p>
          <a:p>
            <a:pPr algn="l" indent="0" marL="0">
              <a:lnSpc>
                <a:spcPts val="1620"/>
              </a:lnSpc>
              <a:buNone/>
            </a:pPr>
            <a:r>
              <a:rPr lang="en-US" sz="1200" dirty="0">
                <a:solidFill>
                  <a:srgbClr val="7D8894"/>
                </a:solidFill>
                <a:latin typeface="Arial" pitchFamily="34" charset="0"/>
                <a:ea typeface="Arial" pitchFamily="34" charset="-122"/>
                <a:cs typeface="Arial" pitchFamily="34" charset="-120"/>
              </a:rPr>
              <a:t>474 of 809</a:t>
            </a:r>
            <a:endParaRPr lang="en-US" sz="1200" dirty="0"/>
          </a:p>
        </p:txBody>
      </p:sp>
      <p:pic>
        <p:nvPicPr>
          <p:cNvPr id="17" name="Image 1" descr="arrow-right">    </p:cNvPr>
          <p:cNvPicPr>
            <a:picLocks noChangeAspect="1"/>
          </p:cNvPicPr>
          <p:nvPr/>
        </p:nvPicPr>
        <p:blipFill>
          <a:blip r:embed="rId2"/>
          <a:srcRect l="0" r="0" t="0" b="0"/>
          <a:stretch/>
        </p:blipFill>
        <p:spPr>
          <a:xfrm>
            <a:off x="5715000" y="3239641"/>
            <a:ext cx="203200" cy="101600"/>
          </a:xfrm>
          <a:prstGeom prst="rect">
            <a:avLst/>
          </a:prstGeom>
        </p:spPr>
      </p:pic>
      <p:sp>
        <p:nvSpPr>
          <p:cNvPr id="18" name="Shape 14"/>
          <p:cNvSpPr/>
          <p:nvPr/>
        </p:nvSpPr>
        <p:spPr>
          <a:xfrm>
            <a:off x="5997575" y="1938586"/>
            <a:ext cx="2228850" cy="2703711"/>
          </a:xfrm>
          <a:prstGeom prst="roundRect">
            <a:avLst>
              <a:gd name="adj" fmla="val 3276"/>
            </a:avLst>
          </a:prstGeom>
          <a:solidFill>
            <a:srgbClr val="0E141B"/>
          </a:solidFill>
          <a:ln w="6350">
            <a:solidFill>
              <a:srgbClr val="2A3340"/>
            </a:solidFill>
            <a:prstDash val="solid"/>
          </a:ln>
        </p:spPr>
      </p:sp>
      <p:sp>
        <p:nvSpPr>
          <p:cNvPr id="19" name="Text 15"/>
          <p:cNvSpPr/>
          <p:nvPr/>
        </p:nvSpPr>
        <p:spPr>
          <a:xfrm>
            <a:off x="6153150" y="2094161"/>
            <a:ext cx="1975231"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LOG · SHORTWAVES</a:t>
            </a:r>
            <a:endParaRPr lang="en-US" sz="1200" dirty="0"/>
          </a:p>
        </p:txBody>
      </p:sp>
      <p:sp>
        <p:nvSpPr>
          <p:cNvPr id="20" name="Text 16"/>
          <p:cNvSpPr/>
          <p:nvPr/>
        </p:nvSpPr>
        <p:spPr>
          <a:xfrm>
            <a:off x="6153150" y="2383681"/>
            <a:ext cx="1975231"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One row per airing</a:t>
            </a:r>
            <a:endParaRPr lang="en-US" sz="1200" dirty="0"/>
          </a:p>
        </p:txBody>
      </p:sp>
      <p:sp>
        <p:nvSpPr>
          <p:cNvPr id="21" name="Text 17"/>
          <p:cNvSpPr/>
          <p:nvPr/>
        </p:nvSpPr>
        <p:spPr>
          <a:xfrm>
            <a:off x="6153150" y="2665611"/>
            <a:ext cx="558800" cy="205730"/>
          </a:xfrm>
          <a:custGeom>
            <a:avLst/>
            <a:gdLst/>
            <a:ahLst/>
            <a:cxnLst/>
            <a:rect l="l" t="t" r="r" b="b"/>
            <a:pathLst>
              <a:path w="558800" h="205730">
                <a:moveTo>
                  <a:pt x="38100" y="0"/>
                </a:moveTo>
                <a:lnTo>
                  <a:pt x="520700" y="0"/>
                </a:lnTo>
                <a:arcTo hR="38100" wR="38100" stAng="16200000" swAng="5400000"/>
                <a:lnTo>
                  <a:pt x="558800" y="167630"/>
                </a:lnTo>
                <a:arcTo hR="38100" wR="38100" stAng="0" swAng="5400000"/>
                <a:lnTo>
                  <a:pt x="38100" y="205730"/>
                </a:lnTo>
                <a:arcTo hR="38100" wR="38100" stAng="5400000" swAng="5400000"/>
                <a:lnTo>
                  <a:pt x="0" y="38100"/>
                </a:lnTo>
                <a:arcTo hR="38100" wR="38100" stAng="10800000" swAng="5400000"/>
                <a:close/>
              </a:path>
            </a:pathLst>
          </a:custGeom>
          <a:solidFill>
            <a:srgbClr val="141A20"/>
          </a:solidFill>
          <a:ln/>
        </p:spPr>
        <p:txBody>
          <a:bodyPr wrap="square" lIns="0" tIns="0" rIns="0" bIns="0" rtlCol="0" anchor="t">
            <a:normAutofit/>
          </a:bodyPr>
          <a:lstStyle/>
          <a:p>
            <a:pPr algn="ctr" indent="0" marL="0">
              <a:lnSpc>
                <a:spcPts val="1620"/>
              </a:lnSpc>
              <a:buNone/>
            </a:pPr>
            <a:r>
              <a:rPr lang="en-US" sz="1200" dirty="0">
                <a:solidFill>
                  <a:srgbClr val="FFCC00"/>
                </a:solidFill>
                <a:latin typeface="Courier New" pitchFamily="49" charset="0"/>
                <a:ea typeface="Courier New" pitchFamily="49" charset="-122"/>
                <a:cs typeface="Courier New" pitchFamily="49" charset="-120"/>
              </a:rPr>
              <a:t>*</a:t>
            </a:r>
            <a:endParaRPr lang="en-US" sz="1200" dirty="0"/>
          </a:p>
        </p:txBody>
      </p:sp>
      <p:sp>
        <p:nvSpPr>
          <p:cNvPr id="22" name="Text 18"/>
          <p:cNvSpPr/>
          <p:nvPr/>
        </p:nvSpPr>
        <p:spPr>
          <a:xfrm>
            <a:off x="6788150" y="2665611"/>
            <a:ext cx="134620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partial capture</a:t>
            </a:r>
            <a:endParaRPr lang="en-US" sz="1200" dirty="0"/>
          </a:p>
        </p:txBody>
      </p:sp>
      <p:sp>
        <p:nvSpPr>
          <p:cNvPr id="23" name="Text 19"/>
          <p:cNvSpPr/>
          <p:nvPr/>
        </p:nvSpPr>
        <p:spPr>
          <a:xfrm>
            <a:off x="6153150" y="2947541"/>
            <a:ext cx="558800" cy="205730"/>
          </a:xfrm>
          <a:custGeom>
            <a:avLst/>
            <a:gdLst/>
            <a:ahLst/>
            <a:cxnLst/>
            <a:rect l="l" t="t" r="r" b="b"/>
            <a:pathLst>
              <a:path w="558800" h="205730">
                <a:moveTo>
                  <a:pt x="38100" y="0"/>
                </a:moveTo>
                <a:lnTo>
                  <a:pt x="520700" y="0"/>
                </a:lnTo>
                <a:arcTo hR="38100" wR="38100" stAng="16200000" swAng="5400000"/>
                <a:lnTo>
                  <a:pt x="558800" y="167630"/>
                </a:lnTo>
                <a:arcTo hR="38100" wR="38100" stAng="0" swAng="5400000"/>
                <a:lnTo>
                  <a:pt x="38100" y="205730"/>
                </a:lnTo>
                <a:arcTo hR="38100" wR="38100" stAng="5400000" swAng="5400000"/>
                <a:lnTo>
                  <a:pt x="0" y="38100"/>
                </a:lnTo>
                <a:arcTo hR="38100" wR="38100" stAng="10800000" swAng="5400000"/>
                <a:close/>
              </a:path>
            </a:pathLst>
          </a:custGeom>
          <a:solidFill>
            <a:srgbClr val="141A20"/>
          </a:solidFill>
          <a:ln/>
        </p:spPr>
        <p:txBody>
          <a:bodyPr wrap="square" lIns="0" tIns="0" rIns="0" bIns="0" rtlCol="0" anchor="t">
            <a:normAutofit/>
          </a:bodyPr>
          <a:lstStyle/>
          <a:p>
            <a:pPr algn="ctr" indent="0" marL="0">
              <a:lnSpc>
                <a:spcPts val="1620"/>
              </a:lnSpc>
              <a:buNone/>
            </a:pPr>
            <a:r>
              <a:rPr lang="en-US" sz="1200" dirty="0">
                <a:solidFill>
                  <a:srgbClr val="FFCC00"/>
                </a:solidFill>
                <a:latin typeface="Courier New" pitchFamily="49" charset="0"/>
                <a:ea typeface="Courier New" pitchFamily="49" charset="-122"/>
                <a:cs typeface="Courier New" pitchFamily="49" charset="-120"/>
              </a:rPr>
              <a:t>\</a:t>
            </a:r>
            <a:endParaRPr lang="en-US" sz="1200" dirty="0"/>
          </a:p>
        </p:txBody>
      </p:sp>
      <p:sp>
        <p:nvSpPr>
          <p:cNvPr id="24" name="Text 20"/>
          <p:cNvSpPr/>
          <p:nvPr/>
        </p:nvSpPr>
        <p:spPr>
          <a:xfrm>
            <a:off x="6788150" y="2947541"/>
            <a:ext cx="134620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disregarded read</a:t>
            </a:r>
            <a:endParaRPr lang="en-US" sz="1200" dirty="0"/>
          </a:p>
        </p:txBody>
      </p:sp>
      <p:sp>
        <p:nvSpPr>
          <p:cNvPr id="25" name="Text 21"/>
          <p:cNvSpPr/>
          <p:nvPr/>
        </p:nvSpPr>
        <p:spPr>
          <a:xfrm>
            <a:off x="6153150" y="3229471"/>
            <a:ext cx="558800" cy="205730"/>
          </a:xfrm>
          <a:custGeom>
            <a:avLst/>
            <a:gdLst/>
            <a:ahLst/>
            <a:cxnLst/>
            <a:rect l="l" t="t" r="r" b="b"/>
            <a:pathLst>
              <a:path w="558800" h="205730">
                <a:moveTo>
                  <a:pt x="38100" y="0"/>
                </a:moveTo>
                <a:lnTo>
                  <a:pt x="520700" y="0"/>
                </a:lnTo>
                <a:arcTo hR="38100" wR="38100" stAng="16200000" swAng="5400000"/>
                <a:lnTo>
                  <a:pt x="558800" y="167630"/>
                </a:lnTo>
                <a:arcTo hR="38100" wR="38100" stAng="0" swAng="5400000"/>
                <a:lnTo>
                  <a:pt x="38100" y="205730"/>
                </a:lnTo>
                <a:arcTo hR="38100" wR="38100" stAng="5400000" swAng="5400000"/>
                <a:lnTo>
                  <a:pt x="0" y="38100"/>
                </a:lnTo>
                <a:arcTo hR="38100" wR="38100" stAng="10800000" swAng="5400000"/>
                <a:close/>
              </a:path>
            </a:pathLst>
          </a:custGeom>
          <a:solidFill>
            <a:srgbClr val="141A20"/>
          </a:solidFill>
          <a:ln/>
        </p:spPr>
        <p:txBody>
          <a:bodyPr wrap="square" lIns="0" tIns="0" rIns="0" bIns="0" rtlCol="0" anchor="t">
            <a:normAutofit/>
          </a:bodyPr>
          <a:lstStyle/>
          <a:p>
            <a:pPr algn="ctr" indent="0" marL="0">
              <a:lnSpc>
                <a:spcPts val="1620"/>
              </a:lnSpc>
              <a:buNone/>
            </a:pPr>
            <a:r>
              <a:rPr lang="en-US" sz="1200" dirty="0">
                <a:solidFill>
                  <a:srgbClr val="FFCC00"/>
                </a:solidFill>
                <a:latin typeface="Courier New" pitchFamily="49" charset="0"/>
                <a:ea typeface="Courier New" pitchFamily="49" charset="-122"/>
                <a:cs typeface="Courier New" pitchFamily="49" charset="-120"/>
              </a:rPr>
              <a:t>? _ .</a:t>
            </a:r>
            <a:endParaRPr lang="en-US" sz="1200" dirty="0"/>
          </a:p>
        </p:txBody>
      </p:sp>
      <p:sp>
        <p:nvSpPr>
          <p:cNvPr id="26" name="Text 22"/>
          <p:cNvSpPr/>
          <p:nvPr/>
        </p:nvSpPr>
        <p:spPr>
          <a:xfrm>
            <a:off x="6788150" y="3229471"/>
            <a:ext cx="1346200"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uncopied character</a:t>
            </a:r>
            <a:endParaRPr lang="en-US" sz="1200" dirty="0"/>
          </a:p>
        </p:txBody>
      </p:sp>
      <p:sp>
        <p:nvSpPr>
          <p:cNvPr id="27" name="Text 23"/>
          <p:cNvSpPr/>
          <p:nvPr/>
        </p:nvSpPr>
        <p:spPr>
          <a:xfrm>
            <a:off x="6153150" y="3717131"/>
            <a:ext cx="1975231"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7D8894"/>
                </a:solidFill>
                <a:latin typeface="Arial" pitchFamily="34" charset="0"/>
                <a:ea typeface="Arial" pitchFamily="34" charset="-122"/>
                <a:cs typeface="Arial" pitchFamily="34" charset="-120"/>
              </a:rPr>
              <a:t>Lengths over 30 are read on air</a:t>
            </a:r>
            <a:endParaRPr lang="en-US" sz="1200" dirty="0"/>
          </a:p>
        </p:txBody>
      </p:sp>
      <p:pic>
        <p:nvPicPr>
          <p:cNvPr id="28" name="Image 2" descr="arrow-right">    </p:cNvPr>
          <p:cNvPicPr>
            <a:picLocks noChangeAspect="1"/>
          </p:cNvPicPr>
          <p:nvPr/>
        </p:nvPicPr>
        <p:blipFill>
          <a:blip r:embed="rId3"/>
          <a:srcRect l="0" r="0" t="0" b="0"/>
          <a:stretch/>
        </p:blipFill>
        <p:spPr>
          <a:xfrm>
            <a:off x="8305800" y="3239641"/>
            <a:ext cx="203200" cy="101600"/>
          </a:xfrm>
          <a:prstGeom prst="rect">
            <a:avLst/>
          </a:prstGeom>
        </p:spPr>
      </p:pic>
      <p:sp>
        <p:nvSpPr>
          <p:cNvPr id="29" name="Shape 24"/>
          <p:cNvSpPr/>
          <p:nvPr/>
        </p:nvSpPr>
        <p:spPr>
          <a:xfrm>
            <a:off x="8588375" y="1938586"/>
            <a:ext cx="2787650" cy="2703711"/>
          </a:xfrm>
          <a:prstGeom prst="roundRect">
            <a:avLst>
              <a:gd name="adj" fmla="val 2701"/>
            </a:avLst>
          </a:prstGeom>
          <a:solidFill>
            <a:srgbClr val="0E141B"/>
          </a:solidFill>
          <a:ln w="6350">
            <a:solidFill>
              <a:srgbClr val="2A3340"/>
            </a:solidFill>
            <a:prstDash val="solid"/>
          </a:ln>
        </p:spPr>
      </p:sp>
      <p:sp>
        <p:nvSpPr>
          <p:cNvPr id="30" name="Text 25"/>
          <p:cNvSpPr/>
          <p:nvPr/>
        </p:nvSpPr>
        <p:spPr>
          <a:xfrm>
            <a:off x="8743950" y="2094161"/>
            <a:ext cx="2550795"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PAGES · AS OF, 2026</a:t>
            </a:r>
            <a:endParaRPr lang="en-US" sz="1200" dirty="0"/>
          </a:p>
        </p:txBody>
      </p:sp>
      <p:sp>
        <p:nvSpPr>
          <p:cNvPr id="31" name="Text 26"/>
          <p:cNvSpPr/>
          <p:nvPr/>
        </p:nvSpPr>
        <p:spPr>
          <a:xfrm>
            <a:off x="8743950" y="2383681"/>
            <a:ext cx="183134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Calendar</a:t>
            </a:r>
            <a:endParaRPr lang="en-US" sz="1200" dirty="0"/>
          </a:p>
        </p:txBody>
      </p:sp>
      <p:sp>
        <p:nvSpPr>
          <p:cNvPr id="32" name="Text 27"/>
          <p:cNvSpPr/>
          <p:nvPr/>
        </p:nvSpPr>
        <p:spPr>
          <a:xfrm>
            <a:off x="10572750" y="2383681"/>
            <a:ext cx="660400" cy="231130"/>
          </a:xfrm>
          <a:prstGeom prst="rect">
            <a:avLst/>
          </a:prstGeom>
          <a:noFill/>
          <a:ln/>
        </p:spPr>
        <p:txBody>
          <a:bodyPr wrap="square" lIns="0" tIns="0" rIns="0" bIns="0" rtlCol="0" anchor="t">
            <a:normAutofit/>
          </a:bodyPr>
          <a:lstStyle/>
          <a:p>
            <a:pPr algn="r" indent="0" marL="0">
              <a:lnSpc>
                <a:spcPts val="1620"/>
              </a:lnSpc>
              <a:buNone/>
            </a:pPr>
            <a:r>
              <a:rPr lang="en-US" sz="1200" dirty="0">
                <a:solidFill>
                  <a:srgbClr val="A9B4BF"/>
                </a:solidFill>
                <a:latin typeface="Courier New" pitchFamily="49" charset="0"/>
                <a:ea typeface="Courier New" pitchFamily="49" charset="-122"/>
                <a:cs typeface="Courier New" pitchFamily="49" charset="-120"/>
              </a:rPr>
              <a:t>Oct 9</a:t>
            </a:r>
            <a:endParaRPr lang="en-US" sz="1200" dirty="0"/>
          </a:p>
        </p:txBody>
      </p:sp>
      <p:sp>
        <p:nvSpPr>
          <p:cNvPr id="33" name="Text 28"/>
          <p:cNvSpPr/>
          <p:nvPr/>
        </p:nvSpPr>
        <p:spPr>
          <a:xfrm>
            <a:off x="8743950" y="2665611"/>
            <a:ext cx="183134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Long G4 block pages</a:t>
            </a:r>
            <a:endParaRPr lang="en-US" sz="1200" dirty="0"/>
          </a:p>
        </p:txBody>
      </p:sp>
      <p:sp>
        <p:nvSpPr>
          <p:cNvPr id="34" name="Text 29"/>
          <p:cNvSpPr/>
          <p:nvPr/>
        </p:nvSpPr>
        <p:spPr>
          <a:xfrm>
            <a:off x="10572750" y="2665611"/>
            <a:ext cx="660400" cy="231130"/>
          </a:xfrm>
          <a:prstGeom prst="rect">
            <a:avLst/>
          </a:prstGeom>
          <a:noFill/>
          <a:ln/>
        </p:spPr>
        <p:txBody>
          <a:bodyPr wrap="square" lIns="0" tIns="0" rIns="0" bIns="0" rtlCol="0" anchor="t">
            <a:normAutofit/>
          </a:bodyPr>
          <a:lstStyle/>
          <a:p>
            <a:pPr algn="r" indent="0" marL="0">
              <a:lnSpc>
                <a:spcPts val="1620"/>
              </a:lnSpc>
              <a:buNone/>
            </a:pPr>
            <a:r>
              <a:rPr lang="en-US" sz="1200" dirty="0">
                <a:solidFill>
                  <a:srgbClr val="A9B4BF"/>
                </a:solidFill>
                <a:latin typeface="Courier New" pitchFamily="49" charset="0"/>
                <a:ea typeface="Courier New" pitchFamily="49" charset="-122"/>
                <a:cs typeface="Courier New" pitchFamily="49" charset="-120"/>
              </a:rPr>
              <a:t>Oct 13</a:t>
            </a:r>
            <a:endParaRPr lang="en-US" sz="1200" dirty="0"/>
          </a:p>
        </p:txBody>
      </p:sp>
      <p:sp>
        <p:nvSpPr>
          <p:cNvPr id="35" name="Text 30"/>
          <p:cNvSpPr/>
          <p:nvPr/>
        </p:nvSpPr>
        <p:spPr>
          <a:xfrm>
            <a:off x="8743950" y="2947541"/>
            <a:ext cx="183134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Pairs Across Lengths</a:t>
            </a:r>
            <a:endParaRPr lang="en-US" sz="1200" dirty="0"/>
          </a:p>
        </p:txBody>
      </p:sp>
      <p:sp>
        <p:nvSpPr>
          <p:cNvPr id="36" name="Text 31"/>
          <p:cNvSpPr/>
          <p:nvPr/>
        </p:nvSpPr>
        <p:spPr>
          <a:xfrm>
            <a:off x="10572750" y="2947541"/>
            <a:ext cx="660400" cy="231130"/>
          </a:xfrm>
          <a:prstGeom prst="rect">
            <a:avLst/>
          </a:prstGeom>
          <a:noFill/>
          <a:ln/>
        </p:spPr>
        <p:txBody>
          <a:bodyPr wrap="square" lIns="0" tIns="0" rIns="0" bIns="0" rtlCol="0" anchor="t">
            <a:normAutofit/>
          </a:bodyPr>
          <a:lstStyle/>
          <a:p>
            <a:pPr algn="r" indent="0" marL="0">
              <a:lnSpc>
                <a:spcPts val="1620"/>
              </a:lnSpc>
              <a:buNone/>
            </a:pPr>
            <a:r>
              <a:rPr lang="en-US" sz="1200" dirty="0">
                <a:solidFill>
                  <a:srgbClr val="A9B4BF"/>
                </a:solidFill>
                <a:latin typeface="Courier New" pitchFamily="49" charset="0"/>
                <a:ea typeface="Courier New" pitchFamily="49" charset="-122"/>
                <a:cs typeface="Courier New" pitchFamily="49" charset="-120"/>
              </a:rPr>
              <a:t>Oct 6</a:t>
            </a:r>
            <a:endParaRPr lang="en-US" sz="1200" dirty="0"/>
          </a:p>
        </p:txBody>
      </p:sp>
      <p:sp>
        <p:nvSpPr>
          <p:cNvPr id="37" name="Text 32"/>
          <p:cNvSpPr/>
          <p:nvPr/>
        </p:nvSpPr>
        <p:spPr>
          <a:xfrm>
            <a:off x="8743950" y="3229471"/>
            <a:ext cx="183134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About These Heatmaps</a:t>
            </a:r>
            <a:endParaRPr lang="en-US" sz="1200" dirty="0"/>
          </a:p>
        </p:txBody>
      </p:sp>
      <p:sp>
        <p:nvSpPr>
          <p:cNvPr id="38" name="Text 33"/>
          <p:cNvSpPr/>
          <p:nvPr/>
        </p:nvSpPr>
        <p:spPr>
          <a:xfrm>
            <a:off x="10572750" y="3229471"/>
            <a:ext cx="660400" cy="231130"/>
          </a:xfrm>
          <a:prstGeom prst="rect">
            <a:avLst/>
          </a:prstGeom>
          <a:noFill/>
          <a:ln/>
        </p:spPr>
        <p:txBody>
          <a:bodyPr wrap="square" lIns="0" tIns="0" rIns="0" bIns="0" rtlCol="0" anchor="t">
            <a:normAutofit/>
          </a:bodyPr>
          <a:lstStyle/>
          <a:p>
            <a:pPr algn="r" indent="0" marL="0">
              <a:lnSpc>
                <a:spcPts val="1620"/>
              </a:lnSpc>
              <a:buNone/>
            </a:pPr>
            <a:r>
              <a:rPr lang="en-US" sz="1200" dirty="0">
                <a:solidFill>
                  <a:srgbClr val="A9B4BF"/>
                </a:solidFill>
                <a:latin typeface="Courier New" pitchFamily="49" charset="0"/>
                <a:ea typeface="Courier New" pitchFamily="49" charset="-122"/>
                <a:cs typeface="Courier New" pitchFamily="49" charset="-120"/>
              </a:rPr>
              <a:t>Oct 5</a:t>
            </a:r>
            <a:endParaRPr lang="en-US" sz="1200" dirty="0"/>
          </a:p>
        </p:txBody>
      </p:sp>
      <p:sp>
        <p:nvSpPr>
          <p:cNvPr id="39" name="Text 34"/>
          <p:cNvSpPr/>
          <p:nvPr/>
        </p:nvSpPr>
        <p:spPr>
          <a:xfrm>
            <a:off x="8743950" y="3511401"/>
            <a:ext cx="183134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Rebroadcast timeline</a:t>
            </a:r>
            <a:endParaRPr lang="en-US" sz="1200" dirty="0"/>
          </a:p>
        </p:txBody>
      </p:sp>
      <p:sp>
        <p:nvSpPr>
          <p:cNvPr id="40" name="Text 35"/>
          <p:cNvSpPr/>
          <p:nvPr/>
        </p:nvSpPr>
        <p:spPr>
          <a:xfrm>
            <a:off x="10572750" y="3511401"/>
            <a:ext cx="660400" cy="231130"/>
          </a:xfrm>
          <a:prstGeom prst="rect">
            <a:avLst/>
          </a:prstGeom>
          <a:noFill/>
          <a:ln/>
        </p:spPr>
        <p:txBody>
          <a:bodyPr wrap="square" lIns="0" tIns="0" rIns="0" bIns="0" rtlCol="0" anchor="t">
            <a:normAutofit/>
          </a:bodyPr>
          <a:lstStyle/>
          <a:p>
            <a:pPr algn="r" indent="0" marL="0">
              <a:lnSpc>
                <a:spcPts val="1620"/>
              </a:lnSpc>
              <a:buNone/>
            </a:pPr>
            <a:r>
              <a:rPr lang="en-US" sz="1200" dirty="0">
                <a:solidFill>
                  <a:srgbClr val="A9B4BF"/>
                </a:solidFill>
                <a:latin typeface="Courier New" pitchFamily="49" charset="0"/>
                <a:ea typeface="Courier New" pitchFamily="49" charset="-122"/>
                <a:cs typeface="Courier New" pitchFamily="49" charset="-120"/>
              </a:rPr>
              <a:t>Sep 24</a:t>
            </a:r>
            <a:endParaRPr lang="en-US" sz="1200" dirty="0"/>
          </a:p>
        </p:txBody>
      </p:sp>
      <p:sp>
        <p:nvSpPr>
          <p:cNvPr id="41" name="Text 36"/>
          <p:cNvSpPr/>
          <p:nvPr/>
        </p:nvSpPr>
        <p:spPr>
          <a:xfrm>
            <a:off x="8743950" y="3793331"/>
            <a:ext cx="183134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E6EDF3"/>
                </a:solidFill>
                <a:latin typeface="Arial" pitchFamily="34" charset="0"/>
                <a:ea typeface="Arial" pitchFamily="34" charset="-122"/>
                <a:cs typeface="Arial" pitchFamily="34" charset="-120"/>
              </a:rPr>
              <a:t>30-character paper</a:t>
            </a:r>
            <a:endParaRPr lang="en-US" sz="1200" dirty="0"/>
          </a:p>
        </p:txBody>
      </p:sp>
      <p:sp>
        <p:nvSpPr>
          <p:cNvPr id="42" name="Text 37"/>
          <p:cNvSpPr/>
          <p:nvPr/>
        </p:nvSpPr>
        <p:spPr>
          <a:xfrm>
            <a:off x="10572750" y="3793331"/>
            <a:ext cx="660400" cy="231130"/>
          </a:xfrm>
          <a:prstGeom prst="rect">
            <a:avLst/>
          </a:prstGeom>
          <a:noFill/>
          <a:ln/>
        </p:spPr>
        <p:txBody>
          <a:bodyPr wrap="square" lIns="0" tIns="0" rIns="0" bIns="0" rtlCol="0" anchor="t">
            <a:normAutofit/>
          </a:bodyPr>
          <a:lstStyle/>
          <a:p>
            <a:pPr algn="r" indent="0" marL="0">
              <a:lnSpc>
                <a:spcPts val="1620"/>
              </a:lnSpc>
              <a:buNone/>
            </a:pPr>
            <a:r>
              <a:rPr lang="en-US" sz="1200" dirty="0">
                <a:solidFill>
                  <a:srgbClr val="A9B4BF"/>
                </a:solidFill>
                <a:latin typeface="Courier New" pitchFamily="49" charset="0"/>
                <a:ea typeface="Courier New" pitchFamily="49" charset="-122"/>
                <a:cs typeface="Courier New" pitchFamily="49" charset="-120"/>
              </a:rPr>
              <a:t>Jul 29</a:t>
            </a:r>
            <a:endParaRPr lang="en-US" sz="1200" dirty="0"/>
          </a:p>
        </p:txBody>
      </p:sp>
      <p:sp>
        <p:nvSpPr>
          <p:cNvPr id="43" name="Text 38"/>
          <p:cNvSpPr/>
          <p:nvPr/>
        </p:nvSpPr>
        <p:spPr>
          <a:xfrm>
            <a:off x="8743950" y="4075261"/>
            <a:ext cx="2550795" cy="43686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7D8894"/>
                </a:solidFill>
                <a:latin typeface="Arial" pitchFamily="34" charset="0"/>
                <a:ea typeface="Arial" pitchFamily="34" charset="-122"/>
                <a:cs typeface="Arial" pitchFamily="34" charset="-120"/>
              </a:rPr>
              <a:t>Last updated: Minuteman Mar 3 · 8888 Mar 15, 2026</a:t>
            </a:r>
            <a:endParaRPr lang="en-US" sz="1200" dirty="0"/>
          </a:p>
        </p:txBody>
      </p:sp>
      <p:sp>
        <p:nvSpPr>
          <p:cNvPr id="44" name="Text 39"/>
          <p:cNvSpPr/>
          <p:nvPr/>
        </p:nvSpPr>
        <p:spPr>
          <a:xfrm>
            <a:off x="812800" y="489947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Each page is built from the log on its own day: two pages can be months of data apart</a:t>
            </a:r>
            <a:endParaRPr lang="en-US" sz="1600" dirty="0"/>
          </a:p>
        </p:txBody>
      </p:sp>
      <p:sp>
        <p:nvSpPr>
          <p:cNvPr id="45" name="Text 4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46" name="Text 41"/>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THE SITE</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TWO WAYS TO COUNT</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Airings and messages</a:t>
            </a:r>
            <a:endParaRPr lang="en-US" sz="3600" dirty="0"/>
          </a:p>
        </p:txBody>
      </p:sp>
      <p:sp>
        <p:nvSpPr>
          <p:cNvPr id="4" name="Text 2"/>
          <p:cNvSpPr/>
          <p:nvPr/>
        </p:nvSpPr>
        <p:spPr>
          <a:xfrm>
            <a:off x="812800" y="1935411"/>
            <a:ext cx="10883392"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F0467"/>
                </a:solidFill>
                <a:latin typeface="Courier New" pitchFamily="49" charset="0"/>
                <a:ea typeface="Courier New" pitchFamily="49" charset="-122"/>
                <a:cs typeface="Courier New" pitchFamily="49" charset="-120"/>
              </a:rPr>
              <a:t>Group 4</a:t>
            </a:r>
            <a:r>
              <a:rPr lang="en-US" sz="1200" dirty="0">
                <a:solidFill>
                  <a:srgbClr val="A9B4BF"/>
                </a:solidFill>
                <a:latin typeface="Courier New" pitchFamily="49" charset="0"/>
                <a:ea typeface="Courier New" pitchFamily="49" charset="-122"/>
                <a:cs typeface="Courier New" pitchFamily="49" charset="-120"/>
              </a:rPr>
              <a:t> · 50 characters · first aired 251027 15:41 UTC · COMPETENT</a:t>
            </a:r>
            <a:endParaRPr lang="en-US" sz="1200" dirty="0"/>
          </a:p>
        </p:txBody>
      </p:sp>
      <p:sp>
        <p:nvSpPr>
          <p:cNvPr id="5" name="Text 3"/>
          <p:cNvSpPr/>
          <p:nvPr/>
        </p:nvSpPr>
        <p:spPr>
          <a:xfrm>
            <a:off x="815975" y="2174776"/>
            <a:ext cx="190500" cy="273050"/>
          </a:xfrm>
          <a:prstGeom prst="rect">
            <a:avLst/>
          </a:prstGeom>
          <a:solidFill>
            <a:srgbClr val="FF0467"/>
          </a:solidFill>
          <a:ln w="6350">
            <a:solidFill>
              <a:srgbClr val="FF0467"/>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6" name="Text 4"/>
          <p:cNvSpPr/>
          <p:nvPr/>
        </p:nvSpPr>
        <p:spPr>
          <a:xfrm>
            <a:off x="1025525" y="2174776"/>
            <a:ext cx="190500" cy="273050"/>
          </a:xfrm>
          <a:prstGeom prst="rect">
            <a:avLst/>
          </a:prstGeom>
          <a:solidFill>
            <a:srgbClr val="FF0467"/>
          </a:solidFill>
          <a:ln w="6350">
            <a:solidFill>
              <a:srgbClr val="FF0467"/>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7" name="Text 5"/>
          <p:cNvSpPr/>
          <p:nvPr/>
        </p:nvSpPr>
        <p:spPr>
          <a:xfrm>
            <a:off x="12350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8" name="Text 6"/>
          <p:cNvSpPr/>
          <p:nvPr/>
        </p:nvSpPr>
        <p:spPr>
          <a:xfrm>
            <a:off x="14446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9" name="Text 7"/>
          <p:cNvSpPr/>
          <p:nvPr/>
        </p:nvSpPr>
        <p:spPr>
          <a:xfrm>
            <a:off x="16541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Y</a:t>
            </a:r>
            <a:endParaRPr lang="en-US" sz="1600" dirty="0"/>
          </a:p>
        </p:txBody>
      </p:sp>
      <p:sp>
        <p:nvSpPr>
          <p:cNvPr id="10" name="Text 8"/>
          <p:cNvSpPr/>
          <p:nvPr/>
        </p:nvSpPr>
        <p:spPr>
          <a:xfrm>
            <a:off x="18637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11" name="Text 9"/>
          <p:cNvSpPr/>
          <p:nvPr/>
        </p:nvSpPr>
        <p:spPr>
          <a:xfrm>
            <a:off x="20732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12" name="Text 10"/>
          <p:cNvSpPr/>
          <p:nvPr/>
        </p:nvSpPr>
        <p:spPr>
          <a:xfrm>
            <a:off x="22828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13" name="Text 11"/>
          <p:cNvSpPr/>
          <p:nvPr/>
        </p:nvSpPr>
        <p:spPr>
          <a:xfrm>
            <a:off x="24923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14" name="Text 12"/>
          <p:cNvSpPr/>
          <p:nvPr/>
        </p:nvSpPr>
        <p:spPr>
          <a:xfrm>
            <a:off x="27019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15" name="Text 13"/>
          <p:cNvSpPr/>
          <p:nvPr/>
        </p:nvSpPr>
        <p:spPr>
          <a:xfrm>
            <a:off x="29114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16" name="Text 14"/>
          <p:cNvSpPr/>
          <p:nvPr/>
        </p:nvSpPr>
        <p:spPr>
          <a:xfrm>
            <a:off x="31210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7" name="Text 15"/>
          <p:cNvSpPr/>
          <p:nvPr/>
        </p:nvSpPr>
        <p:spPr>
          <a:xfrm>
            <a:off x="33305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18" name="Text 16"/>
          <p:cNvSpPr/>
          <p:nvPr/>
        </p:nvSpPr>
        <p:spPr>
          <a:xfrm>
            <a:off x="35401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19" name="Text 17"/>
          <p:cNvSpPr/>
          <p:nvPr/>
        </p:nvSpPr>
        <p:spPr>
          <a:xfrm>
            <a:off x="37496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20" name="Text 18"/>
          <p:cNvSpPr/>
          <p:nvPr/>
        </p:nvSpPr>
        <p:spPr>
          <a:xfrm>
            <a:off x="39592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21" name="Text 19"/>
          <p:cNvSpPr/>
          <p:nvPr/>
        </p:nvSpPr>
        <p:spPr>
          <a:xfrm>
            <a:off x="41687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22" name="Text 20"/>
          <p:cNvSpPr/>
          <p:nvPr/>
        </p:nvSpPr>
        <p:spPr>
          <a:xfrm>
            <a:off x="43783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23" name="Text 21"/>
          <p:cNvSpPr/>
          <p:nvPr/>
        </p:nvSpPr>
        <p:spPr>
          <a:xfrm>
            <a:off x="45878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24" name="Text 22"/>
          <p:cNvSpPr/>
          <p:nvPr/>
        </p:nvSpPr>
        <p:spPr>
          <a:xfrm>
            <a:off x="47974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25" name="Text 23"/>
          <p:cNvSpPr/>
          <p:nvPr/>
        </p:nvSpPr>
        <p:spPr>
          <a:xfrm>
            <a:off x="50069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26" name="Text 24"/>
          <p:cNvSpPr/>
          <p:nvPr/>
        </p:nvSpPr>
        <p:spPr>
          <a:xfrm>
            <a:off x="52165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27" name="Text 25"/>
          <p:cNvSpPr/>
          <p:nvPr/>
        </p:nvSpPr>
        <p:spPr>
          <a:xfrm>
            <a:off x="54260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28" name="Text 26"/>
          <p:cNvSpPr/>
          <p:nvPr/>
        </p:nvSpPr>
        <p:spPr>
          <a:xfrm>
            <a:off x="56356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29" name="Text 27"/>
          <p:cNvSpPr/>
          <p:nvPr/>
        </p:nvSpPr>
        <p:spPr>
          <a:xfrm>
            <a:off x="58451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30" name="Text 28"/>
          <p:cNvSpPr/>
          <p:nvPr/>
        </p:nvSpPr>
        <p:spPr>
          <a:xfrm>
            <a:off x="60547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31" name="Text 29"/>
          <p:cNvSpPr/>
          <p:nvPr/>
        </p:nvSpPr>
        <p:spPr>
          <a:xfrm>
            <a:off x="62642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32" name="Text 30"/>
          <p:cNvSpPr/>
          <p:nvPr/>
        </p:nvSpPr>
        <p:spPr>
          <a:xfrm>
            <a:off x="64738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33" name="Text 31"/>
          <p:cNvSpPr/>
          <p:nvPr/>
        </p:nvSpPr>
        <p:spPr>
          <a:xfrm>
            <a:off x="66833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34" name="Text 32"/>
          <p:cNvSpPr/>
          <p:nvPr/>
        </p:nvSpPr>
        <p:spPr>
          <a:xfrm>
            <a:off x="68929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3</a:t>
            </a:r>
            <a:endParaRPr lang="en-US" sz="1600" dirty="0"/>
          </a:p>
        </p:txBody>
      </p:sp>
      <p:sp>
        <p:nvSpPr>
          <p:cNvPr id="35" name="Text 33"/>
          <p:cNvSpPr/>
          <p:nvPr/>
        </p:nvSpPr>
        <p:spPr>
          <a:xfrm>
            <a:off x="71024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36" name="Text 34"/>
          <p:cNvSpPr/>
          <p:nvPr/>
        </p:nvSpPr>
        <p:spPr>
          <a:xfrm>
            <a:off x="73120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37" name="Text 35"/>
          <p:cNvSpPr/>
          <p:nvPr/>
        </p:nvSpPr>
        <p:spPr>
          <a:xfrm>
            <a:off x="75215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38" name="Text 36"/>
          <p:cNvSpPr/>
          <p:nvPr/>
        </p:nvSpPr>
        <p:spPr>
          <a:xfrm>
            <a:off x="77311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39" name="Text 37"/>
          <p:cNvSpPr/>
          <p:nvPr/>
        </p:nvSpPr>
        <p:spPr>
          <a:xfrm>
            <a:off x="79406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40" name="Text 38"/>
          <p:cNvSpPr/>
          <p:nvPr/>
        </p:nvSpPr>
        <p:spPr>
          <a:xfrm>
            <a:off x="81502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41" name="Text 39"/>
          <p:cNvSpPr/>
          <p:nvPr/>
        </p:nvSpPr>
        <p:spPr>
          <a:xfrm>
            <a:off x="83597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42" name="Text 40"/>
          <p:cNvSpPr/>
          <p:nvPr/>
        </p:nvSpPr>
        <p:spPr>
          <a:xfrm>
            <a:off x="85693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43" name="Text 41"/>
          <p:cNvSpPr/>
          <p:nvPr/>
        </p:nvSpPr>
        <p:spPr>
          <a:xfrm>
            <a:off x="87788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44" name="Text 42"/>
          <p:cNvSpPr/>
          <p:nvPr/>
        </p:nvSpPr>
        <p:spPr>
          <a:xfrm>
            <a:off x="89884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45" name="Text 43"/>
          <p:cNvSpPr/>
          <p:nvPr/>
        </p:nvSpPr>
        <p:spPr>
          <a:xfrm>
            <a:off x="91979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46" name="Text 44"/>
          <p:cNvSpPr/>
          <p:nvPr/>
        </p:nvSpPr>
        <p:spPr>
          <a:xfrm>
            <a:off x="94075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P</a:t>
            </a:r>
            <a:endParaRPr lang="en-US" sz="1600" dirty="0"/>
          </a:p>
        </p:txBody>
      </p:sp>
      <p:sp>
        <p:nvSpPr>
          <p:cNvPr id="47" name="Text 45"/>
          <p:cNvSpPr/>
          <p:nvPr/>
        </p:nvSpPr>
        <p:spPr>
          <a:xfrm>
            <a:off x="96170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48" name="Text 46"/>
          <p:cNvSpPr/>
          <p:nvPr/>
        </p:nvSpPr>
        <p:spPr>
          <a:xfrm>
            <a:off x="98266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49" name="Text 47"/>
          <p:cNvSpPr/>
          <p:nvPr/>
        </p:nvSpPr>
        <p:spPr>
          <a:xfrm>
            <a:off x="100361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T</a:t>
            </a:r>
            <a:endParaRPr lang="en-US" sz="1600" dirty="0"/>
          </a:p>
        </p:txBody>
      </p:sp>
      <p:sp>
        <p:nvSpPr>
          <p:cNvPr id="50" name="Text 48"/>
          <p:cNvSpPr/>
          <p:nvPr/>
        </p:nvSpPr>
        <p:spPr>
          <a:xfrm>
            <a:off x="102457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51" name="Text 49"/>
          <p:cNvSpPr/>
          <p:nvPr/>
        </p:nvSpPr>
        <p:spPr>
          <a:xfrm>
            <a:off x="104552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52" name="Text 50"/>
          <p:cNvSpPr/>
          <p:nvPr/>
        </p:nvSpPr>
        <p:spPr>
          <a:xfrm>
            <a:off x="106648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V</a:t>
            </a:r>
            <a:endParaRPr lang="en-US" sz="1600" dirty="0"/>
          </a:p>
        </p:txBody>
      </p:sp>
      <p:sp>
        <p:nvSpPr>
          <p:cNvPr id="53" name="Text 51"/>
          <p:cNvSpPr/>
          <p:nvPr/>
        </p:nvSpPr>
        <p:spPr>
          <a:xfrm>
            <a:off x="1087437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V</a:t>
            </a:r>
            <a:endParaRPr lang="en-US" sz="1600" dirty="0"/>
          </a:p>
        </p:txBody>
      </p:sp>
      <p:sp>
        <p:nvSpPr>
          <p:cNvPr id="54" name="Text 52"/>
          <p:cNvSpPr/>
          <p:nvPr/>
        </p:nvSpPr>
        <p:spPr>
          <a:xfrm>
            <a:off x="11083925" y="2174776"/>
            <a:ext cx="190500" cy="273050"/>
          </a:xfrm>
          <a:prstGeom prst="rect">
            <a:avLst/>
          </a:prstGeom>
          <a:solidFill>
            <a:srgbClr val="0E141B"/>
          </a:solidFill>
          <a:ln w="6350">
            <a:solidFill>
              <a:srgbClr val="2A3340"/>
            </a:solidFill>
            <a:prstDash val="solid"/>
          </a:ln>
        </p:spPr>
        <p:txBody>
          <a:bodyPr wrap="square" lIns="0" tIns="3175"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55" name="Text 53"/>
          <p:cNvSpPr/>
          <p:nvPr/>
        </p:nvSpPr>
        <p:spPr>
          <a:xfrm>
            <a:off x="787400" y="2489101"/>
            <a:ext cx="2476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56" name="Text 54"/>
          <p:cNvSpPr/>
          <p:nvPr/>
        </p:nvSpPr>
        <p:spPr>
          <a:xfrm>
            <a:off x="996950" y="2489101"/>
            <a:ext cx="2476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10</a:t>
            </a:r>
            <a:endParaRPr lang="en-US" sz="1200" dirty="0"/>
          </a:p>
        </p:txBody>
      </p:sp>
      <p:sp>
        <p:nvSpPr>
          <p:cNvPr id="57" name="Text 55"/>
          <p:cNvSpPr/>
          <p:nvPr/>
        </p:nvSpPr>
        <p:spPr>
          <a:xfrm>
            <a:off x="1206500" y="2489101"/>
            <a:ext cx="2476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20</a:t>
            </a:r>
            <a:endParaRPr lang="en-US" sz="1200" dirty="0"/>
          </a:p>
        </p:txBody>
      </p:sp>
      <p:sp>
        <p:nvSpPr>
          <p:cNvPr id="58" name="Text 56"/>
          <p:cNvSpPr/>
          <p:nvPr/>
        </p:nvSpPr>
        <p:spPr>
          <a:xfrm>
            <a:off x="1416050" y="2489101"/>
            <a:ext cx="2476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30</a:t>
            </a:r>
            <a:endParaRPr lang="en-US" sz="1200" dirty="0"/>
          </a:p>
        </p:txBody>
      </p:sp>
      <p:sp>
        <p:nvSpPr>
          <p:cNvPr id="59" name="Text 57"/>
          <p:cNvSpPr/>
          <p:nvPr/>
        </p:nvSpPr>
        <p:spPr>
          <a:xfrm>
            <a:off x="1625600" y="2489101"/>
            <a:ext cx="2476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40</a:t>
            </a:r>
            <a:endParaRPr lang="en-US" sz="1200" dirty="0"/>
          </a:p>
        </p:txBody>
      </p:sp>
      <p:sp>
        <p:nvSpPr>
          <p:cNvPr id="60" name="Text 58"/>
          <p:cNvSpPr/>
          <p:nvPr/>
        </p:nvSpPr>
        <p:spPr>
          <a:xfrm>
            <a:off x="1835150" y="2489101"/>
            <a:ext cx="24765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50</a:t>
            </a:r>
            <a:endParaRPr lang="en-US" sz="1200" dirty="0"/>
          </a:p>
        </p:txBody>
      </p:sp>
      <p:sp>
        <p:nvSpPr>
          <p:cNvPr id="61" name="Text 59"/>
          <p:cNvSpPr/>
          <p:nvPr/>
        </p:nvSpPr>
        <p:spPr>
          <a:xfrm>
            <a:off x="812800" y="2890391"/>
            <a:ext cx="2853869"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F0467"/>
                </a:solidFill>
                <a:latin typeface="Arial" pitchFamily="34" charset="0"/>
                <a:ea typeface="Arial" pitchFamily="34" charset="-122"/>
                <a:cs typeface="Arial" pitchFamily="34" charset="-120"/>
              </a:rPr>
              <a:t>●</a:t>
            </a:r>
            <a:r>
              <a:rPr lang="en-US" sz="1200" dirty="0">
                <a:solidFill>
                  <a:srgbClr val="A9B4BF"/>
                </a:solidFill>
                <a:latin typeface="Arial" pitchFamily="34" charset="0"/>
                <a:ea typeface="Arial" pitchFamily="34" charset="-122"/>
                <a:cs typeface="Arial" pitchFamily="34" charset="-120"/>
              </a:rPr>
              <a:t> broadcast · </a:t>
            </a:r>
            <a:r>
              <a:rPr lang="en-US" sz="1200" dirty="0">
                <a:solidFill>
                  <a:srgbClr val="FF0467"/>
                </a:solidFill>
                <a:latin typeface="Arial" pitchFamily="34" charset="0"/>
                <a:ea typeface="Arial" pitchFamily="34" charset="-122"/>
                <a:cs typeface="Arial" pitchFamily="34" charset="-120"/>
              </a:rPr>
              <a:t>○</a:t>
            </a:r>
            <a:r>
              <a:rPr lang="en-US" sz="1200" dirty="0">
                <a:solidFill>
                  <a:srgbClr val="A9B4BF"/>
                </a:solidFill>
                <a:latin typeface="Arial" pitchFamily="34" charset="0"/>
                <a:ea typeface="Arial" pitchFamily="34" charset="-122"/>
                <a:cs typeface="Arial" pitchFamily="34" charset="-120"/>
              </a:rPr>
              <a:t> E-6B-flagged airing</a:t>
            </a:r>
            <a:endParaRPr lang="en-US" sz="1200" dirty="0"/>
          </a:p>
        </p:txBody>
      </p:sp>
      <p:sp>
        <p:nvSpPr>
          <p:cNvPr id="62" name="Text 60"/>
          <p:cNvSpPr/>
          <p:nvPr/>
        </p:nvSpPr>
        <p:spPr>
          <a:xfrm>
            <a:off x="7647841" y="2890391"/>
            <a:ext cx="3731359" cy="223490"/>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FFCC00"/>
                </a:solidFill>
                <a:latin typeface="Courier New" pitchFamily="49" charset="0"/>
                <a:ea typeface="Courier New" pitchFamily="49" charset="-122"/>
                <a:cs typeface="Courier New" pitchFamily="49" charset="-120"/>
              </a:rPr>
              <a:t>32 airings · span 8.98 h · 27 E-6B</a:t>
            </a:r>
            <a:endParaRPr lang="en-US" sz="1200" dirty="0"/>
          </a:p>
        </p:txBody>
      </p:sp>
      <p:pic>
        <p:nvPicPr>
          <p:cNvPr id="63" name="Image 0" descr="The 32 airings from 15:00 UTC on Oct 27 to 01:00 UTC on Oct 28, 2025: five broadcast airings to 17:36 UTC, then 27 E-6B-flagged airings from 19:34 UTC to 00:40 UTC">    </p:cNvPr>
          <p:cNvPicPr>
            <a:picLocks noChangeAspect="1"/>
          </p:cNvPicPr>
          <p:nvPr/>
        </p:nvPicPr>
        <p:blipFill>
          <a:blip r:embed="rId1"/>
          <a:srcRect l="-147" r="-147" t="0" b="0"/>
          <a:stretch/>
        </p:blipFill>
        <p:spPr>
          <a:xfrm>
            <a:off x="812800" y="3126581"/>
            <a:ext cx="10566400" cy="406400"/>
          </a:xfrm>
          <a:prstGeom prst="rect">
            <a:avLst/>
          </a:prstGeom>
        </p:spPr>
      </p:pic>
      <p:sp>
        <p:nvSpPr>
          <p:cNvPr id="64" name="Text 61"/>
          <p:cNvSpPr/>
          <p:nvPr/>
        </p:nvSpPr>
        <p:spPr>
          <a:xfrm>
            <a:off x="787400" y="3571081"/>
            <a:ext cx="685800" cy="42158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15:00</a:t>
            </a:r>
            <a:endParaRPr lang="en-US" sz="1200" dirty="0"/>
          </a:p>
        </p:txBody>
      </p:sp>
      <p:sp>
        <p:nvSpPr>
          <p:cNvPr id="65" name="Text 62"/>
          <p:cNvSpPr/>
          <p:nvPr/>
        </p:nvSpPr>
        <p:spPr>
          <a:xfrm>
            <a:off x="1422400" y="3571081"/>
            <a:ext cx="685800" cy="42158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17:00</a:t>
            </a:r>
            <a:endParaRPr lang="en-US" sz="1200" dirty="0"/>
          </a:p>
        </p:txBody>
      </p:sp>
      <p:sp>
        <p:nvSpPr>
          <p:cNvPr id="66" name="Text 63"/>
          <p:cNvSpPr/>
          <p:nvPr/>
        </p:nvSpPr>
        <p:spPr>
          <a:xfrm>
            <a:off x="2057400" y="3571081"/>
            <a:ext cx="685800" cy="42158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19:00</a:t>
            </a:r>
            <a:endParaRPr lang="en-US" sz="1200" dirty="0"/>
          </a:p>
        </p:txBody>
      </p:sp>
      <p:sp>
        <p:nvSpPr>
          <p:cNvPr id="67" name="Text 64"/>
          <p:cNvSpPr/>
          <p:nvPr/>
        </p:nvSpPr>
        <p:spPr>
          <a:xfrm>
            <a:off x="2692400" y="3571081"/>
            <a:ext cx="685800" cy="42158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21:00</a:t>
            </a:r>
            <a:endParaRPr lang="en-US" sz="1200" dirty="0"/>
          </a:p>
        </p:txBody>
      </p:sp>
      <p:sp>
        <p:nvSpPr>
          <p:cNvPr id="68" name="Text 65"/>
          <p:cNvSpPr/>
          <p:nvPr/>
        </p:nvSpPr>
        <p:spPr>
          <a:xfrm>
            <a:off x="3327400" y="3571081"/>
            <a:ext cx="685800" cy="42158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23:00</a:t>
            </a:r>
            <a:endParaRPr lang="en-US" sz="1200" dirty="0"/>
          </a:p>
        </p:txBody>
      </p:sp>
      <p:sp>
        <p:nvSpPr>
          <p:cNvPr id="69" name="Text 66"/>
          <p:cNvSpPr/>
          <p:nvPr/>
        </p:nvSpPr>
        <p:spPr>
          <a:xfrm>
            <a:off x="3962400" y="3571081"/>
            <a:ext cx="1320800" cy="42158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FFCC00"/>
                </a:solidFill>
                <a:latin typeface="Courier New" pitchFamily="49" charset="0"/>
                <a:ea typeface="Courier New" pitchFamily="49" charset="-122"/>
                <a:cs typeface="Courier New" pitchFamily="49" charset="-120"/>
              </a:rPr>
              <a:t>00:00 UTC</a:t>
            </a:r>
            <a:endParaRPr lang="en-US" sz="1200" dirty="0"/>
          </a:p>
          <a:p>
            <a:pPr algn="ctr" indent="0" marL="0">
              <a:lnSpc>
                <a:spcPts val="1560"/>
              </a:lnSpc>
              <a:buNone/>
            </a:pPr>
            <a:r>
              <a:rPr lang="en-US" sz="1200" dirty="0">
                <a:solidFill>
                  <a:srgbClr val="FFCC00"/>
                </a:solidFill>
                <a:latin typeface="Courier New" pitchFamily="49" charset="0"/>
                <a:ea typeface="Courier New" pitchFamily="49" charset="-122"/>
                <a:cs typeface="Courier New" pitchFamily="49" charset="-120"/>
              </a:rPr>
              <a:t>date changes</a:t>
            </a:r>
            <a:endParaRPr lang="en-US" sz="1200" dirty="0"/>
          </a:p>
        </p:txBody>
      </p:sp>
      <p:sp>
        <p:nvSpPr>
          <p:cNvPr id="70" name="Text 67"/>
          <p:cNvSpPr/>
          <p:nvPr/>
        </p:nvSpPr>
        <p:spPr>
          <a:xfrm>
            <a:off x="5232400" y="3571081"/>
            <a:ext cx="685800" cy="42158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01:00</a:t>
            </a:r>
            <a:endParaRPr lang="en-US" sz="1200" dirty="0"/>
          </a:p>
        </p:txBody>
      </p:sp>
      <p:sp>
        <p:nvSpPr>
          <p:cNvPr id="71" name="Shape 68"/>
          <p:cNvSpPr/>
          <p:nvPr/>
        </p:nvSpPr>
        <p:spPr>
          <a:xfrm>
            <a:off x="815975" y="4173637"/>
            <a:ext cx="3414167" cy="1174651"/>
          </a:xfrm>
          <a:prstGeom prst="roundRect">
            <a:avLst>
              <a:gd name="adj" fmla="val 6217"/>
            </a:avLst>
          </a:prstGeom>
          <a:solidFill>
            <a:srgbClr val="0E141B"/>
          </a:solidFill>
          <a:ln w="6350">
            <a:solidFill>
              <a:srgbClr val="2A3340"/>
            </a:solidFill>
            <a:prstDash val="solid"/>
          </a:ln>
        </p:spPr>
      </p:sp>
      <p:sp>
        <p:nvSpPr>
          <p:cNvPr id="72" name="Text 69"/>
          <p:cNvSpPr/>
          <p:nvPr/>
        </p:nvSpPr>
        <p:spPr>
          <a:xfrm>
            <a:off x="971550" y="4329212"/>
            <a:ext cx="3196107" cy="238720"/>
          </a:xfrm>
          <a:prstGeom prst="rect">
            <a:avLst/>
          </a:prstGeom>
          <a:noFill/>
          <a:ln/>
        </p:spPr>
        <p:txBody>
          <a:bodyPr wrap="square" lIns="0" tIns="0" rIns="0" bIns="0" rtlCol="0" anchor="t">
            <a:normAutofit/>
          </a:bodyPr>
          <a:lstStyle/>
          <a:p>
            <a:pPr algn="l" indent="0" marL="0">
              <a:lnSpc>
                <a:spcPts val="1680"/>
              </a:lnSpc>
              <a:buNone/>
            </a:pPr>
            <a:r>
              <a:rPr lang="en-US" sz="1200" spc="50" kern="0" dirty="0">
                <a:solidFill>
                  <a:srgbClr val="FFCC00"/>
                </a:solidFill>
                <a:latin typeface="Courier New" pitchFamily="49" charset="0"/>
                <a:ea typeface="Courier New" pitchFamily="49" charset="-122"/>
                <a:cs typeface="Courier New" pitchFamily="49" charset="-120"/>
              </a:rPr>
              <a:t>CALENDAR · AIRINGS</a:t>
            </a:r>
            <a:endParaRPr lang="en-US" sz="1200" dirty="0"/>
          </a:p>
        </p:txBody>
      </p:sp>
      <p:sp>
        <p:nvSpPr>
          <p:cNvPr id="73" name="Text 70"/>
          <p:cNvSpPr/>
          <p:nvPr/>
        </p:nvSpPr>
        <p:spPr>
          <a:xfrm>
            <a:off x="971550" y="4593332"/>
            <a:ext cx="319610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32</a:t>
            </a:r>
            <a:endParaRPr lang="en-US" sz="2200" dirty="0"/>
          </a:p>
        </p:txBody>
      </p:sp>
      <p:sp>
        <p:nvSpPr>
          <p:cNvPr id="74" name="Text 71"/>
          <p:cNvSpPr/>
          <p:nvPr/>
        </p:nvSpPr>
        <p:spPr>
          <a:xfrm>
            <a:off x="971550" y="4979392"/>
            <a:ext cx="319610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28 on 251027 + 4 on 251028</a:t>
            </a:r>
            <a:endParaRPr lang="en-US" sz="1200" dirty="0"/>
          </a:p>
        </p:txBody>
      </p:sp>
      <p:sp>
        <p:nvSpPr>
          <p:cNvPr id="75" name="Shape 72"/>
          <p:cNvSpPr/>
          <p:nvPr/>
        </p:nvSpPr>
        <p:spPr>
          <a:xfrm>
            <a:off x="4388892" y="4173637"/>
            <a:ext cx="3414167" cy="1174651"/>
          </a:xfrm>
          <a:prstGeom prst="roundRect">
            <a:avLst>
              <a:gd name="adj" fmla="val 6217"/>
            </a:avLst>
          </a:prstGeom>
          <a:solidFill>
            <a:srgbClr val="0E141B"/>
          </a:solidFill>
          <a:ln w="6350">
            <a:solidFill>
              <a:srgbClr val="2A3340"/>
            </a:solidFill>
            <a:prstDash val="solid"/>
          </a:ln>
        </p:spPr>
      </p:sp>
      <p:sp>
        <p:nvSpPr>
          <p:cNvPr id="76" name="Text 73"/>
          <p:cNvSpPr/>
          <p:nvPr/>
        </p:nvSpPr>
        <p:spPr>
          <a:xfrm>
            <a:off x="4544467" y="4329212"/>
            <a:ext cx="3255417" cy="238720"/>
          </a:xfrm>
          <a:prstGeom prst="rect">
            <a:avLst/>
          </a:prstGeom>
          <a:noFill/>
          <a:ln/>
        </p:spPr>
        <p:txBody>
          <a:bodyPr wrap="square" lIns="0" tIns="0" rIns="0" bIns="0" rtlCol="0" anchor="t">
            <a:normAutofit/>
          </a:bodyPr>
          <a:lstStyle/>
          <a:p>
            <a:pPr algn="l" indent="0" marL="0">
              <a:lnSpc>
                <a:spcPts val="1680"/>
              </a:lnSpc>
              <a:buNone/>
            </a:pPr>
            <a:r>
              <a:rPr lang="en-US" sz="1200" spc="50" kern="0" dirty="0">
                <a:solidFill>
                  <a:srgbClr val="FFCC00"/>
                </a:solidFill>
                <a:latin typeface="Courier New" pitchFamily="49" charset="0"/>
                <a:ea typeface="Courier New" pitchFamily="49" charset="-122"/>
                <a:cs typeface="Courier New" pitchFamily="49" charset="-120"/>
              </a:rPr>
              <a:t>50-CHARACTER HEATMAP · MESSAGES</a:t>
            </a:r>
            <a:endParaRPr lang="en-US" sz="1200" dirty="0"/>
          </a:p>
        </p:txBody>
      </p:sp>
      <p:sp>
        <p:nvSpPr>
          <p:cNvPr id="77" name="Text 74"/>
          <p:cNvSpPr/>
          <p:nvPr/>
        </p:nvSpPr>
        <p:spPr>
          <a:xfrm>
            <a:off x="4544467" y="4593332"/>
            <a:ext cx="319610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1 row</a:t>
            </a:r>
            <a:endParaRPr lang="en-US" sz="2200" dirty="0"/>
          </a:p>
        </p:txBody>
      </p:sp>
      <p:sp>
        <p:nvSpPr>
          <p:cNvPr id="78" name="Text 75"/>
          <p:cNvSpPr/>
          <p:nvPr/>
        </p:nvSpPr>
        <p:spPr>
          <a:xfrm>
            <a:off x="4544467" y="4979392"/>
            <a:ext cx="319610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20251027 15:41 COMPETENT</a:t>
            </a:r>
            <a:endParaRPr lang="en-US" sz="1200" dirty="0"/>
          </a:p>
        </p:txBody>
      </p:sp>
      <p:sp>
        <p:nvSpPr>
          <p:cNvPr id="79" name="Shape 76"/>
          <p:cNvSpPr/>
          <p:nvPr/>
        </p:nvSpPr>
        <p:spPr>
          <a:xfrm>
            <a:off x="7961809" y="4173637"/>
            <a:ext cx="3414216" cy="1174651"/>
          </a:xfrm>
          <a:prstGeom prst="roundRect">
            <a:avLst>
              <a:gd name="adj" fmla="val 6217"/>
            </a:avLst>
          </a:prstGeom>
          <a:solidFill>
            <a:srgbClr val="0E141B"/>
          </a:solidFill>
          <a:ln w="6350">
            <a:solidFill>
              <a:srgbClr val="2A3340"/>
            </a:solidFill>
            <a:prstDash val="solid"/>
          </a:ln>
        </p:spPr>
      </p:sp>
      <p:sp>
        <p:nvSpPr>
          <p:cNvPr id="80" name="Text 77"/>
          <p:cNvSpPr/>
          <p:nvPr/>
        </p:nvSpPr>
        <p:spPr>
          <a:xfrm>
            <a:off x="8117384" y="4329212"/>
            <a:ext cx="3196158" cy="238720"/>
          </a:xfrm>
          <a:prstGeom prst="rect">
            <a:avLst/>
          </a:prstGeom>
          <a:noFill/>
          <a:ln/>
        </p:spPr>
        <p:txBody>
          <a:bodyPr wrap="square" lIns="0" tIns="0" rIns="0" bIns="0" rtlCol="0" anchor="t">
            <a:normAutofit/>
          </a:bodyPr>
          <a:lstStyle/>
          <a:p>
            <a:pPr algn="l" indent="0" marL="0">
              <a:lnSpc>
                <a:spcPts val="1680"/>
              </a:lnSpc>
              <a:buNone/>
            </a:pPr>
            <a:r>
              <a:rPr lang="en-US" sz="1200" spc="50" kern="0" dirty="0">
                <a:solidFill>
                  <a:srgbClr val="FFCC00"/>
                </a:solidFill>
                <a:latin typeface="Courier New" pitchFamily="49" charset="0"/>
                <a:ea typeface="Courier New" pitchFamily="49" charset="-122"/>
                <a:cs typeface="Courier New" pitchFamily="49" charset="-120"/>
              </a:rPr>
              <a:t>OCT 27–28, 2025</a:t>
            </a:r>
            <a:endParaRPr lang="en-US" sz="1200" dirty="0"/>
          </a:p>
        </p:txBody>
      </p:sp>
      <p:sp>
        <p:nvSpPr>
          <p:cNvPr id="81" name="Text 78"/>
          <p:cNvSpPr/>
          <p:nvPr/>
        </p:nvSpPr>
        <p:spPr>
          <a:xfrm>
            <a:off x="8117384" y="4593332"/>
            <a:ext cx="319615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4 S7 messages</a:t>
            </a:r>
            <a:endParaRPr lang="en-US" sz="2200" dirty="0"/>
          </a:p>
        </p:txBody>
      </p:sp>
      <p:sp>
        <p:nvSpPr>
          <p:cNvPr id="82" name="Text 79"/>
          <p:cNvSpPr/>
          <p:nvPr/>
        </p:nvSpPr>
        <p:spPr>
          <a:xfrm>
            <a:off x="8117384" y="4979392"/>
            <a:ext cx="319615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85 calendar airings · 4 heatmap rows</a:t>
            </a:r>
            <a:endParaRPr lang="en-US" sz="1200" dirty="0"/>
          </a:p>
        </p:txBody>
      </p:sp>
      <p:sp>
        <p:nvSpPr>
          <p:cNvPr id="83" name="Text 8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rebroadcast timeline, EAM calendar, 50-character heatmap</a:t>
            </a:r>
            <a:endParaRPr lang="en-US" sz="1200" dirty="0"/>
          </a:p>
        </p:txBody>
      </p:sp>
      <p:sp>
        <p:nvSpPr>
          <p:cNvPr id="84" name="Text 81"/>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THE SITE</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WHAT COUNTS AS COVERED</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Coverage tiers</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Jan 25, 2022 – Oct 9, 2026: </a:t>
            </a:r>
            <a:r>
              <a:rPr lang="en-US" sz="1600" dirty="0">
                <a:solidFill>
                  <a:srgbClr val="FFCC00"/>
                </a:solidFill>
                <a:latin typeface="Arial" pitchFamily="34" charset="0"/>
                <a:ea typeface="Arial" pitchFamily="34" charset="-122"/>
                <a:cs typeface="Arial" pitchFamily="34" charset="-120"/>
              </a:rPr>
              <a:t>1,719 days</a:t>
            </a:r>
            <a:endParaRPr lang="en-US" sz="1600" dirty="0"/>
          </a:p>
        </p:txBody>
      </p:sp>
      <p:sp>
        <p:nvSpPr>
          <p:cNvPr id="6" name="Shape 4"/>
          <p:cNvSpPr/>
          <p:nvPr/>
        </p:nvSpPr>
        <p:spPr>
          <a:xfrm>
            <a:off x="812800" y="2412256"/>
            <a:ext cx="4572000" cy="0"/>
          </a:xfrm>
          <a:prstGeom prst="line">
            <a:avLst/>
          </a:prstGeom>
          <a:noFill/>
          <a:ln w="6350">
            <a:solidFill>
              <a:srgbClr val="222A35"/>
            </a:solidFill>
            <a:prstDash val="solid"/>
          </a:ln>
        </p:spPr>
      </p:sp>
      <p:sp>
        <p:nvSpPr>
          <p:cNvPr id="7" name="Text 5"/>
          <p:cNvSpPr/>
          <p:nvPr/>
        </p:nvSpPr>
        <p:spPr>
          <a:xfrm>
            <a:off x="812800" y="251703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Solid</a:t>
            </a:r>
            <a:r>
              <a:rPr lang="en-US" sz="1600" dirty="0">
                <a:solidFill>
                  <a:srgbClr val="E6EDF3"/>
                </a:solidFill>
                <a:latin typeface="Arial" pitchFamily="34" charset="0"/>
                <a:ea typeface="Arial" pitchFamily="34" charset="-122"/>
                <a:cs typeface="Arial" pitchFamily="34" charset="-120"/>
              </a:rPr>
              <a:t> · comprehensive: 789 days (788 recorded, 1 confirmed zero)</a:t>
            </a:r>
            <a:endParaRPr lang="en-US" sz="1600" dirty="0"/>
          </a:p>
        </p:txBody>
      </p:sp>
      <p:sp>
        <p:nvSpPr>
          <p:cNvPr id="8" name="Shape 6"/>
          <p:cNvSpPr/>
          <p:nvPr/>
        </p:nvSpPr>
        <p:spPr>
          <a:xfrm>
            <a:off x="812800" y="3150046"/>
            <a:ext cx="4572000" cy="0"/>
          </a:xfrm>
          <a:prstGeom prst="line">
            <a:avLst/>
          </a:prstGeom>
          <a:noFill/>
          <a:ln w="6350">
            <a:solidFill>
              <a:srgbClr val="222A35"/>
            </a:solidFill>
            <a:prstDash val="solid"/>
          </a:ln>
        </p:spPr>
      </p:sp>
      <p:sp>
        <p:nvSpPr>
          <p:cNvPr id="9" name="Text 7"/>
          <p:cNvSpPr/>
          <p:nvPr/>
        </p:nvSpPr>
        <p:spPr>
          <a:xfrm>
            <a:off x="812800" y="325482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Dashed</a:t>
            </a:r>
            <a:r>
              <a:rPr lang="en-US" sz="1600" dirty="0">
                <a:solidFill>
                  <a:srgbClr val="E6EDF3"/>
                </a:solidFill>
                <a:latin typeface="Arial" pitchFamily="34" charset="0"/>
                <a:ea typeface="Arial" pitchFamily="34" charset="-122"/>
                <a:cs typeface="Arial" pitchFamily="34" charset="-120"/>
              </a:rPr>
              <a:t> · noncomprehensive: 305 days with traffic logged</a:t>
            </a:r>
            <a:endParaRPr lang="en-US" sz="1600" dirty="0"/>
          </a:p>
        </p:txBody>
      </p:sp>
      <p:sp>
        <p:nvSpPr>
          <p:cNvPr id="10" name="Shape 8"/>
          <p:cNvSpPr/>
          <p:nvPr/>
        </p:nvSpPr>
        <p:spPr>
          <a:xfrm>
            <a:off x="812800" y="3887837"/>
            <a:ext cx="4572000" cy="0"/>
          </a:xfrm>
          <a:prstGeom prst="line">
            <a:avLst/>
          </a:prstGeom>
          <a:noFill/>
          <a:ln w="6350">
            <a:solidFill>
              <a:srgbClr val="222A35"/>
            </a:solidFill>
            <a:prstDash val="solid"/>
          </a:ln>
        </p:spPr>
      </p:sp>
      <p:sp>
        <p:nvSpPr>
          <p:cNvPr id="11" name="Text 9"/>
          <p:cNvSpPr/>
          <p:nvPr/>
        </p:nvSpPr>
        <p:spPr>
          <a:xfrm>
            <a:off x="812800" y="3992612"/>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Blank</a:t>
            </a:r>
            <a:r>
              <a:rPr lang="en-US" sz="1600" dirty="0">
                <a:solidFill>
                  <a:srgbClr val="E6EDF3"/>
                </a:solidFill>
                <a:latin typeface="Arial" pitchFamily="34" charset="0"/>
                <a:ea typeface="Arial" pitchFamily="34" charset="-122"/>
                <a:cs typeface="Arial" pitchFamily="34" charset="-120"/>
              </a:rPr>
              <a:t> · no monitoring: 625 days</a:t>
            </a:r>
            <a:endParaRPr lang="en-US" sz="1600" dirty="0"/>
          </a:p>
        </p:txBody>
      </p:sp>
      <p:sp>
        <p:nvSpPr>
          <p:cNvPr id="12" name="Shape 10"/>
          <p:cNvSpPr/>
          <p:nvPr/>
        </p:nvSpPr>
        <p:spPr>
          <a:xfrm>
            <a:off x="812800" y="4361507"/>
            <a:ext cx="4572000" cy="0"/>
          </a:xfrm>
          <a:prstGeom prst="line">
            <a:avLst/>
          </a:prstGeom>
          <a:noFill/>
          <a:ln w="6350">
            <a:solidFill>
              <a:srgbClr val="222A35"/>
            </a:solidFill>
            <a:prstDash val="solid"/>
          </a:ln>
        </p:spPr>
      </p:sp>
      <p:sp>
        <p:nvSpPr>
          <p:cNvPr id="13" name="Text 11"/>
          <p:cNvSpPr/>
          <p:nvPr/>
        </p:nvSpPr>
        <p:spPr>
          <a:xfrm>
            <a:off x="812800" y="4466282"/>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12,641 of the 15,277 airings fall on solid days</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2023 tab of the EAM calendar: twelve month grids, solid cells from late June through December, and the legend for comprehensive, noncomprehensive and no monitoring at bottom left">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the published EAM calendar, generated 261009</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THE SITE</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3</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Recordings</a:t>
            </a:r>
            <a:endParaRPr lang="en-US" sz="3600" dirty="0"/>
          </a:p>
        </p:txBody>
      </p:sp>
      <p:sp>
        <p:nvSpPr>
          <p:cNvPr id="4" name="Shape 2"/>
          <p:cNvSpPr/>
          <p:nvPr/>
        </p:nvSpPr>
        <p:spPr>
          <a:xfrm>
            <a:off x="812800" y="3463230"/>
            <a:ext cx="10566400" cy="0"/>
          </a:xfrm>
          <a:prstGeom prst="line">
            <a:avLst/>
          </a:prstGeom>
          <a:noFill/>
          <a:ln w="6350">
            <a:solidFill>
              <a:srgbClr val="2A3340"/>
            </a:solidFill>
            <a:prstDash val="solid"/>
          </a:ln>
        </p:spPr>
      </p:sp>
      <p:sp>
        <p:nvSpPr>
          <p:cNvPr id="5" name="Text 3"/>
          <p:cNvSpPr/>
          <p:nvPr/>
        </p:nvSpPr>
        <p:spPr>
          <a:xfrm>
            <a:off x="812800" y="3618805"/>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The three recording archives: the DCRP compilations,</a:t>
            </a:r>
            <a:endParaRPr lang="en-US" sz="2200" dirty="0"/>
          </a:p>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how to read a DTCP timecard, what the timecards cover, and the livestream tapes</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RECORDINGS</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DTCP TAB</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Three recording archives</a:t>
            </a:r>
            <a:endParaRPr lang="en-US" sz="3600" dirty="0"/>
          </a:p>
        </p:txBody>
      </p:sp>
      <p:sp>
        <p:nvSpPr>
          <p:cNvPr id="4" name="Shape 2"/>
          <p:cNvSpPr/>
          <p:nvPr/>
        </p:nvSpPr>
        <p:spPr>
          <a:xfrm>
            <a:off x="812800" y="1938586"/>
            <a:ext cx="5207000" cy="0"/>
          </a:xfrm>
          <a:prstGeom prst="line">
            <a:avLst/>
          </a:prstGeom>
          <a:noFill/>
          <a:ln w="6350">
            <a:solidFill>
              <a:srgbClr val="222A35"/>
            </a:solidFill>
            <a:prstDash val="solid"/>
          </a:ln>
        </p:spPr>
      </p:sp>
      <p:sp>
        <p:nvSpPr>
          <p:cNvPr id="5" name="Text 3"/>
          <p:cNvSpPr/>
          <p:nvPr/>
        </p:nvSpPr>
        <p:spPr>
          <a:xfrm>
            <a:off x="812800" y="204336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DCRP</a:t>
            </a:r>
            <a:r>
              <a:rPr lang="en-US" sz="1600" dirty="0">
                <a:solidFill>
                  <a:srgbClr val="E6EDF3"/>
                </a:solidFill>
                <a:latin typeface="Arial" pitchFamily="34" charset="0"/>
                <a:ea typeface="Arial" pitchFamily="34" charset="-122"/>
                <a:cs typeface="Arial" pitchFamily="34" charset="-120"/>
              </a:rPr>
              <a:t> · 161 cards · 2022–2023, a few later</a:t>
            </a:r>
            <a:endParaRPr lang="en-US" sz="1600" dirty="0"/>
          </a:p>
        </p:txBody>
      </p:sp>
      <p:sp>
        <p:nvSpPr>
          <p:cNvPr id="6" name="Shape 4"/>
          <p:cNvSpPr/>
          <p:nvPr/>
        </p:nvSpPr>
        <p:spPr>
          <a:xfrm>
            <a:off x="6172200" y="1938586"/>
            <a:ext cx="5207000" cy="0"/>
          </a:xfrm>
          <a:prstGeom prst="line">
            <a:avLst/>
          </a:prstGeom>
          <a:noFill/>
          <a:ln w="6350">
            <a:solidFill>
              <a:srgbClr val="222A35"/>
            </a:solidFill>
            <a:prstDash val="solid"/>
          </a:ln>
        </p:spPr>
      </p:sp>
      <p:sp>
        <p:nvSpPr>
          <p:cNvPr id="7" name="Text 5"/>
          <p:cNvSpPr/>
          <p:nvPr/>
        </p:nvSpPr>
        <p:spPr>
          <a:xfrm>
            <a:off x="6172200" y="204336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DTCP</a:t>
            </a:r>
            <a:r>
              <a:rPr lang="en-US" sz="1600" dirty="0">
                <a:solidFill>
                  <a:srgbClr val="E6EDF3"/>
                </a:solidFill>
                <a:latin typeface="Arial" pitchFamily="34" charset="0"/>
                <a:ea typeface="Arial" pitchFamily="34" charset="-122"/>
                <a:cs typeface="Arial" pitchFamily="34" charset="-120"/>
              </a:rPr>
              <a:t> · 641 day timecards · 230623–261013</a:t>
            </a:r>
            <a:endParaRPr lang="en-US" sz="1600" dirty="0"/>
          </a:p>
        </p:txBody>
      </p:sp>
      <p:sp>
        <p:nvSpPr>
          <p:cNvPr id="8" name="Shape 6"/>
          <p:cNvSpPr/>
          <p:nvPr/>
        </p:nvSpPr>
        <p:spPr>
          <a:xfrm>
            <a:off x="812800" y="2463056"/>
            <a:ext cx="5207000" cy="0"/>
          </a:xfrm>
          <a:prstGeom prst="line">
            <a:avLst/>
          </a:prstGeom>
          <a:noFill/>
          <a:ln w="6350">
            <a:solidFill>
              <a:srgbClr val="222A35"/>
            </a:solidFill>
            <a:prstDash val="solid"/>
          </a:ln>
        </p:spPr>
      </p:sp>
      <p:sp>
        <p:nvSpPr>
          <p:cNvPr id="9" name="Text 7"/>
          <p:cNvSpPr/>
          <p:nvPr/>
        </p:nvSpPr>
        <p:spPr>
          <a:xfrm>
            <a:off x="812800" y="256783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Livestream</a:t>
            </a:r>
            <a:r>
              <a:rPr lang="en-US" sz="1600" dirty="0">
                <a:solidFill>
                  <a:srgbClr val="E6EDF3"/>
                </a:solidFill>
                <a:latin typeface="Arial" pitchFamily="34" charset="0"/>
                <a:ea typeface="Arial" pitchFamily="34" charset="-122"/>
                <a:cs typeface="Arial" pitchFamily="34" charset="-120"/>
              </a:rPr>
              <a:t> · 809 days of tape · 230203–260908</a:t>
            </a:r>
            <a:endParaRPr lang="en-US" sz="1600" dirty="0"/>
          </a:p>
        </p:txBody>
      </p:sp>
      <p:sp>
        <p:nvSpPr>
          <p:cNvPr id="10" name="Shape 8"/>
          <p:cNvSpPr/>
          <p:nvPr/>
        </p:nvSpPr>
        <p:spPr>
          <a:xfrm>
            <a:off x="6172200" y="2463056"/>
            <a:ext cx="5207000" cy="0"/>
          </a:xfrm>
          <a:prstGeom prst="line">
            <a:avLst/>
          </a:prstGeom>
          <a:noFill/>
          <a:ln w="6350">
            <a:solidFill>
              <a:srgbClr val="222A35"/>
            </a:solidFill>
            <a:prstDash val="solid"/>
          </a:ln>
        </p:spPr>
      </p:sp>
      <p:sp>
        <p:nvSpPr>
          <p:cNvPr id="11" name="Text 9"/>
          <p:cNvSpPr/>
          <p:nvPr/>
        </p:nvSpPr>
        <p:spPr>
          <a:xfrm>
            <a:off x="6172200" y="256783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 day with a timecard is a reviewed day of tape</a:t>
            </a:r>
            <a:endParaRPr lang="en-US" sz="1600" dirty="0"/>
          </a:p>
        </p:txBody>
      </p:sp>
      <p:sp>
        <p:nvSpPr>
          <p:cNvPr id="12" name="Text 10"/>
          <p:cNvSpPr/>
          <p:nvPr/>
        </p:nvSpPr>
        <p:spPr>
          <a:xfrm>
            <a:off x="2082800" y="3136751"/>
            <a:ext cx="1792097"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2022</a:t>
            </a:r>
            <a:endParaRPr lang="en-US" sz="1200" dirty="0"/>
          </a:p>
        </p:txBody>
      </p:sp>
      <p:sp>
        <p:nvSpPr>
          <p:cNvPr id="13" name="Text 11"/>
          <p:cNvSpPr/>
          <p:nvPr/>
        </p:nvSpPr>
        <p:spPr>
          <a:xfrm>
            <a:off x="3949700" y="3136751"/>
            <a:ext cx="1792097"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2023</a:t>
            </a:r>
            <a:endParaRPr lang="en-US" sz="1200" dirty="0"/>
          </a:p>
        </p:txBody>
      </p:sp>
      <p:sp>
        <p:nvSpPr>
          <p:cNvPr id="14" name="Text 12"/>
          <p:cNvSpPr/>
          <p:nvPr/>
        </p:nvSpPr>
        <p:spPr>
          <a:xfrm>
            <a:off x="5816600" y="3136751"/>
            <a:ext cx="1792097"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2024</a:t>
            </a:r>
            <a:endParaRPr lang="en-US" sz="1200" dirty="0"/>
          </a:p>
        </p:txBody>
      </p:sp>
      <p:sp>
        <p:nvSpPr>
          <p:cNvPr id="15" name="Text 13"/>
          <p:cNvSpPr/>
          <p:nvPr/>
        </p:nvSpPr>
        <p:spPr>
          <a:xfrm>
            <a:off x="7683500" y="3136751"/>
            <a:ext cx="1792097"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2025</a:t>
            </a:r>
            <a:endParaRPr lang="en-US" sz="1200" dirty="0"/>
          </a:p>
        </p:txBody>
      </p:sp>
      <p:sp>
        <p:nvSpPr>
          <p:cNvPr id="16" name="Text 14"/>
          <p:cNvSpPr/>
          <p:nvPr/>
        </p:nvSpPr>
        <p:spPr>
          <a:xfrm>
            <a:off x="9550400" y="3136751"/>
            <a:ext cx="1792097"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2026</a:t>
            </a:r>
            <a:endParaRPr lang="en-US" sz="1200" dirty="0"/>
          </a:p>
        </p:txBody>
      </p:sp>
      <p:sp>
        <p:nvSpPr>
          <p:cNvPr id="17" name="Text 15"/>
          <p:cNvSpPr/>
          <p:nvPr/>
        </p:nvSpPr>
        <p:spPr>
          <a:xfrm>
            <a:off x="20574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Q1</a:t>
            </a:r>
            <a:endParaRPr lang="en-US" sz="1200" dirty="0"/>
          </a:p>
        </p:txBody>
      </p:sp>
      <p:sp>
        <p:nvSpPr>
          <p:cNvPr id="18" name="Text 16"/>
          <p:cNvSpPr/>
          <p:nvPr/>
        </p:nvSpPr>
        <p:spPr>
          <a:xfrm>
            <a:off x="25019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Q2</a:t>
            </a:r>
            <a:endParaRPr lang="en-US" sz="1200" dirty="0"/>
          </a:p>
        </p:txBody>
      </p:sp>
      <p:sp>
        <p:nvSpPr>
          <p:cNvPr id="19" name="Text 17"/>
          <p:cNvSpPr/>
          <p:nvPr/>
        </p:nvSpPr>
        <p:spPr>
          <a:xfrm>
            <a:off x="29464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Q3</a:t>
            </a:r>
            <a:endParaRPr lang="en-US" sz="1200" dirty="0"/>
          </a:p>
        </p:txBody>
      </p:sp>
      <p:sp>
        <p:nvSpPr>
          <p:cNvPr id="20" name="Text 18"/>
          <p:cNvSpPr/>
          <p:nvPr/>
        </p:nvSpPr>
        <p:spPr>
          <a:xfrm>
            <a:off x="33909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Q4</a:t>
            </a:r>
            <a:endParaRPr lang="en-US" sz="1200" dirty="0"/>
          </a:p>
        </p:txBody>
      </p:sp>
      <p:sp>
        <p:nvSpPr>
          <p:cNvPr id="21" name="Text 19"/>
          <p:cNvSpPr/>
          <p:nvPr/>
        </p:nvSpPr>
        <p:spPr>
          <a:xfrm>
            <a:off x="39243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Q1</a:t>
            </a:r>
            <a:endParaRPr lang="en-US" sz="1200" dirty="0"/>
          </a:p>
        </p:txBody>
      </p:sp>
      <p:sp>
        <p:nvSpPr>
          <p:cNvPr id="22" name="Text 20"/>
          <p:cNvSpPr/>
          <p:nvPr/>
        </p:nvSpPr>
        <p:spPr>
          <a:xfrm>
            <a:off x="43688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Q2</a:t>
            </a:r>
            <a:endParaRPr lang="en-US" sz="1200" dirty="0"/>
          </a:p>
        </p:txBody>
      </p:sp>
      <p:sp>
        <p:nvSpPr>
          <p:cNvPr id="23" name="Text 21"/>
          <p:cNvSpPr/>
          <p:nvPr/>
        </p:nvSpPr>
        <p:spPr>
          <a:xfrm>
            <a:off x="48133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Q3</a:t>
            </a:r>
            <a:endParaRPr lang="en-US" sz="1200" dirty="0"/>
          </a:p>
        </p:txBody>
      </p:sp>
      <p:sp>
        <p:nvSpPr>
          <p:cNvPr id="24" name="Text 22"/>
          <p:cNvSpPr/>
          <p:nvPr/>
        </p:nvSpPr>
        <p:spPr>
          <a:xfrm>
            <a:off x="52578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Q4</a:t>
            </a:r>
            <a:endParaRPr lang="en-US" sz="1200" dirty="0"/>
          </a:p>
        </p:txBody>
      </p:sp>
      <p:sp>
        <p:nvSpPr>
          <p:cNvPr id="25" name="Text 23"/>
          <p:cNvSpPr/>
          <p:nvPr/>
        </p:nvSpPr>
        <p:spPr>
          <a:xfrm>
            <a:off x="57912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Q1</a:t>
            </a:r>
            <a:endParaRPr lang="en-US" sz="1200" dirty="0"/>
          </a:p>
        </p:txBody>
      </p:sp>
      <p:sp>
        <p:nvSpPr>
          <p:cNvPr id="26" name="Text 24"/>
          <p:cNvSpPr/>
          <p:nvPr/>
        </p:nvSpPr>
        <p:spPr>
          <a:xfrm>
            <a:off x="62357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Q2</a:t>
            </a:r>
            <a:endParaRPr lang="en-US" sz="1200" dirty="0"/>
          </a:p>
        </p:txBody>
      </p:sp>
      <p:sp>
        <p:nvSpPr>
          <p:cNvPr id="27" name="Text 25"/>
          <p:cNvSpPr/>
          <p:nvPr/>
        </p:nvSpPr>
        <p:spPr>
          <a:xfrm>
            <a:off x="66802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Q3</a:t>
            </a:r>
            <a:endParaRPr lang="en-US" sz="1200" dirty="0"/>
          </a:p>
        </p:txBody>
      </p:sp>
      <p:sp>
        <p:nvSpPr>
          <p:cNvPr id="28" name="Text 26"/>
          <p:cNvSpPr/>
          <p:nvPr/>
        </p:nvSpPr>
        <p:spPr>
          <a:xfrm>
            <a:off x="71247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Q4</a:t>
            </a:r>
            <a:endParaRPr lang="en-US" sz="1200" dirty="0"/>
          </a:p>
        </p:txBody>
      </p:sp>
      <p:sp>
        <p:nvSpPr>
          <p:cNvPr id="29" name="Text 27"/>
          <p:cNvSpPr/>
          <p:nvPr/>
        </p:nvSpPr>
        <p:spPr>
          <a:xfrm>
            <a:off x="76581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Q1</a:t>
            </a:r>
            <a:endParaRPr lang="en-US" sz="1200" dirty="0"/>
          </a:p>
        </p:txBody>
      </p:sp>
      <p:sp>
        <p:nvSpPr>
          <p:cNvPr id="30" name="Text 28"/>
          <p:cNvSpPr/>
          <p:nvPr/>
        </p:nvSpPr>
        <p:spPr>
          <a:xfrm>
            <a:off x="81026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Q2</a:t>
            </a:r>
            <a:endParaRPr lang="en-US" sz="1200" dirty="0"/>
          </a:p>
        </p:txBody>
      </p:sp>
      <p:sp>
        <p:nvSpPr>
          <p:cNvPr id="31" name="Text 29"/>
          <p:cNvSpPr/>
          <p:nvPr/>
        </p:nvSpPr>
        <p:spPr>
          <a:xfrm>
            <a:off x="85471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Q3</a:t>
            </a:r>
            <a:endParaRPr lang="en-US" sz="1200" dirty="0"/>
          </a:p>
        </p:txBody>
      </p:sp>
      <p:sp>
        <p:nvSpPr>
          <p:cNvPr id="32" name="Text 30"/>
          <p:cNvSpPr/>
          <p:nvPr/>
        </p:nvSpPr>
        <p:spPr>
          <a:xfrm>
            <a:off x="89916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Q4</a:t>
            </a:r>
            <a:endParaRPr lang="en-US" sz="1200" dirty="0"/>
          </a:p>
        </p:txBody>
      </p:sp>
      <p:sp>
        <p:nvSpPr>
          <p:cNvPr id="33" name="Text 31"/>
          <p:cNvSpPr/>
          <p:nvPr/>
        </p:nvSpPr>
        <p:spPr>
          <a:xfrm>
            <a:off x="95250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Q1</a:t>
            </a:r>
            <a:endParaRPr lang="en-US" sz="1200" dirty="0"/>
          </a:p>
        </p:txBody>
      </p:sp>
      <p:sp>
        <p:nvSpPr>
          <p:cNvPr id="34" name="Text 32"/>
          <p:cNvSpPr/>
          <p:nvPr/>
        </p:nvSpPr>
        <p:spPr>
          <a:xfrm>
            <a:off x="99695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Q2</a:t>
            </a:r>
            <a:endParaRPr lang="en-US" sz="1200" dirty="0"/>
          </a:p>
        </p:txBody>
      </p:sp>
      <p:sp>
        <p:nvSpPr>
          <p:cNvPr id="35" name="Text 33"/>
          <p:cNvSpPr/>
          <p:nvPr/>
        </p:nvSpPr>
        <p:spPr>
          <a:xfrm>
            <a:off x="104140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Q3</a:t>
            </a:r>
            <a:endParaRPr lang="en-US" sz="1200" dirty="0"/>
          </a:p>
        </p:txBody>
      </p:sp>
      <p:sp>
        <p:nvSpPr>
          <p:cNvPr id="36" name="Text 34"/>
          <p:cNvSpPr/>
          <p:nvPr/>
        </p:nvSpPr>
        <p:spPr>
          <a:xfrm>
            <a:off x="10858500" y="341560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Q4</a:t>
            </a:r>
            <a:endParaRPr lang="en-US" sz="1200" dirty="0"/>
          </a:p>
        </p:txBody>
      </p:sp>
      <p:sp>
        <p:nvSpPr>
          <p:cNvPr id="37" name="Text 35"/>
          <p:cNvSpPr/>
          <p:nvPr/>
        </p:nvSpPr>
        <p:spPr>
          <a:xfrm>
            <a:off x="812800" y="3694460"/>
            <a:ext cx="1193800" cy="432296"/>
          </a:xfrm>
          <a:prstGeom prst="rect">
            <a:avLst/>
          </a:prstGeom>
          <a:noFill/>
          <a:ln/>
        </p:spPr>
        <p:txBody>
          <a:bodyPr wrap="square" lIns="0" tIns="0" rIns="0" bIns="0" rtlCol="0" anchor="t">
            <a:normAutofit/>
          </a:bodyPr>
          <a:lstStyle/>
          <a:p>
            <a:pPr algn="l" indent="0" marL="0">
              <a:lnSpc>
                <a:spcPts val="3204"/>
              </a:lnSpc>
              <a:buNone/>
            </a:pPr>
            <a:r>
              <a:rPr lang="en-US" sz="1200" dirty="0">
                <a:solidFill>
                  <a:srgbClr val="A9B4BF"/>
                </a:solidFill>
                <a:latin typeface="Courier New" pitchFamily="49" charset="0"/>
                <a:ea typeface="Courier New" pitchFamily="49" charset="-122"/>
                <a:cs typeface="Courier New" pitchFamily="49" charset="-120"/>
              </a:rPr>
              <a:t>DCRP</a:t>
            </a:r>
            <a:endParaRPr lang="en-US" sz="1200" dirty="0"/>
          </a:p>
        </p:txBody>
      </p:sp>
      <p:sp>
        <p:nvSpPr>
          <p:cNvPr id="38" name="Text 36"/>
          <p:cNvSpPr/>
          <p:nvPr/>
        </p:nvSpPr>
        <p:spPr>
          <a:xfrm>
            <a:off x="2085975" y="3697883"/>
            <a:ext cx="400050" cy="400050"/>
          </a:xfrm>
          <a:prstGeom prst="rect">
            <a:avLst/>
          </a:prstGeom>
          <a:solidFill>
            <a:srgbClr val="E6EDF3">
              <a:alpha val="21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19</a:t>
            </a:r>
            <a:endParaRPr lang="en-US" sz="1200" dirty="0"/>
          </a:p>
        </p:txBody>
      </p:sp>
      <p:sp>
        <p:nvSpPr>
          <p:cNvPr id="39" name="Shape 37"/>
          <p:cNvSpPr/>
          <p:nvPr/>
        </p:nvSpPr>
        <p:spPr>
          <a:xfrm>
            <a:off x="2530475" y="3697883"/>
            <a:ext cx="400050" cy="400050"/>
          </a:xfrm>
          <a:prstGeom prst="rect">
            <a:avLst/>
          </a:prstGeom>
          <a:noFill/>
          <a:ln w="6350">
            <a:solidFill>
              <a:srgbClr val="222A35"/>
            </a:solidFill>
            <a:prstDash val="solid"/>
          </a:ln>
        </p:spPr>
      </p:sp>
      <p:sp>
        <p:nvSpPr>
          <p:cNvPr id="40" name="Text 38"/>
          <p:cNvSpPr/>
          <p:nvPr/>
        </p:nvSpPr>
        <p:spPr>
          <a:xfrm>
            <a:off x="2974975" y="3697883"/>
            <a:ext cx="400050" cy="400050"/>
          </a:xfrm>
          <a:prstGeom prst="rect">
            <a:avLst/>
          </a:prstGeom>
          <a:solidFill>
            <a:srgbClr val="E6EDF3">
              <a:alpha val="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41" name="Text 39"/>
          <p:cNvSpPr/>
          <p:nvPr/>
        </p:nvSpPr>
        <p:spPr>
          <a:xfrm>
            <a:off x="3419475" y="3697883"/>
            <a:ext cx="400050" cy="400050"/>
          </a:xfrm>
          <a:prstGeom prst="rect">
            <a:avLst/>
          </a:prstGeom>
          <a:solidFill>
            <a:srgbClr val="E6EDF3">
              <a:alpha val="84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77</a:t>
            </a:r>
            <a:endParaRPr lang="en-US" sz="1200" dirty="0"/>
          </a:p>
        </p:txBody>
      </p:sp>
      <p:sp>
        <p:nvSpPr>
          <p:cNvPr id="42" name="Text 40"/>
          <p:cNvSpPr/>
          <p:nvPr/>
        </p:nvSpPr>
        <p:spPr>
          <a:xfrm>
            <a:off x="3952875" y="3697883"/>
            <a:ext cx="400050" cy="400050"/>
          </a:xfrm>
          <a:prstGeom prst="rect">
            <a:avLst/>
          </a:prstGeom>
          <a:solidFill>
            <a:srgbClr val="E6EDF3">
              <a:alpha val="54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50</a:t>
            </a:r>
            <a:endParaRPr lang="en-US" sz="1200" dirty="0"/>
          </a:p>
        </p:txBody>
      </p:sp>
      <p:sp>
        <p:nvSpPr>
          <p:cNvPr id="43" name="Shape 41"/>
          <p:cNvSpPr/>
          <p:nvPr/>
        </p:nvSpPr>
        <p:spPr>
          <a:xfrm>
            <a:off x="4397375" y="3697883"/>
            <a:ext cx="400050" cy="400050"/>
          </a:xfrm>
          <a:prstGeom prst="rect">
            <a:avLst/>
          </a:prstGeom>
          <a:noFill/>
          <a:ln w="6350">
            <a:solidFill>
              <a:srgbClr val="222A35"/>
            </a:solidFill>
            <a:prstDash val="solid"/>
          </a:ln>
        </p:spPr>
      </p:sp>
      <p:sp>
        <p:nvSpPr>
          <p:cNvPr id="44" name="Shape 42"/>
          <p:cNvSpPr/>
          <p:nvPr/>
        </p:nvSpPr>
        <p:spPr>
          <a:xfrm>
            <a:off x="4841875" y="3697883"/>
            <a:ext cx="400050" cy="400050"/>
          </a:xfrm>
          <a:prstGeom prst="rect">
            <a:avLst/>
          </a:prstGeom>
          <a:noFill/>
          <a:ln w="6350">
            <a:solidFill>
              <a:srgbClr val="222A35"/>
            </a:solidFill>
            <a:prstDash val="solid"/>
          </a:ln>
        </p:spPr>
      </p:sp>
      <p:sp>
        <p:nvSpPr>
          <p:cNvPr id="45" name="Shape 43"/>
          <p:cNvSpPr/>
          <p:nvPr/>
        </p:nvSpPr>
        <p:spPr>
          <a:xfrm>
            <a:off x="5286375" y="3697883"/>
            <a:ext cx="400050" cy="400050"/>
          </a:xfrm>
          <a:prstGeom prst="rect">
            <a:avLst/>
          </a:prstGeom>
          <a:noFill/>
          <a:ln w="6350">
            <a:solidFill>
              <a:srgbClr val="222A35"/>
            </a:solidFill>
            <a:prstDash val="solid"/>
          </a:ln>
        </p:spPr>
      </p:sp>
      <p:sp>
        <p:nvSpPr>
          <p:cNvPr id="46" name="Text 44"/>
          <p:cNvSpPr/>
          <p:nvPr/>
        </p:nvSpPr>
        <p:spPr>
          <a:xfrm>
            <a:off x="5819775" y="3697883"/>
            <a:ext cx="400050" cy="400050"/>
          </a:xfrm>
          <a:prstGeom prst="rect">
            <a:avLst/>
          </a:prstGeom>
          <a:solidFill>
            <a:srgbClr val="E6EDF3">
              <a:alpha val="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47" name="Text 45"/>
          <p:cNvSpPr/>
          <p:nvPr/>
        </p:nvSpPr>
        <p:spPr>
          <a:xfrm>
            <a:off x="6264275" y="3697883"/>
            <a:ext cx="400050" cy="400050"/>
          </a:xfrm>
          <a:prstGeom prst="rect">
            <a:avLst/>
          </a:prstGeom>
          <a:solidFill>
            <a:srgbClr val="E6EDF3">
              <a:alpha val="1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1</a:t>
            </a:r>
            <a:endParaRPr lang="en-US" sz="1200" dirty="0"/>
          </a:p>
        </p:txBody>
      </p:sp>
      <p:sp>
        <p:nvSpPr>
          <p:cNvPr id="48" name="Shape 46"/>
          <p:cNvSpPr/>
          <p:nvPr/>
        </p:nvSpPr>
        <p:spPr>
          <a:xfrm>
            <a:off x="6708775" y="3697883"/>
            <a:ext cx="400050" cy="400050"/>
          </a:xfrm>
          <a:prstGeom prst="rect">
            <a:avLst/>
          </a:prstGeom>
          <a:noFill/>
          <a:ln w="6350">
            <a:solidFill>
              <a:srgbClr val="222A35"/>
            </a:solidFill>
            <a:prstDash val="solid"/>
          </a:ln>
        </p:spPr>
      </p:sp>
      <p:sp>
        <p:nvSpPr>
          <p:cNvPr id="49" name="Shape 47"/>
          <p:cNvSpPr/>
          <p:nvPr/>
        </p:nvSpPr>
        <p:spPr>
          <a:xfrm>
            <a:off x="7153275" y="3697883"/>
            <a:ext cx="400050" cy="400050"/>
          </a:xfrm>
          <a:prstGeom prst="rect">
            <a:avLst/>
          </a:prstGeom>
          <a:noFill/>
          <a:ln w="6350">
            <a:solidFill>
              <a:srgbClr val="222A35"/>
            </a:solidFill>
            <a:prstDash val="solid"/>
          </a:ln>
        </p:spPr>
      </p:sp>
      <p:sp>
        <p:nvSpPr>
          <p:cNvPr id="50" name="Shape 48"/>
          <p:cNvSpPr/>
          <p:nvPr/>
        </p:nvSpPr>
        <p:spPr>
          <a:xfrm>
            <a:off x="7686675" y="3697883"/>
            <a:ext cx="400050" cy="400050"/>
          </a:xfrm>
          <a:prstGeom prst="rect">
            <a:avLst/>
          </a:prstGeom>
          <a:noFill/>
          <a:ln w="6350">
            <a:solidFill>
              <a:srgbClr val="222A35"/>
            </a:solidFill>
            <a:prstDash val="solid"/>
          </a:ln>
        </p:spPr>
      </p:sp>
      <p:sp>
        <p:nvSpPr>
          <p:cNvPr id="51" name="Shape 49"/>
          <p:cNvSpPr/>
          <p:nvPr/>
        </p:nvSpPr>
        <p:spPr>
          <a:xfrm>
            <a:off x="8131175" y="3697883"/>
            <a:ext cx="400050" cy="400050"/>
          </a:xfrm>
          <a:prstGeom prst="rect">
            <a:avLst/>
          </a:prstGeom>
          <a:noFill/>
          <a:ln w="6350">
            <a:solidFill>
              <a:srgbClr val="222A35"/>
            </a:solidFill>
            <a:prstDash val="solid"/>
          </a:ln>
        </p:spPr>
      </p:sp>
      <p:sp>
        <p:nvSpPr>
          <p:cNvPr id="52" name="Text 50"/>
          <p:cNvSpPr/>
          <p:nvPr/>
        </p:nvSpPr>
        <p:spPr>
          <a:xfrm>
            <a:off x="8575675" y="3697883"/>
            <a:ext cx="400050" cy="400050"/>
          </a:xfrm>
          <a:prstGeom prst="rect">
            <a:avLst/>
          </a:prstGeom>
          <a:solidFill>
            <a:srgbClr val="E6EDF3">
              <a:alpha val="3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3</a:t>
            </a:r>
            <a:endParaRPr lang="en-US" sz="1200" dirty="0"/>
          </a:p>
        </p:txBody>
      </p:sp>
      <p:sp>
        <p:nvSpPr>
          <p:cNvPr id="53" name="Shape 51"/>
          <p:cNvSpPr/>
          <p:nvPr/>
        </p:nvSpPr>
        <p:spPr>
          <a:xfrm>
            <a:off x="9020175" y="3697883"/>
            <a:ext cx="400050" cy="400050"/>
          </a:xfrm>
          <a:prstGeom prst="rect">
            <a:avLst/>
          </a:prstGeom>
          <a:noFill/>
          <a:ln w="6350">
            <a:solidFill>
              <a:srgbClr val="222A35"/>
            </a:solidFill>
            <a:prstDash val="solid"/>
          </a:ln>
        </p:spPr>
      </p:sp>
      <p:sp>
        <p:nvSpPr>
          <p:cNvPr id="54" name="Text 52"/>
          <p:cNvSpPr/>
          <p:nvPr/>
        </p:nvSpPr>
        <p:spPr>
          <a:xfrm>
            <a:off x="9553575" y="3697883"/>
            <a:ext cx="400050" cy="400050"/>
          </a:xfrm>
          <a:prstGeom prst="rect">
            <a:avLst/>
          </a:prstGeom>
          <a:solidFill>
            <a:srgbClr val="E6EDF3">
              <a:alpha val="1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1</a:t>
            </a:r>
            <a:endParaRPr lang="en-US" sz="1200" dirty="0"/>
          </a:p>
        </p:txBody>
      </p:sp>
      <p:sp>
        <p:nvSpPr>
          <p:cNvPr id="55" name="Shape 53"/>
          <p:cNvSpPr/>
          <p:nvPr/>
        </p:nvSpPr>
        <p:spPr>
          <a:xfrm>
            <a:off x="9998075" y="3697883"/>
            <a:ext cx="400050" cy="400050"/>
          </a:xfrm>
          <a:prstGeom prst="rect">
            <a:avLst/>
          </a:prstGeom>
          <a:noFill/>
          <a:ln w="6350">
            <a:solidFill>
              <a:srgbClr val="222A35"/>
            </a:solidFill>
            <a:prstDash val="solid"/>
          </a:ln>
        </p:spPr>
      </p:sp>
      <p:sp>
        <p:nvSpPr>
          <p:cNvPr id="56" name="Shape 54"/>
          <p:cNvSpPr/>
          <p:nvPr/>
        </p:nvSpPr>
        <p:spPr>
          <a:xfrm>
            <a:off x="10442575" y="3697883"/>
            <a:ext cx="400050" cy="400050"/>
          </a:xfrm>
          <a:prstGeom prst="rect">
            <a:avLst/>
          </a:prstGeom>
          <a:noFill/>
          <a:ln w="6350">
            <a:solidFill>
              <a:srgbClr val="222A35"/>
            </a:solidFill>
            <a:prstDash val="solid"/>
          </a:ln>
        </p:spPr>
      </p:sp>
      <p:sp>
        <p:nvSpPr>
          <p:cNvPr id="57" name="Shape 55"/>
          <p:cNvSpPr/>
          <p:nvPr/>
        </p:nvSpPr>
        <p:spPr>
          <a:xfrm>
            <a:off x="10887075" y="3697883"/>
            <a:ext cx="400050" cy="400050"/>
          </a:xfrm>
          <a:prstGeom prst="rect">
            <a:avLst/>
          </a:prstGeom>
          <a:noFill/>
          <a:ln w="6350">
            <a:solidFill>
              <a:srgbClr val="222A35"/>
            </a:solidFill>
            <a:prstDash val="solid"/>
          </a:ln>
        </p:spPr>
      </p:sp>
      <p:sp>
        <p:nvSpPr>
          <p:cNvPr id="58" name="Text 56"/>
          <p:cNvSpPr/>
          <p:nvPr/>
        </p:nvSpPr>
        <p:spPr>
          <a:xfrm>
            <a:off x="812800" y="4177556"/>
            <a:ext cx="1193800" cy="432296"/>
          </a:xfrm>
          <a:prstGeom prst="rect">
            <a:avLst/>
          </a:prstGeom>
          <a:noFill/>
          <a:ln/>
        </p:spPr>
        <p:txBody>
          <a:bodyPr wrap="square" lIns="0" tIns="0" rIns="0" bIns="0" rtlCol="0" anchor="t">
            <a:normAutofit/>
          </a:bodyPr>
          <a:lstStyle/>
          <a:p>
            <a:pPr algn="l" indent="0" marL="0">
              <a:lnSpc>
                <a:spcPts val="3204"/>
              </a:lnSpc>
              <a:buNone/>
            </a:pPr>
            <a:r>
              <a:rPr lang="en-US" sz="1200" dirty="0">
                <a:solidFill>
                  <a:srgbClr val="A9B4BF"/>
                </a:solidFill>
                <a:latin typeface="Courier New" pitchFamily="49" charset="0"/>
                <a:ea typeface="Courier New" pitchFamily="49" charset="-122"/>
                <a:cs typeface="Courier New" pitchFamily="49" charset="-120"/>
              </a:rPr>
              <a:t>DTCP</a:t>
            </a:r>
            <a:endParaRPr lang="en-US" sz="1200" dirty="0"/>
          </a:p>
        </p:txBody>
      </p:sp>
      <p:sp>
        <p:nvSpPr>
          <p:cNvPr id="59" name="Shape 57"/>
          <p:cNvSpPr/>
          <p:nvPr/>
        </p:nvSpPr>
        <p:spPr>
          <a:xfrm>
            <a:off x="2085975" y="4180979"/>
            <a:ext cx="400050" cy="400050"/>
          </a:xfrm>
          <a:prstGeom prst="rect">
            <a:avLst/>
          </a:prstGeom>
          <a:noFill/>
          <a:ln w="6350">
            <a:solidFill>
              <a:srgbClr val="222A35"/>
            </a:solidFill>
            <a:prstDash val="solid"/>
          </a:ln>
        </p:spPr>
      </p:sp>
      <p:sp>
        <p:nvSpPr>
          <p:cNvPr id="60" name="Shape 58"/>
          <p:cNvSpPr/>
          <p:nvPr/>
        </p:nvSpPr>
        <p:spPr>
          <a:xfrm>
            <a:off x="2530475" y="4180979"/>
            <a:ext cx="400050" cy="400050"/>
          </a:xfrm>
          <a:prstGeom prst="rect">
            <a:avLst/>
          </a:prstGeom>
          <a:noFill/>
          <a:ln w="6350">
            <a:solidFill>
              <a:srgbClr val="222A35"/>
            </a:solidFill>
            <a:prstDash val="solid"/>
          </a:ln>
        </p:spPr>
      </p:sp>
      <p:sp>
        <p:nvSpPr>
          <p:cNvPr id="61" name="Shape 59"/>
          <p:cNvSpPr/>
          <p:nvPr/>
        </p:nvSpPr>
        <p:spPr>
          <a:xfrm>
            <a:off x="2974975" y="4180979"/>
            <a:ext cx="400050" cy="400050"/>
          </a:xfrm>
          <a:prstGeom prst="rect">
            <a:avLst/>
          </a:prstGeom>
          <a:noFill/>
          <a:ln w="6350">
            <a:solidFill>
              <a:srgbClr val="222A35"/>
            </a:solidFill>
            <a:prstDash val="solid"/>
          </a:ln>
        </p:spPr>
      </p:sp>
      <p:sp>
        <p:nvSpPr>
          <p:cNvPr id="62" name="Shape 60"/>
          <p:cNvSpPr/>
          <p:nvPr/>
        </p:nvSpPr>
        <p:spPr>
          <a:xfrm>
            <a:off x="3419475" y="4180979"/>
            <a:ext cx="400050" cy="400050"/>
          </a:xfrm>
          <a:prstGeom prst="rect">
            <a:avLst/>
          </a:prstGeom>
          <a:noFill/>
          <a:ln w="6350">
            <a:solidFill>
              <a:srgbClr val="222A35"/>
            </a:solidFill>
            <a:prstDash val="solid"/>
          </a:ln>
        </p:spPr>
      </p:sp>
      <p:sp>
        <p:nvSpPr>
          <p:cNvPr id="63" name="Shape 61"/>
          <p:cNvSpPr/>
          <p:nvPr/>
        </p:nvSpPr>
        <p:spPr>
          <a:xfrm>
            <a:off x="3952875" y="4180979"/>
            <a:ext cx="400050" cy="400050"/>
          </a:xfrm>
          <a:prstGeom prst="rect">
            <a:avLst/>
          </a:prstGeom>
          <a:noFill/>
          <a:ln w="6350">
            <a:solidFill>
              <a:srgbClr val="222A35"/>
            </a:solidFill>
            <a:prstDash val="solid"/>
          </a:ln>
        </p:spPr>
      </p:sp>
      <p:sp>
        <p:nvSpPr>
          <p:cNvPr id="64" name="Text 62"/>
          <p:cNvSpPr/>
          <p:nvPr/>
        </p:nvSpPr>
        <p:spPr>
          <a:xfrm>
            <a:off x="4397375" y="4180979"/>
            <a:ext cx="400050" cy="400050"/>
          </a:xfrm>
          <a:prstGeom prst="rect">
            <a:avLst/>
          </a:prstGeom>
          <a:solidFill>
            <a:srgbClr val="E6EDF3">
              <a:alpha val="9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8</a:t>
            </a:r>
            <a:endParaRPr lang="en-US" sz="1200" dirty="0"/>
          </a:p>
        </p:txBody>
      </p:sp>
      <p:sp>
        <p:nvSpPr>
          <p:cNvPr id="65" name="Text 63"/>
          <p:cNvSpPr/>
          <p:nvPr/>
        </p:nvSpPr>
        <p:spPr>
          <a:xfrm>
            <a:off x="4841875" y="4180979"/>
            <a:ext cx="400050" cy="4000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92</a:t>
            </a:r>
            <a:endParaRPr lang="en-US" sz="1200" dirty="0"/>
          </a:p>
        </p:txBody>
      </p:sp>
      <p:sp>
        <p:nvSpPr>
          <p:cNvPr id="66" name="Text 64"/>
          <p:cNvSpPr/>
          <p:nvPr/>
        </p:nvSpPr>
        <p:spPr>
          <a:xfrm>
            <a:off x="5286375" y="4180979"/>
            <a:ext cx="400050" cy="4000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92</a:t>
            </a:r>
            <a:endParaRPr lang="en-US" sz="1200" dirty="0"/>
          </a:p>
        </p:txBody>
      </p:sp>
      <p:sp>
        <p:nvSpPr>
          <p:cNvPr id="67" name="Text 65"/>
          <p:cNvSpPr/>
          <p:nvPr/>
        </p:nvSpPr>
        <p:spPr>
          <a:xfrm>
            <a:off x="5819775" y="4180979"/>
            <a:ext cx="400050" cy="400050"/>
          </a:xfrm>
          <a:prstGeom prst="rect">
            <a:avLst/>
          </a:prstGeom>
          <a:solidFill>
            <a:srgbClr val="E6EDF3">
              <a:alpha val="40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37</a:t>
            </a:r>
            <a:endParaRPr lang="en-US" sz="1200" dirty="0"/>
          </a:p>
        </p:txBody>
      </p:sp>
      <p:sp>
        <p:nvSpPr>
          <p:cNvPr id="68" name="Text 66"/>
          <p:cNvSpPr/>
          <p:nvPr/>
        </p:nvSpPr>
        <p:spPr>
          <a:xfrm>
            <a:off x="6264275" y="4180979"/>
            <a:ext cx="400050" cy="400050"/>
          </a:xfrm>
          <a:prstGeom prst="rect">
            <a:avLst/>
          </a:prstGeom>
          <a:solidFill>
            <a:srgbClr val="E6EDF3">
              <a:alpha val="6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57</a:t>
            </a:r>
            <a:endParaRPr lang="en-US" sz="1200" dirty="0"/>
          </a:p>
        </p:txBody>
      </p:sp>
      <p:sp>
        <p:nvSpPr>
          <p:cNvPr id="69" name="Text 67"/>
          <p:cNvSpPr/>
          <p:nvPr/>
        </p:nvSpPr>
        <p:spPr>
          <a:xfrm>
            <a:off x="6708775" y="4180979"/>
            <a:ext cx="400050" cy="400050"/>
          </a:xfrm>
          <a:prstGeom prst="rect">
            <a:avLst/>
          </a:prstGeom>
          <a:solidFill>
            <a:srgbClr val="E6EDF3">
              <a:alpha val="28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26</a:t>
            </a:r>
            <a:endParaRPr lang="en-US" sz="1200" dirty="0"/>
          </a:p>
        </p:txBody>
      </p:sp>
      <p:sp>
        <p:nvSpPr>
          <p:cNvPr id="70" name="Text 68"/>
          <p:cNvSpPr/>
          <p:nvPr/>
        </p:nvSpPr>
        <p:spPr>
          <a:xfrm>
            <a:off x="7153275" y="4180979"/>
            <a:ext cx="400050" cy="400050"/>
          </a:xfrm>
          <a:prstGeom prst="rect">
            <a:avLst/>
          </a:prstGeom>
          <a:solidFill>
            <a:srgbClr val="E6EDF3">
              <a:alpha val="8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75</a:t>
            </a:r>
            <a:endParaRPr lang="en-US" sz="1200" dirty="0"/>
          </a:p>
        </p:txBody>
      </p:sp>
      <p:sp>
        <p:nvSpPr>
          <p:cNvPr id="71" name="Text 69"/>
          <p:cNvSpPr/>
          <p:nvPr/>
        </p:nvSpPr>
        <p:spPr>
          <a:xfrm>
            <a:off x="7686675" y="4180979"/>
            <a:ext cx="400050" cy="400050"/>
          </a:xfrm>
          <a:prstGeom prst="rect">
            <a:avLst/>
          </a:prstGeom>
          <a:solidFill>
            <a:srgbClr val="E6EDF3">
              <a:alpha val="21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19</a:t>
            </a:r>
            <a:endParaRPr lang="en-US" sz="1200" dirty="0"/>
          </a:p>
        </p:txBody>
      </p:sp>
      <p:sp>
        <p:nvSpPr>
          <p:cNvPr id="72" name="Text 70"/>
          <p:cNvSpPr/>
          <p:nvPr/>
        </p:nvSpPr>
        <p:spPr>
          <a:xfrm>
            <a:off x="8131175" y="4180979"/>
            <a:ext cx="400050" cy="400050"/>
          </a:xfrm>
          <a:prstGeom prst="rect">
            <a:avLst/>
          </a:prstGeom>
          <a:solidFill>
            <a:srgbClr val="E6EDF3">
              <a:alpha val="27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25</a:t>
            </a:r>
            <a:endParaRPr lang="en-US" sz="1200" dirty="0"/>
          </a:p>
        </p:txBody>
      </p:sp>
      <p:sp>
        <p:nvSpPr>
          <p:cNvPr id="73" name="Text 71"/>
          <p:cNvSpPr/>
          <p:nvPr/>
        </p:nvSpPr>
        <p:spPr>
          <a:xfrm>
            <a:off x="8575675" y="4180979"/>
            <a:ext cx="400050" cy="400050"/>
          </a:xfrm>
          <a:prstGeom prst="rect">
            <a:avLst/>
          </a:prstGeom>
          <a:solidFill>
            <a:srgbClr val="E6EDF3">
              <a:alpha val="73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67</a:t>
            </a:r>
            <a:endParaRPr lang="en-US" sz="1200" dirty="0"/>
          </a:p>
        </p:txBody>
      </p:sp>
      <p:sp>
        <p:nvSpPr>
          <p:cNvPr id="74" name="Text 72"/>
          <p:cNvSpPr/>
          <p:nvPr/>
        </p:nvSpPr>
        <p:spPr>
          <a:xfrm>
            <a:off x="9020175" y="4180979"/>
            <a:ext cx="400050" cy="400050"/>
          </a:xfrm>
          <a:prstGeom prst="rect">
            <a:avLst/>
          </a:prstGeom>
          <a:solidFill>
            <a:srgbClr val="E6EDF3">
              <a:alpha val="14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13</a:t>
            </a:r>
            <a:endParaRPr lang="en-US" sz="1200" dirty="0"/>
          </a:p>
        </p:txBody>
      </p:sp>
      <p:sp>
        <p:nvSpPr>
          <p:cNvPr id="75" name="Text 73"/>
          <p:cNvSpPr/>
          <p:nvPr/>
        </p:nvSpPr>
        <p:spPr>
          <a:xfrm>
            <a:off x="9553575" y="4180979"/>
            <a:ext cx="400050" cy="400050"/>
          </a:xfrm>
          <a:prstGeom prst="rect">
            <a:avLst/>
          </a:prstGeom>
          <a:solidFill>
            <a:srgbClr val="E6EDF3">
              <a:alpha val="14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13</a:t>
            </a:r>
            <a:endParaRPr lang="en-US" sz="1200" dirty="0"/>
          </a:p>
        </p:txBody>
      </p:sp>
      <p:sp>
        <p:nvSpPr>
          <p:cNvPr id="76" name="Text 74"/>
          <p:cNvSpPr/>
          <p:nvPr/>
        </p:nvSpPr>
        <p:spPr>
          <a:xfrm>
            <a:off x="9998075" y="4180979"/>
            <a:ext cx="400050" cy="400050"/>
          </a:xfrm>
          <a:prstGeom prst="rect">
            <a:avLst/>
          </a:prstGeom>
          <a:solidFill>
            <a:srgbClr val="E6EDF3">
              <a:alpha val="41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38</a:t>
            </a:r>
            <a:endParaRPr lang="en-US" sz="1200" dirty="0"/>
          </a:p>
        </p:txBody>
      </p:sp>
      <p:sp>
        <p:nvSpPr>
          <p:cNvPr id="77" name="Text 75"/>
          <p:cNvSpPr/>
          <p:nvPr/>
        </p:nvSpPr>
        <p:spPr>
          <a:xfrm>
            <a:off x="10442575" y="4180979"/>
            <a:ext cx="400050" cy="400050"/>
          </a:xfrm>
          <a:prstGeom prst="rect">
            <a:avLst/>
          </a:prstGeom>
          <a:solidFill>
            <a:srgbClr val="E6EDF3">
              <a:alpha val="7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66</a:t>
            </a:r>
            <a:endParaRPr lang="en-US" sz="1200" dirty="0"/>
          </a:p>
        </p:txBody>
      </p:sp>
      <p:sp>
        <p:nvSpPr>
          <p:cNvPr id="78" name="Text 76"/>
          <p:cNvSpPr/>
          <p:nvPr/>
        </p:nvSpPr>
        <p:spPr>
          <a:xfrm>
            <a:off x="10887075" y="4180979"/>
            <a:ext cx="400050" cy="400050"/>
          </a:xfrm>
          <a:prstGeom prst="rect">
            <a:avLst/>
          </a:prstGeom>
          <a:solidFill>
            <a:srgbClr val="E6EDF3">
              <a:alpha val="14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13</a:t>
            </a:r>
            <a:endParaRPr lang="en-US" sz="1200" dirty="0"/>
          </a:p>
        </p:txBody>
      </p:sp>
      <p:sp>
        <p:nvSpPr>
          <p:cNvPr id="79" name="Text 77"/>
          <p:cNvSpPr/>
          <p:nvPr/>
        </p:nvSpPr>
        <p:spPr>
          <a:xfrm>
            <a:off x="812800" y="4660652"/>
            <a:ext cx="1193800" cy="432296"/>
          </a:xfrm>
          <a:prstGeom prst="rect">
            <a:avLst/>
          </a:prstGeom>
          <a:noFill/>
          <a:ln/>
        </p:spPr>
        <p:txBody>
          <a:bodyPr wrap="square" lIns="0" tIns="0" rIns="0" bIns="0" rtlCol="0" anchor="t">
            <a:normAutofit/>
          </a:bodyPr>
          <a:lstStyle/>
          <a:p>
            <a:pPr algn="l" indent="0" marL="0">
              <a:lnSpc>
                <a:spcPts val="3204"/>
              </a:lnSpc>
              <a:buNone/>
            </a:pPr>
            <a:r>
              <a:rPr lang="en-US" sz="1200" dirty="0">
                <a:solidFill>
                  <a:srgbClr val="A9B4BF"/>
                </a:solidFill>
                <a:latin typeface="Courier New" pitchFamily="49" charset="0"/>
                <a:ea typeface="Courier New" pitchFamily="49" charset="-122"/>
                <a:cs typeface="Courier New" pitchFamily="49" charset="-120"/>
              </a:rPr>
              <a:t>LIVESTREAM</a:t>
            </a:r>
            <a:endParaRPr lang="en-US" sz="1200" dirty="0"/>
          </a:p>
        </p:txBody>
      </p:sp>
      <p:sp>
        <p:nvSpPr>
          <p:cNvPr id="80" name="Shape 78"/>
          <p:cNvSpPr/>
          <p:nvPr/>
        </p:nvSpPr>
        <p:spPr>
          <a:xfrm>
            <a:off x="2085975" y="4664075"/>
            <a:ext cx="400050" cy="400050"/>
          </a:xfrm>
          <a:prstGeom prst="rect">
            <a:avLst/>
          </a:prstGeom>
          <a:noFill/>
          <a:ln w="6350">
            <a:solidFill>
              <a:srgbClr val="222A35"/>
            </a:solidFill>
            <a:prstDash val="solid"/>
          </a:ln>
        </p:spPr>
      </p:sp>
      <p:sp>
        <p:nvSpPr>
          <p:cNvPr id="81" name="Shape 79"/>
          <p:cNvSpPr/>
          <p:nvPr/>
        </p:nvSpPr>
        <p:spPr>
          <a:xfrm>
            <a:off x="2530475" y="4664075"/>
            <a:ext cx="400050" cy="400050"/>
          </a:xfrm>
          <a:prstGeom prst="rect">
            <a:avLst/>
          </a:prstGeom>
          <a:noFill/>
          <a:ln w="6350">
            <a:solidFill>
              <a:srgbClr val="222A35"/>
            </a:solidFill>
            <a:prstDash val="solid"/>
          </a:ln>
        </p:spPr>
      </p:sp>
      <p:sp>
        <p:nvSpPr>
          <p:cNvPr id="82" name="Shape 80"/>
          <p:cNvSpPr/>
          <p:nvPr/>
        </p:nvSpPr>
        <p:spPr>
          <a:xfrm>
            <a:off x="2974975" y="4664075"/>
            <a:ext cx="400050" cy="400050"/>
          </a:xfrm>
          <a:prstGeom prst="rect">
            <a:avLst/>
          </a:prstGeom>
          <a:noFill/>
          <a:ln w="6350">
            <a:solidFill>
              <a:srgbClr val="222A35"/>
            </a:solidFill>
            <a:prstDash val="solid"/>
          </a:ln>
        </p:spPr>
      </p:sp>
      <p:sp>
        <p:nvSpPr>
          <p:cNvPr id="83" name="Shape 81"/>
          <p:cNvSpPr/>
          <p:nvPr/>
        </p:nvSpPr>
        <p:spPr>
          <a:xfrm>
            <a:off x="3419475" y="4664075"/>
            <a:ext cx="400050" cy="400050"/>
          </a:xfrm>
          <a:prstGeom prst="rect">
            <a:avLst/>
          </a:prstGeom>
          <a:noFill/>
          <a:ln w="6350">
            <a:solidFill>
              <a:srgbClr val="222A35"/>
            </a:solidFill>
            <a:prstDash val="solid"/>
          </a:ln>
        </p:spPr>
      </p:sp>
      <p:sp>
        <p:nvSpPr>
          <p:cNvPr id="84" name="Text 82"/>
          <p:cNvSpPr/>
          <p:nvPr/>
        </p:nvSpPr>
        <p:spPr>
          <a:xfrm>
            <a:off x="3952875" y="4664075"/>
            <a:ext cx="400050" cy="400050"/>
          </a:xfrm>
          <a:prstGeom prst="rect">
            <a:avLst/>
          </a:prstGeom>
          <a:solidFill>
            <a:srgbClr val="E6EDF3">
              <a:alpha val="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85" name="Shape 83"/>
          <p:cNvSpPr/>
          <p:nvPr/>
        </p:nvSpPr>
        <p:spPr>
          <a:xfrm>
            <a:off x="4397375" y="4664075"/>
            <a:ext cx="400050" cy="400050"/>
          </a:xfrm>
          <a:prstGeom prst="rect">
            <a:avLst/>
          </a:prstGeom>
          <a:noFill/>
          <a:ln w="6350">
            <a:solidFill>
              <a:srgbClr val="222A35"/>
            </a:solidFill>
            <a:prstDash val="solid"/>
          </a:ln>
        </p:spPr>
      </p:sp>
      <p:sp>
        <p:nvSpPr>
          <p:cNvPr id="86" name="Text 84"/>
          <p:cNvSpPr/>
          <p:nvPr/>
        </p:nvSpPr>
        <p:spPr>
          <a:xfrm>
            <a:off x="4841875" y="4664075"/>
            <a:ext cx="400050" cy="400050"/>
          </a:xfrm>
          <a:prstGeom prst="rect">
            <a:avLst/>
          </a:prstGeom>
          <a:solidFill>
            <a:srgbClr val="E6EDF3">
              <a:alpha val="2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20</a:t>
            </a:r>
            <a:endParaRPr lang="en-US" sz="1200" dirty="0"/>
          </a:p>
        </p:txBody>
      </p:sp>
      <p:sp>
        <p:nvSpPr>
          <p:cNvPr id="87" name="Text 85"/>
          <p:cNvSpPr/>
          <p:nvPr/>
        </p:nvSpPr>
        <p:spPr>
          <a:xfrm>
            <a:off x="5286375" y="4664075"/>
            <a:ext cx="400050" cy="400050"/>
          </a:xfrm>
          <a:prstGeom prst="rect">
            <a:avLst/>
          </a:prstGeom>
          <a:solidFill>
            <a:srgbClr val="E6EDF3">
              <a:alpha val="86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79</a:t>
            </a:r>
            <a:endParaRPr lang="en-US" sz="1200" dirty="0"/>
          </a:p>
        </p:txBody>
      </p:sp>
      <p:sp>
        <p:nvSpPr>
          <p:cNvPr id="88" name="Text 86"/>
          <p:cNvSpPr/>
          <p:nvPr/>
        </p:nvSpPr>
        <p:spPr>
          <a:xfrm>
            <a:off x="5819775" y="4664075"/>
            <a:ext cx="400050" cy="400050"/>
          </a:xfrm>
          <a:prstGeom prst="rect">
            <a:avLst/>
          </a:prstGeom>
          <a:solidFill>
            <a:srgbClr val="E6EDF3">
              <a:alpha val="76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70</a:t>
            </a:r>
            <a:endParaRPr lang="en-US" sz="1200" dirty="0"/>
          </a:p>
        </p:txBody>
      </p:sp>
      <p:sp>
        <p:nvSpPr>
          <p:cNvPr id="89" name="Text 87"/>
          <p:cNvSpPr/>
          <p:nvPr/>
        </p:nvSpPr>
        <p:spPr>
          <a:xfrm>
            <a:off x="6264275" y="4664075"/>
            <a:ext cx="400050" cy="400050"/>
          </a:xfrm>
          <a:prstGeom prst="rect">
            <a:avLst/>
          </a:prstGeom>
          <a:solidFill>
            <a:srgbClr val="E6EDF3">
              <a:alpha val="93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86</a:t>
            </a:r>
            <a:endParaRPr lang="en-US" sz="1200" dirty="0"/>
          </a:p>
        </p:txBody>
      </p:sp>
      <p:sp>
        <p:nvSpPr>
          <p:cNvPr id="90" name="Text 88"/>
          <p:cNvSpPr/>
          <p:nvPr/>
        </p:nvSpPr>
        <p:spPr>
          <a:xfrm>
            <a:off x="6708775" y="4664075"/>
            <a:ext cx="400050" cy="400050"/>
          </a:xfrm>
          <a:prstGeom prst="rect">
            <a:avLst/>
          </a:prstGeom>
          <a:solidFill>
            <a:srgbClr val="E6EDF3">
              <a:alpha val="68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63</a:t>
            </a:r>
            <a:endParaRPr lang="en-US" sz="1200" dirty="0"/>
          </a:p>
        </p:txBody>
      </p:sp>
      <p:sp>
        <p:nvSpPr>
          <p:cNvPr id="91" name="Text 89"/>
          <p:cNvSpPr/>
          <p:nvPr/>
        </p:nvSpPr>
        <p:spPr>
          <a:xfrm>
            <a:off x="7153275" y="4664075"/>
            <a:ext cx="400050" cy="400050"/>
          </a:xfrm>
          <a:prstGeom prst="rect">
            <a:avLst/>
          </a:prstGeom>
          <a:solidFill>
            <a:srgbClr val="E6EDF3">
              <a:alpha val="89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82</a:t>
            </a:r>
            <a:endParaRPr lang="en-US" sz="1200" dirty="0"/>
          </a:p>
        </p:txBody>
      </p:sp>
      <p:sp>
        <p:nvSpPr>
          <p:cNvPr id="92" name="Text 90"/>
          <p:cNvSpPr/>
          <p:nvPr/>
        </p:nvSpPr>
        <p:spPr>
          <a:xfrm>
            <a:off x="7686675" y="4664075"/>
            <a:ext cx="400050" cy="400050"/>
          </a:xfrm>
          <a:prstGeom prst="rect">
            <a:avLst/>
          </a:prstGeom>
          <a:solidFill>
            <a:srgbClr val="E6EDF3">
              <a:alpha val="5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48</a:t>
            </a:r>
            <a:endParaRPr lang="en-US" sz="1200" dirty="0"/>
          </a:p>
        </p:txBody>
      </p:sp>
      <p:sp>
        <p:nvSpPr>
          <p:cNvPr id="93" name="Text 91"/>
          <p:cNvSpPr/>
          <p:nvPr/>
        </p:nvSpPr>
        <p:spPr>
          <a:xfrm>
            <a:off x="8131175" y="4664075"/>
            <a:ext cx="400050" cy="400050"/>
          </a:xfrm>
          <a:prstGeom prst="rect">
            <a:avLst/>
          </a:prstGeom>
          <a:solidFill>
            <a:srgbClr val="E6EDF3">
              <a:alpha val="64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59</a:t>
            </a:r>
            <a:endParaRPr lang="en-US" sz="1200" dirty="0"/>
          </a:p>
        </p:txBody>
      </p:sp>
      <p:sp>
        <p:nvSpPr>
          <p:cNvPr id="94" name="Text 92"/>
          <p:cNvSpPr/>
          <p:nvPr/>
        </p:nvSpPr>
        <p:spPr>
          <a:xfrm>
            <a:off x="8575675" y="4664075"/>
            <a:ext cx="400050" cy="400050"/>
          </a:xfrm>
          <a:prstGeom prst="rect">
            <a:avLst/>
          </a:prstGeom>
          <a:solidFill>
            <a:srgbClr val="E6EDF3">
              <a:alpha val="92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85</a:t>
            </a:r>
            <a:endParaRPr lang="en-US" sz="1200" dirty="0"/>
          </a:p>
        </p:txBody>
      </p:sp>
      <p:sp>
        <p:nvSpPr>
          <p:cNvPr id="95" name="Text 93"/>
          <p:cNvSpPr/>
          <p:nvPr/>
        </p:nvSpPr>
        <p:spPr>
          <a:xfrm>
            <a:off x="9020175" y="4664075"/>
            <a:ext cx="400050" cy="400050"/>
          </a:xfrm>
          <a:prstGeom prst="rect">
            <a:avLst/>
          </a:prstGeom>
          <a:solidFill>
            <a:srgbClr val="E6EDF3">
              <a:alpha val="95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87</a:t>
            </a:r>
            <a:endParaRPr lang="en-US" sz="1200" dirty="0"/>
          </a:p>
        </p:txBody>
      </p:sp>
      <p:sp>
        <p:nvSpPr>
          <p:cNvPr id="96" name="Text 94"/>
          <p:cNvSpPr/>
          <p:nvPr/>
        </p:nvSpPr>
        <p:spPr>
          <a:xfrm>
            <a:off x="9553575" y="4664075"/>
            <a:ext cx="400050" cy="400050"/>
          </a:xfrm>
          <a:prstGeom prst="rect">
            <a:avLst/>
          </a:prstGeom>
          <a:solidFill>
            <a:srgbClr val="E6EDF3">
              <a:alpha val="34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31</a:t>
            </a:r>
            <a:endParaRPr lang="en-US" sz="1200" dirty="0"/>
          </a:p>
        </p:txBody>
      </p:sp>
      <p:sp>
        <p:nvSpPr>
          <p:cNvPr id="97" name="Text 95"/>
          <p:cNvSpPr/>
          <p:nvPr/>
        </p:nvSpPr>
        <p:spPr>
          <a:xfrm>
            <a:off x="9998075" y="4664075"/>
            <a:ext cx="400050" cy="400050"/>
          </a:xfrm>
          <a:prstGeom prst="rect">
            <a:avLst/>
          </a:prstGeom>
          <a:solidFill>
            <a:srgbClr val="E6EDF3">
              <a:alpha val="70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05090E"/>
                </a:solidFill>
                <a:latin typeface="Courier New" pitchFamily="49" charset="0"/>
                <a:ea typeface="Courier New" pitchFamily="49" charset="-122"/>
                <a:cs typeface="Courier New" pitchFamily="49" charset="-120"/>
              </a:rPr>
              <a:t>64</a:t>
            </a:r>
            <a:endParaRPr lang="en-US" sz="1200" dirty="0"/>
          </a:p>
        </p:txBody>
      </p:sp>
      <p:sp>
        <p:nvSpPr>
          <p:cNvPr id="98" name="Text 96"/>
          <p:cNvSpPr/>
          <p:nvPr/>
        </p:nvSpPr>
        <p:spPr>
          <a:xfrm>
            <a:off x="10442575" y="4664075"/>
            <a:ext cx="400050" cy="400050"/>
          </a:xfrm>
          <a:prstGeom prst="rect">
            <a:avLst/>
          </a:prstGeom>
          <a:solidFill>
            <a:srgbClr val="E6EDF3">
              <a:alpha val="36000"/>
            </a:srgbClr>
          </a:solidFill>
          <a:ln w="6350">
            <a:solidFill>
              <a:srgbClr val="222A35"/>
            </a:solidFill>
            <a:prstDash val="solid"/>
          </a:ln>
        </p:spPr>
        <p:txBody>
          <a:bodyPr wrap="square" lIns="0" tIns="3175" rIns="0" bIns="0" rtlCol="0" anchor="t">
            <a:normAutofit/>
          </a:bodyPr>
          <a:lstStyle/>
          <a:p>
            <a:pPr algn="ctr" indent="0" marL="0">
              <a:lnSpc>
                <a:spcPts val="3096"/>
              </a:lnSpc>
              <a:buNone/>
            </a:pPr>
            <a:r>
              <a:rPr lang="en-US" sz="1200" dirty="0">
                <a:solidFill>
                  <a:srgbClr val="E6EDF3"/>
                </a:solidFill>
                <a:latin typeface="Courier New" pitchFamily="49" charset="0"/>
                <a:ea typeface="Courier New" pitchFamily="49" charset="-122"/>
                <a:cs typeface="Courier New" pitchFamily="49" charset="-120"/>
              </a:rPr>
              <a:t>33</a:t>
            </a:r>
            <a:endParaRPr lang="en-US" sz="1200" dirty="0"/>
          </a:p>
        </p:txBody>
      </p:sp>
      <p:sp>
        <p:nvSpPr>
          <p:cNvPr id="99" name="Shape 97"/>
          <p:cNvSpPr/>
          <p:nvPr/>
        </p:nvSpPr>
        <p:spPr>
          <a:xfrm>
            <a:off x="10887075" y="4664075"/>
            <a:ext cx="400050" cy="400050"/>
          </a:xfrm>
          <a:prstGeom prst="rect">
            <a:avLst/>
          </a:prstGeom>
          <a:noFill/>
          <a:ln w="6350">
            <a:solidFill>
              <a:srgbClr val="222A35"/>
            </a:solidFill>
            <a:prstDash val="solid"/>
          </a:ln>
        </p:spPr>
      </p:sp>
      <p:sp>
        <p:nvSpPr>
          <p:cNvPr id="100" name="Text 98"/>
          <p:cNvSpPr/>
          <p:nvPr/>
        </p:nvSpPr>
        <p:spPr>
          <a:xfrm>
            <a:off x="4375150" y="4203551"/>
            <a:ext cx="2616200"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FFCC00"/>
                </a:solidFill>
                <a:latin typeface="Arial" pitchFamily="34" charset="0"/>
                <a:ea typeface="Arial" pitchFamily="34" charset="-122"/>
                <a:cs typeface="Arial" pitchFamily="34" charset="-120"/>
              </a:rPr>
              <a:t>Part 1 · 230623–240201</a:t>
            </a:r>
            <a:endParaRPr lang="en-US" sz="1200" dirty="0"/>
          </a:p>
        </p:txBody>
      </p:sp>
      <p:sp>
        <p:nvSpPr>
          <p:cNvPr id="101" name="Shape 99"/>
          <p:cNvSpPr/>
          <p:nvPr/>
        </p:nvSpPr>
        <p:spPr>
          <a:xfrm>
            <a:off x="4384675" y="4498826"/>
            <a:ext cx="1847850" cy="425450"/>
          </a:xfrm>
          <a:prstGeom prst="roundRect">
            <a:avLst>
              <a:gd name="adj" fmla="val 3731"/>
            </a:avLst>
          </a:prstGeom>
          <a:noFill/>
          <a:ln w="19050">
            <a:solidFill>
              <a:srgbClr val="FFCC00"/>
            </a:solidFill>
            <a:prstDash val="solid"/>
          </a:ln>
        </p:spPr>
      </p:sp>
      <p:sp>
        <p:nvSpPr>
          <p:cNvPr id="102" name="Text 100"/>
          <p:cNvSpPr/>
          <p:nvPr/>
        </p:nvSpPr>
        <p:spPr>
          <a:xfrm>
            <a:off x="812800" y="5169148"/>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Days per quarter. DTCP runs to 261013; the livestream page ends 260908.</a:t>
            </a:r>
            <a:endParaRPr lang="en-US" sz="1200" dirty="0"/>
          </a:p>
        </p:txBody>
      </p:sp>
      <p:sp>
        <p:nvSpPr>
          <p:cNvPr id="103" name="Text 10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04" name="Text 102"/>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RECORDINGS</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DCRP GALLERY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Compilation recordings</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First attempt:</a:t>
            </a:r>
            <a:endParaRPr lang="en-US" sz="1600" dirty="0"/>
          </a:p>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“whatever I happened to hear that day”</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161 cards on 155 dates, from 108 videos</a:t>
            </a:r>
            <a:endParaRPr lang="en-US" sz="1600" dirty="0"/>
          </a:p>
        </p:txBody>
      </p:sp>
      <p:sp>
        <p:nvSpPr>
          <p:cNvPr id="8" name="Shape 6"/>
          <p:cNvSpPr/>
          <p:nvPr/>
        </p:nvSpPr>
        <p:spPr>
          <a:xfrm>
            <a:off x="812800" y="3150046"/>
            <a:ext cx="4572000" cy="0"/>
          </a:xfrm>
          <a:prstGeom prst="line">
            <a:avLst/>
          </a:prstGeom>
          <a:noFill/>
          <a:ln w="6350">
            <a:solidFill>
              <a:srgbClr val="222A35"/>
            </a:solidFill>
            <a:prstDash val="solid"/>
          </a:ln>
        </p:spPr>
      </p:sp>
      <p:sp>
        <p:nvSpPr>
          <p:cNvPr id="9" name="Text 7"/>
          <p:cNvSpPr/>
          <p:nvPr/>
        </p:nvSpPr>
        <p:spPr>
          <a:xfrm>
            <a:off x="812800" y="3254821"/>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2022: 103 · 2023: 51 · 2024–2026: 7</a:t>
            </a:r>
            <a:endParaRPr lang="en-US" sz="1600" dirty="0"/>
          </a:p>
        </p:txBody>
      </p:sp>
      <p:sp>
        <p:nvSpPr>
          <p:cNvPr id="10" name="Shape 8"/>
          <p:cNvSpPr/>
          <p:nvPr/>
        </p:nvSpPr>
        <p:spPr>
          <a:xfrm>
            <a:off x="812800" y="3623717"/>
            <a:ext cx="4572000" cy="0"/>
          </a:xfrm>
          <a:prstGeom prst="line">
            <a:avLst/>
          </a:prstGeom>
          <a:noFill/>
          <a:ln w="6350">
            <a:solidFill>
              <a:srgbClr val="222A35"/>
            </a:solidFill>
            <a:prstDash val="solid"/>
          </a:ln>
        </p:spPr>
      </p:sp>
      <p:sp>
        <p:nvSpPr>
          <p:cNvPr id="11" name="Text 9"/>
          <p:cNvSpPr/>
          <p:nvPr/>
        </p:nvSpPr>
        <p:spPr>
          <a:xfrm>
            <a:off x="812800" y="372849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video can span weeks:</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Dec 13, 2022 – Jan 4, 2023 = 23 cards</a:t>
            </a:r>
            <a:endParaRPr lang="en-US" sz="1600" dirty="0"/>
          </a:p>
        </p:txBody>
      </p:sp>
      <p:sp>
        <p:nvSpPr>
          <p:cNvPr id="12" name="Shape 10"/>
          <p:cNvSpPr/>
          <p:nvPr/>
        </p:nvSpPr>
        <p:spPr>
          <a:xfrm>
            <a:off x="812800" y="4361507"/>
            <a:ext cx="4572000" cy="0"/>
          </a:xfrm>
          <a:prstGeom prst="line">
            <a:avLst/>
          </a:prstGeom>
          <a:noFill/>
          <a:ln w="6350">
            <a:solidFill>
              <a:srgbClr val="222A35"/>
            </a:solidFill>
            <a:prstDash val="solid"/>
          </a:ln>
        </p:spPr>
      </p:sp>
      <p:sp>
        <p:nvSpPr>
          <p:cNvPr id="13" name="Text 11"/>
          <p:cNvSpPr/>
          <p:nvPr/>
        </p:nvSpPr>
        <p:spPr>
          <a:xfrm>
            <a:off x="812800" y="4466282"/>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Letters split a day: </a:t>
            </a:r>
            <a:r>
              <a:rPr lang="en-US" sz="1600" dirty="0">
                <a:solidFill>
                  <a:srgbClr val="FFCC00"/>
                </a:solidFill>
                <a:latin typeface="Arial" pitchFamily="34" charset="0"/>
                <a:ea typeface="Arial" pitchFamily="34" charset="-122"/>
                <a:cs typeface="Arial" pitchFamily="34" charset="-120"/>
              </a:rPr>
              <a:t>220125A, B, C</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DCRP gallery: its intro box, the MON–SUN week bar, and the first week of cards, with 220125A, B and C stacked under Tuesday">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RECORDINGS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DTCP · ONE CARD</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Anatomy of a timecard</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Header:</a:t>
            </a:r>
            <a:r>
              <a:rPr lang="en-US" sz="1600" dirty="0">
                <a:solidFill>
                  <a:srgbClr val="E6EDF3"/>
                </a:solidFill>
                <a:latin typeface="Arial" pitchFamily="34" charset="0"/>
                <a:ea typeface="Arial" pitchFamily="34" charset="-122"/>
                <a:cs typeface="Arial" pitchFamily="34" charset="-120"/>
              </a:rPr>
              <a:t> the date and what the card covers</a:t>
            </a:r>
            <a:endParaRPr lang="en-US" sz="1600" dirty="0"/>
          </a:p>
        </p:txBody>
      </p:sp>
      <p:sp>
        <p:nvSpPr>
          <p:cNvPr id="6" name="Shape 4"/>
          <p:cNvSpPr/>
          <p:nvPr/>
        </p:nvSpPr>
        <p:spPr>
          <a:xfrm>
            <a:off x="812800" y="2412256"/>
            <a:ext cx="4572000" cy="0"/>
          </a:xfrm>
          <a:prstGeom prst="line">
            <a:avLst/>
          </a:prstGeom>
          <a:noFill/>
          <a:ln w="6350">
            <a:solidFill>
              <a:srgbClr val="222A35"/>
            </a:solidFill>
            <a:prstDash val="solid"/>
          </a:ln>
        </p:spPr>
      </p:sp>
      <p:sp>
        <p:nvSpPr>
          <p:cNvPr id="7" name="Text 5"/>
          <p:cNvSpPr/>
          <p:nvPr/>
        </p:nvSpPr>
        <p:spPr>
          <a:xfrm>
            <a:off x="812800" y="251703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Rows:</a:t>
            </a:r>
            <a:r>
              <a:rPr lang="en-US" sz="1600" dirty="0">
                <a:solidFill>
                  <a:srgbClr val="E6EDF3"/>
                </a:solidFill>
                <a:latin typeface="Arial" pitchFamily="34" charset="0"/>
                <a:ea typeface="Arial" pitchFamily="34" charset="-122"/>
                <a:cs typeface="Arial" pitchFamily="34" charset="-120"/>
              </a:rPr>
              <a:t> UTC time · callsign · message,</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 Notes block below</a:t>
            </a:r>
            <a:endParaRPr lang="en-US" sz="1600" dirty="0"/>
          </a:p>
        </p:txBody>
      </p:sp>
      <p:sp>
        <p:nvSpPr>
          <p:cNvPr id="8" name="Shape 6"/>
          <p:cNvSpPr/>
          <p:nvPr/>
        </p:nvSpPr>
        <p:spPr>
          <a:xfrm>
            <a:off x="812800" y="3150046"/>
            <a:ext cx="4572000" cy="0"/>
          </a:xfrm>
          <a:prstGeom prst="line">
            <a:avLst/>
          </a:prstGeom>
          <a:noFill/>
          <a:ln w="6350">
            <a:solidFill>
              <a:srgbClr val="222A35"/>
            </a:solidFill>
            <a:prstDash val="solid"/>
          </a:ln>
        </p:spPr>
      </p:sp>
      <p:sp>
        <p:nvSpPr>
          <p:cNvPr id="9" name="Text 7"/>
          <p:cNvSpPr/>
          <p:nvPr/>
        </p:nvSpPr>
        <p:spPr>
          <a:xfrm>
            <a:off x="812800" y="325482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Left:</a:t>
            </a:r>
            <a:r>
              <a:rPr lang="en-US" sz="1600" dirty="0">
                <a:solidFill>
                  <a:srgbClr val="E6EDF3"/>
                </a:solidFill>
                <a:latin typeface="Arial" pitchFamily="34" charset="0"/>
                <a:ea typeface="Arial" pitchFamily="34" charset="-122"/>
                <a:cs typeface="Arial" pitchFamily="34" charset="-120"/>
              </a:rPr>
              <a:t> the music pairing,</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then the day’s statement or event</a:t>
            </a:r>
            <a:endParaRPr lang="en-US" sz="1600" dirty="0"/>
          </a:p>
        </p:txBody>
      </p:sp>
      <p:sp>
        <p:nvSpPr>
          <p:cNvPr id="10" name="Shape 8"/>
          <p:cNvSpPr/>
          <p:nvPr/>
        </p:nvSpPr>
        <p:spPr>
          <a:xfrm>
            <a:off x="812800" y="3887837"/>
            <a:ext cx="4572000" cy="0"/>
          </a:xfrm>
          <a:prstGeom prst="line">
            <a:avLst/>
          </a:prstGeom>
          <a:noFill/>
          <a:ln w="6350">
            <a:solidFill>
              <a:srgbClr val="222A35"/>
            </a:solidFill>
            <a:prstDash val="solid"/>
          </a:ln>
        </p:spPr>
      </p:sp>
      <p:sp>
        <p:nvSpPr>
          <p:cNvPr id="11" name="Text 9"/>
          <p:cNvSpPr/>
          <p:nvPr/>
        </p:nvSpPr>
        <p:spPr>
          <a:xfrm>
            <a:off x="812800" y="399261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Bottom:</a:t>
            </a:r>
            <a:r>
              <a:rPr lang="en-US" sz="1600" dirty="0">
                <a:solidFill>
                  <a:srgbClr val="E6EDF3"/>
                </a:solidFill>
                <a:latin typeface="Arial" pitchFamily="34" charset="0"/>
                <a:ea typeface="Arial" pitchFamily="34" charset="-122"/>
                <a:cs typeface="Arial" pitchFamily="34" charset="-120"/>
              </a:rPr>
              <a:t> a weekday strip,</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and PART 5 OF 5 on long days</a:t>
            </a:r>
            <a:endParaRPr lang="en-US" sz="1600" dirty="0"/>
          </a:p>
        </p:txBody>
      </p:sp>
      <p:sp>
        <p:nvSpPr>
          <p:cNvPr id="12" name="Shape 10"/>
          <p:cNvSpPr/>
          <p:nvPr/>
        </p:nvSpPr>
        <p:spPr>
          <a:xfrm>
            <a:off x="5791200" y="1935411"/>
            <a:ext cx="5588000" cy="3143250"/>
          </a:xfrm>
          <a:prstGeom prst="roundRect">
            <a:avLst>
              <a:gd name="adj" fmla="val 2424"/>
            </a:avLst>
          </a:prstGeom>
          <a:solidFill>
            <a:srgbClr val="0E141B"/>
          </a:solidFill>
          <a:ln/>
        </p:spPr>
      </p:sp>
      <p:pic>
        <p:nvPicPr>
          <p:cNvPr id="13" name="Image 0" descr="The 251026 timecard: a SKYMASTER Traffic header, rows of callsigns and three-letter groups, a Notes line, the left photo panel with the Global Thunder 26 box, a weekday strip, and PART 5 OF 5 along the bottom">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4" name="Shape 11"/>
          <p:cNvSpPr/>
          <p:nvPr/>
        </p:nvSpPr>
        <p:spPr>
          <a:xfrm>
            <a:off x="5794375" y="1938586"/>
            <a:ext cx="5581650" cy="3136900"/>
          </a:xfrm>
          <a:prstGeom prst="roundRect">
            <a:avLst>
              <a:gd name="adj" fmla="val 2328"/>
            </a:avLst>
          </a:prstGeom>
          <a:noFill/>
          <a:ln w="6350">
            <a:solidFill>
              <a:srgbClr val="222A35"/>
            </a:solidFill>
            <a:prstDash val="solid"/>
          </a:ln>
        </p:spPr>
      </p:sp>
      <p:sp>
        <p:nvSpPr>
          <p:cNvPr id="15"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DTCP timecard 251026, last window</a:t>
            </a:r>
            <a:endParaRPr lang="en-US" sz="1200" dirty="0"/>
          </a:p>
        </p:txBody>
      </p:sp>
      <p:sp>
        <p:nvSpPr>
          <p:cNvPr id="16"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RECORDINGS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DTCP · 260915</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Rows, markers and notes</a:t>
            </a:r>
            <a:endParaRPr lang="en-US" sz="3600" dirty="0"/>
          </a:p>
        </p:txBody>
      </p:sp>
      <p:sp>
        <p:nvSpPr>
          <p:cNvPr id="4" name="Shape 2"/>
          <p:cNvSpPr/>
          <p:nvPr/>
        </p:nvSpPr>
        <p:spPr>
          <a:xfrm>
            <a:off x="812800" y="2154486"/>
            <a:ext cx="762000" cy="0"/>
          </a:xfrm>
          <a:prstGeom prst="line">
            <a:avLst/>
          </a:prstGeom>
          <a:noFill/>
          <a:ln w="6350">
            <a:solidFill>
              <a:srgbClr val="7D8894"/>
            </a:solidFill>
            <a:prstDash val="solid"/>
          </a:ln>
        </p:spPr>
      </p:sp>
      <p:sp>
        <p:nvSpPr>
          <p:cNvPr id="5" name="Text 3"/>
          <p:cNvSpPr/>
          <p:nvPr/>
        </p:nvSpPr>
        <p:spPr>
          <a:xfrm>
            <a:off x="812800" y="1935411"/>
            <a:ext cx="812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Arial" pitchFamily="34" charset="0"/>
                <a:ea typeface="Arial" pitchFamily="34" charset="-122"/>
                <a:cs typeface="Arial" pitchFamily="34" charset="-120"/>
              </a:rPr>
              <a:t>UTC time</a:t>
            </a:r>
            <a:endParaRPr lang="en-US" sz="1200" dirty="0"/>
          </a:p>
        </p:txBody>
      </p:sp>
      <p:sp>
        <p:nvSpPr>
          <p:cNvPr id="6" name="Shape 4"/>
          <p:cNvSpPr/>
          <p:nvPr/>
        </p:nvSpPr>
        <p:spPr>
          <a:xfrm>
            <a:off x="1676400" y="2154486"/>
            <a:ext cx="1219200" cy="0"/>
          </a:xfrm>
          <a:prstGeom prst="line">
            <a:avLst/>
          </a:prstGeom>
          <a:noFill/>
          <a:ln w="6350">
            <a:solidFill>
              <a:srgbClr val="7D8894"/>
            </a:solidFill>
            <a:prstDash val="solid"/>
          </a:ln>
        </p:spPr>
      </p:sp>
      <p:sp>
        <p:nvSpPr>
          <p:cNvPr id="7" name="Text 5"/>
          <p:cNvSpPr/>
          <p:nvPr/>
        </p:nvSpPr>
        <p:spPr>
          <a:xfrm>
            <a:off x="1676400" y="1935411"/>
            <a:ext cx="12700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Arial" pitchFamily="34" charset="0"/>
                <a:ea typeface="Arial" pitchFamily="34" charset="-122"/>
                <a:cs typeface="Arial" pitchFamily="34" charset="-120"/>
              </a:rPr>
              <a:t>daily callsign</a:t>
            </a:r>
            <a:endParaRPr lang="en-US" sz="1200" dirty="0"/>
          </a:p>
        </p:txBody>
      </p:sp>
      <p:sp>
        <p:nvSpPr>
          <p:cNvPr id="8" name="Shape 6"/>
          <p:cNvSpPr/>
          <p:nvPr/>
        </p:nvSpPr>
        <p:spPr>
          <a:xfrm>
            <a:off x="2997200" y="2154486"/>
            <a:ext cx="7029450" cy="0"/>
          </a:xfrm>
          <a:prstGeom prst="line">
            <a:avLst/>
          </a:prstGeom>
          <a:noFill/>
          <a:ln w="6350">
            <a:solidFill>
              <a:srgbClr val="7D8894"/>
            </a:solidFill>
            <a:prstDash val="solid"/>
          </a:ln>
        </p:spPr>
      </p:sp>
      <p:sp>
        <p:nvSpPr>
          <p:cNvPr id="9" name="Text 7"/>
          <p:cNvSpPr/>
          <p:nvPr/>
        </p:nvSpPr>
        <p:spPr>
          <a:xfrm>
            <a:off x="2997200" y="1935411"/>
            <a:ext cx="7240334"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Arial" pitchFamily="34" charset="0"/>
                <a:ea typeface="Arial" pitchFamily="34" charset="-122"/>
                <a:cs typeface="Arial" pitchFamily="34" charset="-120"/>
              </a:rPr>
              <a:t>first 30 characters</a:t>
            </a:r>
            <a:endParaRPr lang="en-US" sz="1200" dirty="0"/>
          </a:p>
        </p:txBody>
      </p:sp>
      <p:sp>
        <p:nvSpPr>
          <p:cNvPr id="10" name="Text 8"/>
          <p:cNvSpPr/>
          <p:nvPr/>
        </p:nvSpPr>
        <p:spPr>
          <a:xfrm>
            <a:off x="10128250" y="1935411"/>
            <a:ext cx="130175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Arial" pitchFamily="34" charset="0"/>
                <a:ea typeface="Arial" pitchFamily="34" charset="-122"/>
                <a:cs typeface="Arial" pitchFamily="34" charset="-120"/>
              </a:rPr>
              <a:t>marker</a:t>
            </a:r>
            <a:endParaRPr lang="en-US" sz="1200" dirty="0"/>
          </a:p>
        </p:txBody>
      </p:sp>
      <p:sp>
        <p:nvSpPr>
          <p:cNvPr id="11" name="Text 9"/>
          <p:cNvSpPr/>
          <p:nvPr/>
        </p:nvSpPr>
        <p:spPr>
          <a:xfrm>
            <a:off x="812800" y="2196009"/>
            <a:ext cx="8128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15:23</a:t>
            </a:r>
            <a:endParaRPr lang="en-US" sz="1600" dirty="0"/>
          </a:p>
        </p:txBody>
      </p:sp>
      <p:sp>
        <p:nvSpPr>
          <p:cNvPr id="12" name="Text 10"/>
          <p:cNvSpPr/>
          <p:nvPr/>
        </p:nvSpPr>
        <p:spPr>
          <a:xfrm>
            <a:off x="1676400" y="2196009"/>
            <a:ext cx="12700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SIXPENCE</a:t>
            </a:r>
            <a:endParaRPr lang="en-US" sz="1600" dirty="0"/>
          </a:p>
        </p:txBody>
      </p:sp>
      <p:sp>
        <p:nvSpPr>
          <p:cNvPr id="13" name="Text 11"/>
          <p:cNvSpPr/>
          <p:nvPr/>
        </p:nvSpPr>
        <p:spPr>
          <a:xfrm>
            <a:off x="29972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K</a:t>
            </a:r>
            <a:endParaRPr lang="en-US" sz="1600" dirty="0"/>
          </a:p>
        </p:txBody>
      </p:sp>
      <p:sp>
        <p:nvSpPr>
          <p:cNvPr id="14" name="Text 12"/>
          <p:cNvSpPr/>
          <p:nvPr/>
        </p:nvSpPr>
        <p:spPr>
          <a:xfrm>
            <a:off x="32321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7</a:t>
            </a:r>
            <a:endParaRPr lang="en-US" sz="1600" dirty="0"/>
          </a:p>
        </p:txBody>
      </p:sp>
      <p:sp>
        <p:nvSpPr>
          <p:cNvPr id="15" name="Text 13"/>
          <p:cNvSpPr/>
          <p:nvPr/>
        </p:nvSpPr>
        <p:spPr>
          <a:xfrm>
            <a:off x="34671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6" name="Text 14"/>
          <p:cNvSpPr/>
          <p:nvPr/>
        </p:nvSpPr>
        <p:spPr>
          <a:xfrm>
            <a:off x="37020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17" name="Text 15"/>
          <p:cNvSpPr/>
          <p:nvPr/>
        </p:nvSpPr>
        <p:spPr>
          <a:xfrm>
            <a:off x="39370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18" name="Text 16"/>
          <p:cNvSpPr/>
          <p:nvPr/>
        </p:nvSpPr>
        <p:spPr>
          <a:xfrm>
            <a:off x="41719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T</a:t>
            </a:r>
            <a:endParaRPr lang="en-US" sz="1600" dirty="0"/>
          </a:p>
        </p:txBody>
      </p:sp>
      <p:sp>
        <p:nvSpPr>
          <p:cNvPr id="19" name="Text 17"/>
          <p:cNvSpPr/>
          <p:nvPr/>
        </p:nvSpPr>
        <p:spPr>
          <a:xfrm>
            <a:off x="44069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20" name="Text 18"/>
          <p:cNvSpPr/>
          <p:nvPr/>
        </p:nvSpPr>
        <p:spPr>
          <a:xfrm>
            <a:off x="46418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21" name="Text 19"/>
          <p:cNvSpPr/>
          <p:nvPr/>
        </p:nvSpPr>
        <p:spPr>
          <a:xfrm>
            <a:off x="48768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22" name="Text 20"/>
          <p:cNvSpPr/>
          <p:nvPr/>
        </p:nvSpPr>
        <p:spPr>
          <a:xfrm>
            <a:off x="51117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5</a:t>
            </a:r>
            <a:endParaRPr lang="en-US" sz="1600" dirty="0"/>
          </a:p>
        </p:txBody>
      </p:sp>
      <p:sp>
        <p:nvSpPr>
          <p:cNvPr id="23" name="Text 21"/>
          <p:cNvSpPr/>
          <p:nvPr/>
        </p:nvSpPr>
        <p:spPr>
          <a:xfrm>
            <a:off x="53467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24" name="Text 22"/>
          <p:cNvSpPr/>
          <p:nvPr/>
        </p:nvSpPr>
        <p:spPr>
          <a:xfrm>
            <a:off x="55816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5</a:t>
            </a:r>
            <a:endParaRPr lang="en-US" sz="1600" dirty="0"/>
          </a:p>
        </p:txBody>
      </p:sp>
      <p:sp>
        <p:nvSpPr>
          <p:cNvPr id="25" name="Text 23"/>
          <p:cNvSpPr/>
          <p:nvPr/>
        </p:nvSpPr>
        <p:spPr>
          <a:xfrm>
            <a:off x="58166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26" name="Text 24"/>
          <p:cNvSpPr/>
          <p:nvPr/>
        </p:nvSpPr>
        <p:spPr>
          <a:xfrm>
            <a:off x="60515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27" name="Text 25"/>
          <p:cNvSpPr/>
          <p:nvPr/>
        </p:nvSpPr>
        <p:spPr>
          <a:xfrm>
            <a:off x="62865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N</a:t>
            </a:r>
            <a:endParaRPr lang="en-US" sz="1600" dirty="0"/>
          </a:p>
        </p:txBody>
      </p:sp>
      <p:sp>
        <p:nvSpPr>
          <p:cNvPr id="28" name="Text 26"/>
          <p:cNvSpPr/>
          <p:nvPr/>
        </p:nvSpPr>
        <p:spPr>
          <a:xfrm>
            <a:off x="65214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R</a:t>
            </a:r>
            <a:endParaRPr lang="en-US" sz="1600" dirty="0"/>
          </a:p>
        </p:txBody>
      </p:sp>
      <p:sp>
        <p:nvSpPr>
          <p:cNvPr id="29" name="Text 27"/>
          <p:cNvSpPr/>
          <p:nvPr/>
        </p:nvSpPr>
        <p:spPr>
          <a:xfrm>
            <a:off x="67564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H</a:t>
            </a:r>
            <a:endParaRPr lang="en-US" sz="1600" dirty="0"/>
          </a:p>
        </p:txBody>
      </p:sp>
      <p:sp>
        <p:nvSpPr>
          <p:cNvPr id="30" name="Text 28"/>
          <p:cNvSpPr/>
          <p:nvPr/>
        </p:nvSpPr>
        <p:spPr>
          <a:xfrm>
            <a:off x="69913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31" name="Text 29"/>
          <p:cNvSpPr/>
          <p:nvPr/>
        </p:nvSpPr>
        <p:spPr>
          <a:xfrm>
            <a:off x="72263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32" name="Text 30"/>
          <p:cNvSpPr/>
          <p:nvPr/>
        </p:nvSpPr>
        <p:spPr>
          <a:xfrm>
            <a:off x="74612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C</a:t>
            </a:r>
            <a:endParaRPr lang="en-US" sz="1600" dirty="0"/>
          </a:p>
        </p:txBody>
      </p:sp>
      <p:sp>
        <p:nvSpPr>
          <p:cNvPr id="33" name="Text 31"/>
          <p:cNvSpPr/>
          <p:nvPr/>
        </p:nvSpPr>
        <p:spPr>
          <a:xfrm>
            <a:off x="76962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3</a:t>
            </a:r>
            <a:endParaRPr lang="en-US" sz="1600" dirty="0"/>
          </a:p>
        </p:txBody>
      </p:sp>
      <p:sp>
        <p:nvSpPr>
          <p:cNvPr id="34" name="Text 32"/>
          <p:cNvSpPr/>
          <p:nvPr/>
        </p:nvSpPr>
        <p:spPr>
          <a:xfrm>
            <a:off x="79311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A</a:t>
            </a:r>
            <a:endParaRPr lang="en-US" sz="1600" dirty="0"/>
          </a:p>
        </p:txBody>
      </p:sp>
      <p:sp>
        <p:nvSpPr>
          <p:cNvPr id="35" name="Text 33"/>
          <p:cNvSpPr/>
          <p:nvPr/>
        </p:nvSpPr>
        <p:spPr>
          <a:xfrm>
            <a:off x="81661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2</a:t>
            </a:r>
            <a:endParaRPr lang="en-US" sz="1600" dirty="0"/>
          </a:p>
        </p:txBody>
      </p:sp>
      <p:sp>
        <p:nvSpPr>
          <p:cNvPr id="36" name="Text 34"/>
          <p:cNvSpPr/>
          <p:nvPr/>
        </p:nvSpPr>
        <p:spPr>
          <a:xfrm>
            <a:off x="84010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37" name="Text 35"/>
          <p:cNvSpPr/>
          <p:nvPr/>
        </p:nvSpPr>
        <p:spPr>
          <a:xfrm>
            <a:off x="86360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E</a:t>
            </a:r>
            <a:endParaRPr lang="en-US" sz="1600" dirty="0"/>
          </a:p>
        </p:txBody>
      </p:sp>
      <p:sp>
        <p:nvSpPr>
          <p:cNvPr id="38" name="Text 36"/>
          <p:cNvSpPr/>
          <p:nvPr/>
        </p:nvSpPr>
        <p:spPr>
          <a:xfrm>
            <a:off x="88709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A</a:t>
            </a:r>
            <a:endParaRPr lang="en-US" sz="1600" dirty="0"/>
          </a:p>
        </p:txBody>
      </p:sp>
      <p:sp>
        <p:nvSpPr>
          <p:cNvPr id="39" name="Text 37"/>
          <p:cNvSpPr/>
          <p:nvPr/>
        </p:nvSpPr>
        <p:spPr>
          <a:xfrm>
            <a:off x="91059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3</a:t>
            </a:r>
            <a:endParaRPr lang="en-US" sz="1600" dirty="0"/>
          </a:p>
        </p:txBody>
      </p:sp>
      <p:sp>
        <p:nvSpPr>
          <p:cNvPr id="40" name="Text 38"/>
          <p:cNvSpPr/>
          <p:nvPr/>
        </p:nvSpPr>
        <p:spPr>
          <a:xfrm>
            <a:off x="93408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U</a:t>
            </a:r>
            <a:endParaRPr lang="en-US" sz="1600" dirty="0"/>
          </a:p>
        </p:txBody>
      </p:sp>
      <p:sp>
        <p:nvSpPr>
          <p:cNvPr id="41" name="Text 39"/>
          <p:cNvSpPr/>
          <p:nvPr/>
        </p:nvSpPr>
        <p:spPr>
          <a:xfrm>
            <a:off x="957580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K</a:t>
            </a:r>
            <a:endParaRPr lang="en-US" sz="1600" dirty="0"/>
          </a:p>
        </p:txBody>
      </p:sp>
      <p:sp>
        <p:nvSpPr>
          <p:cNvPr id="42" name="Text 40"/>
          <p:cNvSpPr/>
          <p:nvPr/>
        </p:nvSpPr>
        <p:spPr>
          <a:xfrm>
            <a:off x="9810750" y="21957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L</a:t>
            </a:r>
            <a:endParaRPr lang="en-US" sz="1600" dirty="0"/>
          </a:p>
        </p:txBody>
      </p:sp>
      <p:sp>
        <p:nvSpPr>
          <p:cNvPr id="43" name="Text 41"/>
          <p:cNvSpPr/>
          <p:nvPr/>
        </p:nvSpPr>
        <p:spPr>
          <a:xfrm>
            <a:off x="10131425" y="2198936"/>
            <a:ext cx="222250" cy="260350"/>
          </a:xfrm>
          <a:prstGeom prst="rect">
            <a:avLst/>
          </a:prstGeom>
          <a:noFill/>
          <a:ln w="6350">
            <a:solidFill>
              <a:srgbClr val="7D8894"/>
            </a:solidFill>
            <a:prstDash val="solid"/>
          </a:ln>
        </p:spPr>
        <p:txBody>
          <a:bodyPr wrap="square" lIns="0" tIns="3175" rIns="0" bIns="0" rtlCol="0" anchor="t">
            <a:normAutofit/>
          </a:bodyPr>
          <a:lstStyle/>
          <a:p>
            <a:pPr algn="ctr"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a:t>
            </a:r>
            <a:endParaRPr lang="en-US" sz="1600" dirty="0"/>
          </a:p>
        </p:txBody>
      </p:sp>
      <p:sp>
        <p:nvSpPr>
          <p:cNvPr id="44" name="Text 42"/>
          <p:cNvSpPr/>
          <p:nvPr/>
        </p:nvSpPr>
        <p:spPr>
          <a:xfrm>
            <a:off x="812800" y="2500809"/>
            <a:ext cx="8128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15:39</a:t>
            </a:r>
            <a:endParaRPr lang="en-US" sz="1600" dirty="0"/>
          </a:p>
        </p:txBody>
      </p:sp>
      <p:sp>
        <p:nvSpPr>
          <p:cNvPr id="45" name="Text 43"/>
          <p:cNvSpPr/>
          <p:nvPr/>
        </p:nvSpPr>
        <p:spPr>
          <a:xfrm>
            <a:off x="1676400" y="2500809"/>
            <a:ext cx="12700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SIXPENCE</a:t>
            </a:r>
            <a:endParaRPr lang="en-US" sz="1600" dirty="0"/>
          </a:p>
        </p:txBody>
      </p:sp>
      <p:sp>
        <p:nvSpPr>
          <p:cNvPr id="46" name="Text 44"/>
          <p:cNvSpPr/>
          <p:nvPr/>
        </p:nvSpPr>
        <p:spPr>
          <a:xfrm>
            <a:off x="29972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FFCC00"/>
                </a:solidFill>
                <a:latin typeface="Courier New" pitchFamily="49" charset="0"/>
                <a:ea typeface="Courier New" pitchFamily="49" charset="-122"/>
                <a:cs typeface="Courier New" pitchFamily="49" charset="-120"/>
              </a:rPr>
              <a:t>N</a:t>
            </a:r>
            <a:endParaRPr lang="en-US" sz="1600" dirty="0"/>
          </a:p>
        </p:txBody>
      </p:sp>
      <p:sp>
        <p:nvSpPr>
          <p:cNvPr id="47" name="Text 45"/>
          <p:cNvSpPr/>
          <p:nvPr/>
        </p:nvSpPr>
        <p:spPr>
          <a:xfrm>
            <a:off x="32321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FFCC00"/>
                </a:solidFill>
                <a:latin typeface="Courier New" pitchFamily="49" charset="0"/>
                <a:ea typeface="Courier New" pitchFamily="49" charset="-122"/>
                <a:cs typeface="Courier New" pitchFamily="49" charset="-120"/>
              </a:rPr>
              <a:t>B</a:t>
            </a:r>
            <a:endParaRPr lang="en-US" sz="1600" dirty="0"/>
          </a:p>
        </p:txBody>
      </p:sp>
      <p:sp>
        <p:nvSpPr>
          <p:cNvPr id="48" name="Text 46"/>
          <p:cNvSpPr/>
          <p:nvPr/>
        </p:nvSpPr>
        <p:spPr>
          <a:xfrm>
            <a:off x="34671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49" name="Text 47"/>
          <p:cNvSpPr/>
          <p:nvPr/>
        </p:nvSpPr>
        <p:spPr>
          <a:xfrm>
            <a:off x="37020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50" name="Text 48"/>
          <p:cNvSpPr/>
          <p:nvPr/>
        </p:nvSpPr>
        <p:spPr>
          <a:xfrm>
            <a:off x="39370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P</a:t>
            </a:r>
            <a:endParaRPr lang="en-US" sz="1600" dirty="0"/>
          </a:p>
        </p:txBody>
      </p:sp>
      <p:sp>
        <p:nvSpPr>
          <p:cNvPr id="51" name="Text 49"/>
          <p:cNvSpPr/>
          <p:nvPr/>
        </p:nvSpPr>
        <p:spPr>
          <a:xfrm>
            <a:off x="41719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3</a:t>
            </a:r>
            <a:endParaRPr lang="en-US" sz="1600" dirty="0"/>
          </a:p>
        </p:txBody>
      </p:sp>
      <p:sp>
        <p:nvSpPr>
          <p:cNvPr id="52" name="Text 50"/>
          <p:cNvSpPr/>
          <p:nvPr/>
        </p:nvSpPr>
        <p:spPr>
          <a:xfrm>
            <a:off x="44069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53" name="Text 51"/>
          <p:cNvSpPr/>
          <p:nvPr/>
        </p:nvSpPr>
        <p:spPr>
          <a:xfrm>
            <a:off x="46418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54" name="Text 52"/>
          <p:cNvSpPr/>
          <p:nvPr/>
        </p:nvSpPr>
        <p:spPr>
          <a:xfrm>
            <a:off x="48768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55" name="Text 53"/>
          <p:cNvSpPr/>
          <p:nvPr/>
        </p:nvSpPr>
        <p:spPr>
          <a:xfrm>
            <a:off x="51117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56" name="Text 54"/>
          <p:cNvSpPr/>
          <p:nvPr/>
        </p:nvSpPr>
        <p:spPr>
          <a:xfrm>
            <a:off x="53467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57" name="Text 55"/>
          <p:cNvSpPr/>
          <p:nvPr/>
        </p:nvSpPr>
        <p:spPr>
          <a:xfrm>
            <a:off x="55816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58" name="Text 56"/>
          <p:cNvSpPr/>
          <p:nvPr/>
        </p:nvSpPr>
        <p:spPr>
          <a:xfrm>
            <a:off x="58166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59" name="Text 57"/>
          <p:cNvSpPr/>
          <p:nvPr/>
        </p:nvSpPr>
        <p:spPr>
          <a:xfrm>
            <a:off x="60515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60" name="Text 58"/>
          <p:cNvSpPr/>
          <p:nvPr/>
        </p:nvSpPr>
        <p:spPr>
          <a:xfrm>
            <a:off x="62865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61" name="Text 59"/>
          <p:cNvSpPr/>
          <p:nvPr/>
        </p:nvSpPr>
        <p:spPr>
          <a:xfrm>
            <a:off x="65214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62" name="Text 60"/>
          <p:cNvSpPr/>
          <p:nvPr/>
        </p:nvSpPr>
        <p:spPr>
          <a:xfrm>
            <a:off x="67564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FFCC00"/>
                </a:solidFill>
                <a:latin typeface="Courier New" pitchFamily="49" charset="0"/>
                <a:ea typeface="Courier New" pitchFamily="49" charset="-122"/>
                <a:cs typeface="Courier New" pitchFamily="49" charset="-120"/>
              </a:rPr>
              <a:t>H</a:t>
            </a:r>
            <a:endParaRPr lang="en-US" sz="1600" dirty="0"/>
          </a:p>
        </p:txBody>
      </p:sp>
      <p:sp>
        <p:nvSpPr>
          <p:cNvPr id="63" name="Text 61"/>
          <p:cNvSpPr/>
          <p:nvPr/>
        </p:nvSpPr>
        <p:spPr>
          <a:xfrm>
            <a:off x="69913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FFCC00"/>
                </a:solidFill>
                <a:latin typeface="Courier New" pitchFamily="49" charset="0"/>
                <a:ea typeface="Courier New" pitchFamily="49" charset="-122"/>
                <a:cs typeface="Courier New" pitchFamily="49" charset="-120"/>
              </a:rPr>
              <a:t>N</a:t>
            </a:r>
            <a:endParaRPr lang="en-US" sz="1600" dirty="0"/>
          </a:p>
        </p:txBody>
      </p:sp>
      <p:sp>
        <p:nvSpPr>
          <p:cNvPr id="64" name="Text 62"/>
          <p:cNvSpPr/>
          <p:nvPr/>
        </p:nvSpPr>
        <p:spPr>
          <a:xfrm>
            <a:off x="72263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65" name="Text 63"/>
          <p:cNvSpPr/>
          <p:nvPr/>
        </p:nvSpPr>
        <p:spPr>
          <a:xfrm>
            <a:off x="74612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66" name="Text 64"/>
          <p:cNvSpPr/>
          <p:nvPr/>
        </p:nvSpPr>
        <p:spPr>
          <a:xfrm>
            <a:off x="76962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67" name="Text 65"/>
          <p:cNvSpPr/>
          <p:nvPr/>
        </p:nvSpPr>
        <p:spPr>
          <a:xfrm>
            <a:off x="79311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FFCC00"/>
                </a:solidFill>
                <a:latin typeface="Courier New" pitchFamily="49" charset="0"/>
                <a:ea typeface="Courier New" pitchFamily="49" charset="-122"/>
                <a:cs typeface="Courier New" pitchFamily="49" charset="-120"/>
              </a:rPr>
              <a:t>H</a:t>
            </a:r>
            <a:endParaRPr lang="en-US" sz="1600" dirty="0"/>
          </a:p>
        </p:txBody>
      </p:sp>
      <p:sp>
        <p:nvSpPr>
          <p:cNvPr id="68" name="Text 66"/>
          <p:cNvSpPr/>
          <p:nvPr/>
        </p:nvSpPr>
        <p:spPr>
          <a:xfrm>
            <a:off x="81661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FFCC00"/>
                </a:solidFill>
                <a:latin typeface="Courier New" pitchFamily="49" charset="0"/>
                <a:ea typeface="Courier New" pitchFamily="49" charset="-122"/>
                <a:cs typeface="Courier New" pitchFamily="49" charset="-120"/>
              </a:rPr>
              <a:t>N</a:t>
            </a:r>
            <a:endParaRPr lang="en-US" sz="1600" dirty="0"/>
          </a:p>
        </p:txBody>
      </p:sp>
      <p:sp>
        <p:nvSpPr>
          <p:cNvPr id="69" name="Text 67"/>
          <p:cNvSpPr/>
          <p:nvPr/>
        </p:nvSpPr>
        <p:spPr>
          <a:xfrm>
            <a:off x="84010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70" name="Text 68"/>
          <p:cNvSpPr/>
          <p:nvPr/>
        </p:nvSpPr>
        <p:spPr>
          <a:xfrm>
            <a:off x="86360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71" name="Text 69"/>
          <p:cNvSpPr/>
          <p:nvPr/>
        </p:nvSpPr>
        <p:spPr>
          <a:xfrm>
            <a:off x="887095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72" name="Text 70"/>
          <p:cNvSpPr/>
          <p:nvPr/>
        </p:nvSpPr>
        <p:spPr>
          <a:xfrm>
            <a:off x="9105900" y="25005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73" name="Shape 71"/>
          <p:cNvSpPr/>
          <p:nvPr/>
        </p:nvSpPr>
        <p:spPr>
          <a:xfrm>
            <a:off x="9344025" y="2503736"/>
            <a:ext cx="209550" cy="260350"/>
          </a:xfrm>
          <a:prstGeom prst="rect">
            <a:avLst/>
          </a:prstGeom>
          <a:noFill/>
          <a:ln w="6350">
            <a:solidFill>
              <a:srgbClr val="222A35"/>
            </a:solidFill>
            <a:prstDash val="solid"/>
          </a:ln>
        </p:spPr>
      </p:sp>
      <p:sp>
        <p:nvSpPr>
          <p:cNvPr id="74" name="Shape 72"/>
          <p:cNvSpPr/>
          <p:nvPr/>
        </p:nvSpPr>
        <p:spPr>
          <a:xfrm>
            <a:off x="9578975" y="2503736"/>
            <a:ext cx="209550" cy="260350"/>
          </a:xfrm>
          <a:prstGeom prst="rect">
            <a:avLst/>
          </a:prstGeom>
          <a:noFill/>
          <a:ln w="6350">
            <a:solidFill>
              <a:srgbClr val="222A35"/>
            </a:solidFill>
            <a:prstDash val="solid"/>
          </a:ln>
        </p:spPr>
      </p:sp>
      <p:sp>
        <p:nvSpPr>
          <p:cNvPr id="75" name="Shape 73"/>
          <p:cNvSpPr/>
          <p:nvPr/>
        </p:nvSpPr>
        <p:spPr>
          <a:xfrm>
            <a:off x="9813925" y="2503736"/>
            <a:ext cx="209550" cy="260350"/>
          </a:xfrm>
          <a:prstGeom prst="rect">
            <a:avLst/>
          </a:prstGeom>
          <a:noFill/>
          <a:ln w="6350">
            <a:solidFill>
              <a:srgbClr val="222A35"/>
            </a:solidFill>
            <a:prstDash val="solid"/>
          </a:ln>
        </p:spPr>
      </p:sp>
      <p:sp>
        <p:nvSpPr>
          <p:cNvPr id="76" name="Text 74"/>
          <p:cNvSpPr/>
          <p:nvPr/>
        </p:nvSpPr>
        <p:spPr>
          <a:xfrm>
            <a:off x="10131425" y="2503736"/>
            <a:ext cx="222250" cy="260350"/>
          </a:xfrm>
          <a:prstGeom prst="rect">
            <a:avLst/>
          </a:prstGeom>
          <a:noFill/>
          <a:ln w="6350">
            <a:solidFill>
              <a:srgbClr val="7D8894"/>
            </a:solidFill>
            <a:prstDash val="solid"/>
          </a:ln>
        </p:spPr>
        <p:txBody>
          <a:bodyPr wrap="square" lIns="0" tIns="3175" rIns="0" bIns="0" rtlCol="0" anchor="t">
            <a:normAutofit/>
          </a:bodyPr>
          <a:lstStyle/>
          <a:p>
            <a:pPr algn="ctr"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a:t>
            </a:r>
            <a:endParaRPr lang="en-US" sz="1600" dirty="0"/>
          </a:p>
        </p:txBody>
      </p:sp>
      <p:sp>
        <p:nvSpPr>
          <p:cNvPr id="77" name="Text 75"/>
          <p:cNvSpPr/>
          <p:nvPr/>
        </p:nvSpPr>
        <p:spPr>
          <a:xfrm>
            <a:off x="812800" y="2805609"/>
            <a:ext cx="8128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16:30</a:t>
            </a:r>
            <a:endParaRPr lang="en-US" sz="1600" dirty="0"/>
          </a:p>
        </p:txBody>
      </p:sp>
      <p:sp>
        <p:nvSpPr>
          <p:cNvPr id="78" name="Text 76"/>
          <p:cNvSpPr/>
          <p:nvPr/>
        </p:nvSpPr>
        <p:spPr>
          <a:xfrm>
            <a:off x="1676400" y="2805609"/>
            <a:ext cx="12700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SIXPENCE</a:t>
            </a:r>
            <a:endParaRPr lang="en-US" sz="1600" dirty="0"/>
          </a:p>
        </p:txBody>
      </p:sp>
      <p:sp>
        <p:nvSpPr>
          <p:cNvPr id="79" name="Text 77"/>
          <p:cNvSpPr/>
          <p:nvPr/>
        </p:nvSpPr>
        <p:spPr>
          <a:xfrm>
            <a:off x="2997200" y="28053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7D8894"/>
                </a:solidFill>
                <a:latin typeface="Courier New" pitchFamily="49" charset="0"/>
                <a:ea typeface="Courier New" pitchFamily="49" charset="-122"/>
                <a:cs typeface="Courier New" pitchFamily="49" charset="-120"/>
              </a:rPr>
              <a:t>K</a:t>
            </a:r>
            <a:endParaRPr lang="en-US" sz="1600" dirty="0"/>
          </a:p>
        </p:txBody>
      </p:sp>
      <p:sp>
        <p:nvSpPr>
          <p:cNvPr id="80" name="Text 78"/>
          <p:cNvSpPr/>
          <p:nvPr/>
        </p:nvSpPr>
        <p:spPr>
          <a:xfrm>
            <a:off x="3232150" y="28053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7D8894"/>
                </a:solidFill>
                <a:latin typeface="Courier New" pitchFamily="49" charset="0"/>
                <a:ea typeface="Courier New" pitchFamily="49" charset="-122"/>
                <a:cs typeface="Courier New" pitchFamily="49" charset="-120"/>
              </a:rPr>
              <a:t>7</a:t>
            </a:r>
            <a:endParaRPr lang="en-US" sz="1600" dirty="0"/>
          </a:p>
        </p:txBody>
      </p:sp>
      <p:sp>
        <p:nvSpPr>
          <p:cNvPr id="81" name="Text 79"/>
          <p:cNvSpPr/>
          <p:nvPr/>
        </p:nvSpPr>
        <p:spPr>
          <a:xfrm>
            <a:off x="3467100" y="28053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7D8894"/>
                </a:solidFill>
                <a:latin typeface="Courier New" pitchFamily="49" charset="0"/>
                <a:ea typeface="Courier New" pitchFamily="49" charset="-122"/>
                <a:cs typeface="Courier New" pitchFamily="49" charset="-120"/>
              </a:rPr>
              <a:t>O</a:t>
            </a:r>
            <a:endParaRPr lang="en-US" sz="1600" dirty="0"/>
          </a:p>
        </p:txBody>
      </p:sp>
      <p:sp>
        <p:nvSpPr>
          <p:cNvPr id="82" name="Text 80"/>
          <p:cNvSpPr/>
          <p:nvPr/>
        </p:nvSpPr>
        <p:spPr>
          <a:xfrm>
            <a:off x="3702050" y="28053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7D8894"/>
                </a:solidFill>
                <a:latin typeface="Courier New" pitchFamily="49" charset="0"/>
                <a:ea typeface="Courier New" pitchFamily="49" charset="-122"/>
                <a:cs typeface="Courier New" pitchFamily="49" charset="-120"/>
              </a:rPr>
              <a:t>E</a:t>
            </a:r>
            <a:endParaRPr lang="en-US" sz="1600" dirty="0"/>
          </a:p>
        </p:txBody>
      </p:sp>
      <p:sp>
        <p:nvSpPr>
          <p:cNvPr id="83" name="Text 81"/>
          <p:cNvSpPr/>
          <p:nvPr/>
        </p:nvSpPr>
        <p:spPr>
          <a:xfrm>
            <a:off x="3937000" y="28053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7D8894"/>
                </a:solidFill>
                <a:latin typeface="Courier New" pitchFamily="49" charset="0"/>
                <a:ea typeface="Courier New" pitchFamily="49" charset="-122"/>
                <a:cs typeface="Courier New" pitchFamily="49" charset="-120"/>
              </a:rPr>
              <a:t>E</a:t>
            </a:r>
            <a:endParaRPr lang="en-US" sz="1600" dirty="0"/>
          </a:p>
        </p:txBody>
      </p:sp>
      <p:sp>
        <p:nvSpPr>
          <p:cNvPr id="84" name="Text 82"/>
          <p:cNvSpPr/>
          <p:nvPr/>
        </p:nvSpPr>
        <p:spPr>
          <a:xfrm>
            <a:off x="4171950" y="28053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7D8894"/>
                </a:solidFill>
                <a:latin typeface="Courier New" pitchFamily="49" charset="0"/>
                <a:ea typeface="Courier New" pitchFamily="49" charset="-122"/>
                <a:cs typeface="Courier New" pitchFamily="49" charset="-120"/>
              </a:rPr>
              <a:t>I</a:t>
            </a:r>
            <a:endParaRPr lang="en-US" sz="1600" dirty="0"/>
          </a:p>
        </p:txBody>
      </p:sp>
      <p:sp>
        <p:nvSpPr>
          <p:cNvPr id="85" name="Shape 83"/>
          <p:cNvSpPr/>
          <p:nvPr/>
        </p:nvSpPr>
        <p:spPr>
          <a:xfrm>
            <a:off x="2997200" y="2932361"/>
            <a:ext cx="1390650" cy="12700"/>
          </a:xfrm>
          <a:prstGeom prst="rect">
            <a:avLst/>
          </a:prstGeom>
          <a:solidFill>
            <a:srgbClr val="A9B4BF"/>
          </a:solidFill>
          <a:ln/>
        </p:spPr>
      </p:sp>
      <p:sp>
        <p:nvSpPr>
          <p:cNvPr id="86" name="Text 84"/>
          <p:cNvSpPr/>
          <p:nvPr/>
        </p:nvSpPr>
        <p:spPr>
          <a:xfrm>
            <a:off x="10131425" y="2808536"/>
            <a:ext cx="222250" cy="260350"/>
          </a:xfrm>
          <a:prstGeom prst="rect">
            <a:avLst/>
          </a:prstGeom>
          <a:noFill/>
          <a:ln w="6350">
            <a:solidFill>
              <a:srgbClr val="7D8894"/>
            </a:solidFill>
            <a:prstDash val="solid"/>
          </a:ln>
        </p:spPr>
        <p:txBody>
          <a:bodyPr wrap="square" lIns="0" tIns="3175" rIns="0" bIns="0" rtlCol="0" anchor="t">
            <a:normAutofit/>
          </a:bodyPr>
          <a:lstStyle/>
          <a:p>
            <a:pPr algn="ctr"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a:t>
            </a:r>
            <a:endParaRPr lang="en-US" sz="1600" dirty="0"/>
          </a:p>
        </p:txBody>
      </p:sp>
      <p:sp>
        <p:nvSpPr>
          <p:cNvPr id="87" name="Text 85"/>
          <p:cNvSpPr/>
          <p:nvPr/>
        </p:nvSpPr>
        <p:spPr>
          <a:xfrm>
            <a:off x="812800" y="3110409"/>
            <a:ext cx="8128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16:32</a:t>
            </a:r>
            <a:endParaRPr lang="en-US" sz="1600" dirty="0"/>
          </a:p>
        </p:txBody>
      </p:sp>
      <p:sp>
        <p:nvSpPr>
          <p:cNvPr id="88" name="Text 86"/>
          <p:cNvSpPr/>
          <p:nvPr/>
        </p:nvSpPr>
        <p:spPr>
          <a:xfrm>
            <a:off x="1676400" y="3110409"/>
            <a:ext cx="12700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SIXPENCE</a:t>
            </a:r>
            <a:endParaRPr lang="en-US" sz="1600" dirty="0"/>
          </a:p>
        </p:txBody>
      </p:sp>
      <p:sp>
        <p:nvSpPr>
          <p:cNvPr id="89" name="Text 87"/>
          <p:cNvSpPr/>
          <p:nvPr/>
        </p:nvSpPr>
        <p:spPr>
          <a:xfrm>
            <a:off x="29972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K</a:t>
            </a:r>
            <a:endParaRPr lang="en-US" sz="1600" dirty="0"/>
          </a:p>
        </p:txBody>
      </p:sp>
      <p:sp>
        <p:nvSpPr>
          <p:cNvPr id="90" name="Text 88"/>
          <p:cNvSpPr/>
          <p:nvPr/>
        </p:nvSpPr>
        <p:spPr>
          <a:xfrm>
            <a:off x="32321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7</a:t>
            </a:r>
            <a:endParaRPr lang="en-US" sz="1600" dirty="0"/>
          </a:p>
        </p:txBody>
      </p:sp>
      <p:sp>
        <p:nvSpPr>
          <p:cNvPr id="91" name="Text 89"/>
          <p:cNvSpPr/>
          <p:nvPr/>
        </p:nvSpPr>
        <p:spPr>
          <a:xfrm>
            <a:off x="34671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92" name="Text 90"/>
          <p:cNvSpPr/>
          <p:nvPr/>
        </p:nvSpPr>
        <p:spPr>
          <a:xfrm>
            <a:off x="37020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93" name="Text 91"/>
          <p:cNvSpPr/>
          <p:nvPr/>
        </p:nvSpPr>
        <p:spPr>
          <a:xfrm>
            <a:off x="39370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94" name="Text 92"/>
          <p:cNvSpPr/>
          <p:nvPr/>
        </p:nvSpPr>
        <p:spPr>
          <a:xfrm>
            <a:off x="41719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95" name="Text 93"/>
          <p:cNvSpPr/>
          <p:nvPr/>
        </p:nvSpPr>
        <p:spPr>
          <a:xfrm>
            <a:off x="44069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96" name="Text 94"/>
          <p:cNvSpPr/>
          <p:nvPr/>
        </p:nvSpPr>
        <p:spPr>
          <a:xfrm>
            <a:off x="46418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97" name="Text 95"/>
          <p:cNvSpPr/>
          <p:nvPr/>
        </p:nvSpPr>
        <p:spPr>
          <a:xfrm>
            <a:off x="48768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98" name="Text 96"/>
          <p:cNvSpPr/>
          <p:nvPr/>
        </p:nvSpPr>
        <p:spPr>
          <a:xfrm>
            <a:off x="51117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99" name="Text 97"/>
          <p:cNvSpPr/>
          <p:nvPr/>
        </p:nvSpPr>
        <p:spPr>
          <a:xfrm>
            <a:off x="53467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100" name="Text 98"/>
          <p:cNvSpPr/>
          <p:nvPr/>
        </p:nvSpPr>
        <p:spPr>
          <a:xfrm>
            <a:off x="55816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101" name="Text 99"/>
          <p:cNvSpPr/>
          <p:nvPr/>
        </p:nvSpPr>
        <p:spPr>
          <a:xfrm>
            <a:off x="58166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5</a:t>
            </a:r>
            <a:endParaRPr lang="en-US" sz="1600" dirty="0"/>
          </a:p>
        </p:txBody>
      </p:sp>
      <p:sp>
        <p:nvSpPr>
          <p:cNvPr id="102" name="Text 100"/>
          <p:cNvSpPr/>
          <p:nvPr/>
        </p:nvSpPr>
        <p:spPr>
          <a:xfrm>
            <a:off x="60515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103" name="Text 101"/>
          <p:cNvSpPr/>
          <p:nvPr/>
        </p:nvSpPr>
        <p:spPr>
          <a:xfrm>
            <a:off x="62865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104" name="Text 102"/>
          <p:cNvSpPr/>
          <p:nvPr/>
        </p:nvSpPr>
        <p:spPr>
          <a:xfrm>
            <a:off x="65214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N</a:t>
            </a:r>
            <a:endParaRPr lang="en-US" sz="1600" dirty="0"/>
          </a:p>
        </p:txBody>
      </p:sp>
      <p:sp>
        <p:nvSpPr>
          <p:cNvPr id="105" name="Text 103"/>
          <p:cNvSpPr/>
          <p:nvPr/>
        </p:nvSpPr>
        <p:spPr>
          <a:xfrm>
            <a:off x="67564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106" name="Text 104"/>
          <p:cNvSpPr/>
          <p:nvPr/>
        </p:nvSpPr>
        <p:spPr>
          <a:xfrm>
            <a:off x="69913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07" name="Text 105"/>
          <p:cNvSpPr/>
          <p:nvPr/>
        </p:nvSpPr>
        <p:spPr>
          <a:xfrm>
            <a:off x="72263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108" name="Text 106"/>
          <p:cNvSpPr/>
          <p:nvPr/>
        </p:nvSpPr>
        <p:spPr>
          <a:xfrm>
            <a:off x="74612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L</a:t>
            </a:r>
            <a:endParaRPr lang="en-US" sz="1600" dirty="0"/>
          </a:p>
        </p:txBody>
      </p:sp>
      <p:sp>
        <p:nvSpPr>
          <p:cNvPr id="109" name="Text 107"/>
          <p:cNvSpPr/>
          <p:nvPr/>
        </p:nvSpPr>
        <p:spPr>
          <a:xfrm>
            <a:off x="76962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P</a:t>
            </a:r>
            <a:endParaRPr lang="en-US" sz="1600" dirty="0"/>
          </a:p>
        </p:txBody>
      </p:sp>
      <p:sp>
        <p:nvSpPr>
          <p:cNvPr id="110" name="Text 108"/>
          <p:cNvSpPr/>
          <p:nvPr/>
        </p:nvSpPr>
        <p:spPr>
          <a:xfrm>
            <a:off x="79311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111" name="Text 109"/>
          <p:cNvSpPr/>
          <p:nvPr/>
        </p:nvSpPr>
        <p:spPr>
          <a:xfrm>
            <a:off x="81661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12" name="Text 110"/>
          <p:cNvSpPr/>
          <p:nvPr/>
        </p:nvSpPr>
        <p:spPr>
          <a:xfrm>
            <a:off x="84010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113" name="Text 111"/>
          <p:cNvSpPr/>
          <p:nvPr/>
        </p:nvSpPr>
        <p:spPr>
          <a:xfrm>
            <a:off x="86360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14" name="Text 112"/>
          <p:cNvSpPr/>
          <p:nvPr/>
        </p:nvSpPr>
        <p:spPr>
          <a:xfrm>
            <a:off x="88709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15" name="Text 113"/>
          <p:cNvSpPr/>
          <p:nvPr/>
        </p:nvSpPr>
        <p:spPr>
          <a:xfrm>
            <a:off x="91059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116" name="Text 114"/>
          <p:cNvSpPr/>
          <p:nvPr/>
        </p:nvSpPr>
        <p:spPr>
          <a:xfrm>
            <a:off x="93408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117" name="Text 115"/>
          <p:cNvSpPr/>
          <p:nvPr/>
        </p:nvSpPr>
        <p:spPr>
          <a:xfrm>
            <a:off x="957580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118" name="Text 116"/>
          <p:cNvSpPr/>
          <p:nvPr/>
        </p:nvSpPr>
        <p:spPr>
          <a:xfrm>
            <a:off x="9810750" y="311016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119" name="Text 117"/>
          <p:cNvSpPr/>
          <p:nvPr/>
        </p:nvSpPr>
        <p:spPr>
          <a:xfrm>
            <a:off x="10131425" y="3113336"/>
            <a:ext cx="222250" cy="260350"/>
          </a:xfrm>
          <a:prstGeom prst="rect">
            <a:avLst/>
          </a:prstGeom>
          <a:noFill/>
          <a:ln w="6350">
            <a:solidFill>
              <a:srgbClr val="7D8894"/>
            </a:solidFill>
            <a:prstDash val="solid"/>
          </a:ln>
        </p:spPr>
        <p:txBody>
          <a:bodyPr wrap="square" lIns="0" tIns="3175" rIns="0" bIns="0" rtlCol="0" anchor="t">
            <a:normAutofit/>
          </a:bodyPr>
          <a:lstStyle/>
          <a:p>
            <a:pPr algn="ctr" indent="0" marL="0">
              <a:lnSpc>
                <a:spcPts val="2000"/>
              </a:lnSpc>
              <a:buNone/>
            </a:pPr>
            <a:r>
              <a:rPr lang="en-US" sz="1600" dirty="0">
                <a:solidFill>
                  <a:srgbClr val="E6EDF3"/>
                </a:solidFill>
                <a:latin typeface="Courier New" pitchFamily="49" charset="0"/>
                <a:ea typeface="Courier New" pitchFamily="49" charset="-122"/>
                <a:cs typeface="Courier New" pitchFamily="49" charset="-120"/>
              </a:rPr>
              <a:t>+</a:t>
            </a:r>
            <a:endParaRPr lang="en-US" sz="1600" dirty="0"/>
          </a:p>
        </p:txBody>
      </p:sp>
      <p:sp>
        <p:nvSpPr>
          <p:cNvPr id="120" name="Text 118"/>
          <p:cNvSpPr/>
          <p:nvPr/>
        </p:nvSpPr>
        <p:spPr>
          <a:xfrm>
            <a:off x="812800" y="3478461"/>
            <a:ext cx="677466" cy="248890"/>
          </a:xfrm>
          <a:prstGeom prst="rect">
            <a:avLst/>
          </a:prstGeom>
          <a:noFill/>
          <a:ln/>
        </p:spPr>
        <p:txBody>
          <a:bodyPr wrap="square" lIns="0" tIns="0" rIns="0" bIns="0" rtlCol="0" anchor="t">
            <a:normAutofit/>
          </a:bodyPr>
          <a:lstStyle/>
          <a:p>
            <a:pPr algn="l" indent="0" marL="0">
              <a:lnSpc>
                <a:spcPts val="1760"/>
              </a:lnSpc>
              <a:buNone/>
            </a:pPr>
            <a:r>
              <a:rPr lang="en-US" sz="1600" b="1" dirty="0">
                <a:solidFill>
                  <a:srgbClr val="E6EDF3"/>
                </a:solidFill>
                <a:latin typeface="Arial" pitchFamily="34" charset="0"/>
                <a:ea typeface="Arial" pitchFamily="34" charset="-122"/>
                <a:cs typeface="Arial" pitchFamily="34" charset="-120"/>
              </a:rPr>
              <a:t>Notes</a:t>
            </a:r>
            <a:endParaRPr lang="en-US" sz="1600" dirty="0"/>
          </a:p>
        </p:txBody>
      </p:sp>
      <p:sp>
        <p:nvSpPr>
          <p:cNvPr id="121" name="Shape 119"/>
          <p:cNvSpPr/>
          <p:nvPr/>
        </p:nvSpPr>
        <p:spPr>
          <a:xfrm>
            <a:off x="10458450" y="3698776"/>
            <a:ext cx="920750" cy="0"/>
          </a:xfrm>
          <a:prstGeom prst="line">
            <a:avLst/>
          </a:prstGeom>
          <a:noFill/>
          <a:ln w="6350">
            <a:solidFill>
              <a:srgbClr val="7D8894"/>
            </a:solidFill>
            <a:prstDash val="solid"/>
          </a:ln>
        </p:spPr>
      </p:sp>
      <p:sp>
        <p:nvSpPr>
          <p:cNvPr id="122" name="Text 120"/>
          <p:cNvSpPr/>
          <p:nvPr/>
        </p:nvSpPr>
        <p:spPr>
          <a:xfrm>
            <a:off x="10407650" y="3479701"/>
            <a:ext cx="97155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Arial" pitchFamily="34" charset="0"/>
                <a:ea typeface="Arial" pitchFamily="34" charset="-122"/>
                <a:cs typeface="Arial" pitchFamily="34" charset="-120"/>
              </a:rPr>
              <a:t>full length</a:t>
            </a:r>
            <a:endParaRPr lang="en-US" sz="1200" dirty="0"/>
          </a:p>
        </p:txBody>
      </p:sp>
      <p:sp>
        <p:nvSpPr>
          <p:cNvPr id="123" name="Text 121"/>
          <p:cNvSpPr/>
          <p:nvPr/>
        </p:nvSpPr>
        <p:spPr>
          <a:xfrm>
            <a:off x="812800" y="3740299"/>
            <a:ext cx="8128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15:23</a:t>
            </a:r>
            <a:endParaRPr lang="en-US" sz="1600" dirty="0"/>
          </a:p>
        </p:txBody>
      </p:sp>
      <p:sp>
        <p:nvSpPr>
          <p:cNvPr id="124" name="Text 122"/>
          <p:cNvSpPr/>
          <p:nvPr/>
        </p:nvSpPr>
        <p:spPr>
          <a:xfrm>
            <a:off x="29972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C</a:t>
            </a:r>
            <a:endParaRPr lang="en-US" sz="1600" dirty="0"/>
          </a:p>
        </p:txBody>
      </p:sp>
      <p:sp>
        <p:nvSpPr>
          <p:cNvPr id="125" name="Text 123"/>
          <p:cNvSpPr/>
          <p:nvPr/>
        </p:nvSpPr>
        <p:spPr>
          <a:xfrm>
            <a:off x="32321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V</a:t>
            </a:r>
            <a:endParaRPr lang="en-US" sz="1600" dirty="0"/>
          </a:p>
        </p:txBody>
      </p:sp>
      <p:sp>
        <p:nvSpPr>
          <p:cNvPr id="126" name="Text 124"/>
          <p:cNvSpPr/>
          <p:nvPr/>
        </p:nvSpPr>
        <p:spPr>
          <a:xfrm>
            <a:off x="34671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F</a:t>
            </a:r>
            <a:endParaRPr lang="en-US" sz="1600" dirty="0"/>
          </a:p>
        </p:txBody>
      </p:sp>
      <p:sp>
        <p:nvSpPr>
          <p:cNvPr id="127" name="Text 125"/>
          <p:cNvSpPr/>
          <p:nvPr/>
        </p:nvSpPr>
        <p:spPr>
          <a:xfrm>
            <a:off x="37020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Z</a:t>
            </a:r>
            <a:endParaRPr lang="en-US" sz="1600" dirty="0"/>
          </a:p>
        </p:txBody>
      </p:sp>
      <p:sp>
        <p:nvSpPr>
          <p:cNvPr id="128" name="Text 126"/>
          <p:cNvSpPr/>
          <p:nvPr/>
        </p:nvSpPr>
        <p:spPr>
          <a:xfrm>
            <a:off x="39370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129" name="Text 127"/>
          <p:cNvSpPr/>
          <p:nvPr/>
        </p:nvSpPr>
        <p:spPr>
          <a:xfrm>
            <a:off x="41719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130" name="Text 128"/>
          <p:cNvSpPr/>
          <p:nvPr/>
        </p:nvSpPr>
        <p:spPr>
          <a:xfrm>
            <a:off x="44069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131" name="Text 129"/>
          <p:cNvSpPr/>
          <p:nvPr/>
        </p:nvSpPr>
        <p:spPr>
          <a:xfrm>
            <a:off x="46418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132" name="Text 130"/>
          <p:cNvSpPr/>
          <p:nvPr/>
        </p:nvSpPr>
        <p:spPr>
          <a:xfrm>
            <a:off x="48768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133" name="Text 131"/>
          <p:cNvSpPr/>
          <p:nvPr/>
        </p:nvSpPr>
        <p:spPr>
          <a:xfrm>
            <a:off x="51117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C</a:t>
            </a:r>
            <a:endParaRPr lang="en-US" sz="1600" dirty="0"/>
          </a:p>
        </p:txBody>
      </p:sp>
      <p:sp>
        <p:nvSpPr>
          <p:cNvPr id="134" name="Text 132"/>
          <p:cNvSpPr/>
          <p:nvPr/>
        </p:nvSpPr>
        <p:spPr>
          <a:xfrm>
            <a:off x="53467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3</a:t>
            </a:r>
            <a:endParaRPr lang="en-US" sz="1600" dirty="0"/>
          </a:p>
        </p:txBody>
      </p:sp>
      <p:sp>
        <p:nvSpPr>
          <p:cNvPr id="135" name="Text 133"/>
          <p:cNvSpPr/>
          <p:nvPr/>
        </p:nvSpPr>
        <p:spPr>
          <a:xfrm>
            <a:off x="55816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A</a:t>
            </a:r>
            <a:endParaRPr lang="en-US" sz="1600" dirty="0"/>
          </a:p>
        </p:txBody>
      </p:sp>
      <p:sp>
        <p:nvSpPr>
          <p:cNvPr id="136" name="Text 134"/>
          <p:cNvSpPr/>
          <p:nvPr/>
        </p:nvSpPr>
        <p:spPr>
          <a:xfrm>
            <a:off x="58166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D7D32"/>
                </a:solidFill>
                <a:latin typeface="Courier New" pitchFamily="49" charset="0"/>
                <a:ea typeface="Courier New" pitchFamily="49" charset="-122"/>
                <a:cs typeface="Courier New" pitchFamily="49" charset="-120"/>
              </a:rPr>
              <a:t>2</a:t>
            </a:r>
            <a:endParaRPr lang="en-US" sz="1600" dirty="0"/>
          </a:p>
        </p:txBody>
      </p:sp>
      <p:sp>
        <p:nvSpPr>
          <p:cNvPr id="137" name="Text 135"/>
          <p:cNvSpPr/>
          <p:nvPr/>
        </p:nvSpPr>
        <p:spPr>
          <a:xfrm>
            <a:off x="60515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138" name="Text 136"/>
          <p:cNvSpPr/>
          <p:nvPr/>
        </p:nvSpPr>
        <p:spPr>
          <a:xfrm>
            <a:off x="62865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139" name="Text 137"/>
          <p:cNvSpPr/>
          <p:nvPr/>
        </p:nvSpPr>
        <p:spPr>
          <a:xfrm>
            <a:off x="65214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140" name="Text 138"/>
          <p:cNvSpPr/>
          <p:nvPr/>
        </p:nvSpPr>
        <p:spPr>
          <a:xfrm>
            <a:off x="67564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3</a:t>
            </a:r>
            <a:endParaRPr lang="en-US" sz="1600" dirty="0"/>
          </a:p>
        </p:txBody>
      </p:sp>
      <p:sp>
        <p:nvSpPr>
          <p:cNvPr id="141" name="Text 139"/>
          <p:cNvSpPr/>
          <p:nvPr/>
        </p:nvSpPr>
        <p:spPr>
          <a:xfrm>
            <a:off x="69913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142" name="Text 140"/>
          <p:cNvSpPr/>
          <p:nvPr/>
        </p:nvSpPr>
        <p:spPr>
          <a:xfrm>
            <a:off x="72263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143" name="Text 141"/>
          <p:cNvSpPr/>
          <p:nvPr/>
        </p:nvSpPr>
        <p:spPr>
          <a:xfrm>
            <a:off x="74612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L</a:t>
            </a:r>
            <a:endParaRPr lang="en-US" sz="1600" dirty="0"/>
          </a:p>
        </p:txBody>
      </p:sp>
      <p:sp>
        <p:nvSpPr>
          <p:cNvPr id="144" name="Text 142"/>
          <p:cNvSpPr/>
          <p:nvPr/>
        </p:nvSpPr>
        <p:spPr>
          <a:xfrm>
            <a:off x="76962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145" name="Text 143"/>
          <p:cNvSpPr/>
          <p:nvPr/>
        </p:nvSpPr>
        <p:spPr>
          <a:xfrm>
            <a:off x="79311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V</a:t>
            </a:r>
            <a:endParaRPr lang="en-US" sz="1600" dirty="0"/>
          </a:p>
        </p:txBody>
      </p:sp>
      <p:sp>
        <p:nvSpPr>
          <p:cNvPr id="146" name="Text 144"/>
          <p:cNvSpPr/>
          <p:nvPr/>
        </p:nvSpPr>
        <p:spPr>
          <a:xfrm>
            <a:off x="81661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147" name="Text 145"/>
          <p:cNvSpPr/>
          <p:nvPr/>
        </p:nvSpPr>
        <p:spPr>
          <a:xfrm>
            <a:off x="840105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148" name="Text 146"/>
          <p:cNvSpPr/>
          <p:nvPr/>
        </p:nvSpPr>
        <p:spPr>
          <a:xfrm>
            <a:off x="8636000" y="3740051"/>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149" name="Text 147"/>
          <p:cNvSpPr/>
          <p:nvPr/>
        </p:nvSpPr>
        <p:spPr>
          <a:xfrm>
            <a:off x="10077450" y="3740051"/>
            <a:ext cx="1301750" cy="292100"/>
          </a:xfrm>
          <a:prstGeom prst="rect">
            <a:avLst/>
          </a:prstGeom>
          <a:noFill/>
          <a:ln/>
        </p:spPr>
        <p:txBody>
          <a:bodyPr wrap="square" lIns="0" tIns="0" rIns="0" bIns="0" rtlCol="0" anchor="t">
            <a:normAutofit/>
          </a:bodyPr>
          <a:lstStyle/>
          <a:p>
            <a:pPr algn="r" indent="0" marL="0">
              <a:lnSpc>
                <a:spcPts val="2100"/>
              </a:lnSpc>
              <a:buNone/>
            </a:pPr>
            <a:r>
              <a:rPr lang="en-US" sz="1200" dirty="0">
                <a:solidFill>
                  <a:srgbClr val="A9B4BF"/>
                </a:solidFill>
                <a:latin typeface="Courier New" pitchFamily="49" charset="0"/>
                <a:ea typeface="Courier New" pitchFamily="49" charset="-122"/>
                <a:cs typeface="Courier New" pitchFamily="49" charset="-120"/>
              </a:rPr>
              <a:t>[55 CHAR]</a:t>
            </a:r>
            <a:endParaRPr lang="en-US" sz="1200" dirty="0"/>
          </a:p>
        </p:txBody>
      </p:sp>
      <p:sp>
        <p:nvSpPr>
          <p:cNvPr id="150" name="Text 148"/>
          <p:cNvSpPr/>
          <p:nvPr/>
        </p:nvSpPr>
        <p:spPr>
          <a:xfrm>
            <a:off x="812800" y="4044851"/>
            <a:ext cx="8128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15:39</a:t>
            </a:r>
            <a:endParaRPr lang="en-US" sz="1600" dirty="0"/>
          </a:p>
        </p:txBody>
      </p:sp>
      <p:sp>
        <p:nvSpPr>
          <p:cNvPr id="151" name="Text 149"/>
          <p:cNvSpPr/>
          <p:nvPr/>
        </p:nvSpPr>
        <p:spPr>
          <a:xfrm>
            <a:off x="2997200" y="4044851"/>
            <a:ext cx="863346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E6EDF3"/>
                </a:solidFill>
                <a:latin typeface="Arial" pitchFamily="34" charset="0"/>
                <a:ea typeface="Arial" pitchFamily="34" charset="-122"/>
                <a:cs typeface="Arial" pitchFamily="34" charset="-120"/>
              </a:rPr>
              <a:t>27 character message</a:t>
            </a:r>
            <a:endParaRPr lang="en-US" sz="1600" dirty="0"/>
          </a:p>
        </p:txBody>
      </p:sp>
      <p:sp>
        <p:nvSpPr>
          <p:cNvPr id="152" name="Text 150"/>
          <p:cNvSpPr/>
          <p:nvPr/>
        </p:nvSpPr>
        <p:spPr>
          <a:xfrm>
            <a:off x="812800" y="4349353"/>
            <a:ext cx="812800" cy="291554"/>
          </a:xfrm>
          <a:prstGeom prst="rect">
            <a:avLst/>
          </a:prstGeom>
          <a:noFill/>
          <a:ln/>
        </p:spPr>
        <p:txBody>
          <a:bodyPr wrap="square" lIns="0" tIns="0" rIns="0" bIns="0" rtlCol="0" anchor="t">
            <a:normAutofit/>
          </a:bodyPr>
          <a:lstStyle/>
          <a:p>
            <a:pPr algn="l" indent="0" marL="0">
              <a:lnSpc>
                <a:spcPts val="2096"/>
              </a:lnSpc>
              <a:buNone/>
            </a:pPr>
            <a:r>
              <a:rPr lang="en-US" sz="1600" dirty="0">
                <a:solidFill>
                  <a:srgbClr val="A9B4BF"/>
                </a:solidFill>
                <a:latin typeface="Courier New" pitchFamily="49" charset="0"/>
                <a:ea typeface="Courier New" pitchFamily="49" charset="-122"/>
                <a:cs typeface="Courier New" pitchFamily="49" charset="-120"/>
              </a:rPr>
              <a:t>16:32</a:t>
            </a:r>
            <a:endParaRPr lang="en-US" sz="1600" dirty="0"/>
          </a:p>
        </p:txBody>
      </p:sp>
      <p:sp>
        <p:nvSpPr>
          <p:cNvPr id="153" name="Text 151"/>
          <p:cNvSpPr/>
          <p:nvPr/>
        </p:nvSpPr>
        <p:spPr>
          <a:xfrm>
            <a:off x="2997200" y="4349105"/>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154" name="Text 152"/>
          <p:cNvSpPr/>
          <p:nvPr/>
        </p:nvSpPr>
        <p:spPr>
          <a:xfrm>
            <a:off x="3232150" y="4349105"/>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L</a:t>
            </a:r>
            <a:endParaRPr lang="en-US" sz="1600" dirty="0"/>
          </a:p>
        </p:txBody>
      </p:sp>
      <p:sp>
        <p:nvSpPr>
          <p:cNvPr id="155" name="Text 153"/>
          <p:cNvSpPr/>
          <p:nvPr/>
        </p:nvSpPr>
        <p:spPr>
          <a:xfrm>
            <a:off x="3467100" y="4349105"/>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156" name="Text 154"/>
          <p:cNvSpPr/>
          <p:nvPr/>
        </p:nvSpPr>
        <p:spPr>
          <a:xfrm>
            <a:off x="3702050" y="4349105"/>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M</a:t>
            </a:r>
            <a:endParaRPr lang="en-US" sz="1600" dirty="0"/>
          </a:p>
        </p:txBody>
      </p:sp>
      <p:sp>
        <p:nvSpPr>
          <p:cNvPr id="157" name="Text 155"/>
          <p:cNvSpPr/>
          <p:nvPr/>
        </p:nvSpPr>
        <p:spPr>
          <a:xfrm>
            <a:off x="3937000" y="4349105"/>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58" name="Text 156"/>
          <p:cNvSpPr/>
          <p:nvPr/>
        </p:nvSpPr>
        <p:spPr>
          <a:xfrm>
            <a:off x="4171950" y="4349105"/>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159" name="Text 157"/>
          <p:cNvSpPr/>
          <p:nvPr/>
        </p:nvSpPr>
        <p:spPr>
          <a:xfrm>
            <a:off x="4406900" y="4349105"/>
            <a:ext cx="215900" cy="266700"/>
          </a:xfrm>
          <a:prstGeom prst="rect">
            <a:avLst/>
          </a:prstGeom>
          <a:solidFill>
            <a:srgbClr val="0E141B"/>
          </a:solidFill>
          <a:ln/>
        </p:spPr>
        <p:txBody>
          <a:bodyPr wrap="square" lIns="0" tIns="0" rIns="0" bIns="0" rtlCol="0" anchor="t">
            <a:normAutofit/>
          </a:bodyPr>
          <a:lstStyle/>
          <a:p>
            <a:pPr algn="ctr" indent="0" marL="0">
              <a:lnSpc>
                <a:spcPts val="2096"/>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160" name="Text 158"/>
          <p:cNvSpPr/>
          <p:nvPr/>
        </p:nvSpPr>
        <p:spPr>
          <a:xfrm>
            <a:off x="10077450" y="4349105"/>
            <a:ext cx="1301750" cy="292100"/>
          </a:xfrm>
          <a:prstGeom prst="rect">
            <a:avLst/>
          </a:prstGeom>
          <a:noFill/>
          <a:ln/>
        </p:spPr>
        <p:txBody>
          <a:bodyPr wrap="square" lIns="0" tIns="0" rIns="0" bIns="0" rtlCol="0" anchor="t">
            <a:normAutofit/>
          </a:bodyPr>
          <a:lstStyle/>
          <a:p>
            <a:pPr algn="r" indent="0" marL="0">
              <a:lnSpc>
                <a:spcPts val="2100"/>
              </a:lnSpc>
              <a:buNone/>
            </a:pPr>
            <a:r>
              <a:rPr lang="en-US" sz="1200" dirty="0">
                <a:solidFill>
                  <a:srgbClr val="A9B4BF"/>
                </a:solidFill>
                <a:latin typeface="Courier New" pitchFamily="49" charset="0"/>
                <a:ea typeface="Courier New" pitchFamily="49" charset="-122"/>
                <a:cs typeface="Courier New" pitchFamily="49" charset="-120"/>
              </a:rPr>
              <a:t>[37 CHAR]</a:t>
            </a:r>
            <a:endParaRPr lang="en-US" sz="1200" dirty="0"/>
          </a:p>
        </p:txBody>
      </p:sp>
      <p:sp>
        <p:nvSpPr>
          <p:cNvPr id="161" name="Shape 159"/>
          <p:cNvSpPr/>
          <p:nvPr/>
        </p:nvSpPr>
        <p:spPr>
          <a:xfrm>
            <a:off x="812800" y="4923780"/>
            <a:ext cx="4572000" cy="0"/>
          </a:xfrm>
          <a:prstGeom prst="line">
            <a:avLst/>
          </a:prstGeom>
          <a:noFill/>
          <a:ln w="6350">
            <a:solidFill>
              <a:srgbClr val="222A35"/>
            </a:solidFill>
            <a:prstDash val="solid"/>
          </a:ln>
        </p:spPr>
      </p:sp>
      <p:sp>
        <p:nvSpPr>
          <p:cNvPr id="162" name="Text 160"/>
          <p:cNvSpPr/>
          <p:nvPr/>
        </p:nvSpPr>
        <p:spPr>
          <a:xfrm>
            <a:off x="812800" y="5028555"/>
            <a:ext cx="4709160"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E6EDF3"/>
                </a:solidFill>
                <a:latin typeface="Arial" pitchFamily="34" charset="0"/>
                <a:ea typeface="Arial" pitchFamily="34" charset="-122"/>
                <a:cs typeface="Arial" pitchFamily="34" charset="-120"/>
              </a:rPr>
              <a:t>+</a:t>
            </a:r>
            <a:r>
              <a:rPr lang="en-US" sz="1600" dirty="0">
                <a:solidFill>
                  <a:srgbClr val="E6EDF3"/>
                </a:solidFill>
                <a:latin typeface="Arial" pitchFamily="34" charset="0"/>
                <a:ea typeface="Arial" pitchFamily="34" charset="-122"/>
                <a:cs typeface="Arial" pitchFamily="34" charset="-120"/>
              </a:rPr>
              <a:t> not 30 long: Notes give the rest, or the length</a:t>
            </a:r>
            <a:endParaRPr lang="en-US" sz="1600" dirty="0"/>
          </a:p>
        </p:txBody>
      </p:sp>
      <p:sp>
        <p:nvSpPr>
          <p:cNvPr id="163" name="Shape 161"/>
          <p:cNvSpPr/>
          <p:nvPr/>
        </p:nvSpPr>
        <p:spPr>
          <a:xfrm>
            <a:off x="5486400" y="4923780"/>
            <a:ext cx="5892800" cy="0"/>
          </a:xfrm>
          <a:prstGeom prst="line">
            <a:avLst/>
          </a:prstGeom>
          <a:noFill/>
          <a:ln w="6350">
            <a:solidFill>
              <a:srgbClr val="222A35"/>
            </a:solidFill>
            <a:prstDash val="solid"/>
          </a:ln>
        </p:spPr>
      </p:sp>
      <p:sp>
        <p:nvSpPr>
          <p:cNvPr id="164" name="Text 162"/>
          <p:cNvSpPr/>
          <p:nvPr/>
        </p:nvSpPr>
        <p:spPr>
          <a:xfrm>
            <a:off x="5486400" y="5028555"/>
            <a:ext cx="6069584"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E6EDF3"/>
                </a:solidFill>
                <a:latin typeface="Arial" pitchFamily="34" charset="0"/>
                <a:ea typeface="Arial" pitchFamily="34" charset="-122"/>
                <a:cs typeface="Arial" pitchFamily="34" charset="-120"/>
              </a:rPr>
              <a:t>\</a:t>
            </a:r>
            <a:r>
              <a:rPr lang="en-US" sz="1600" dirty="0">
                <a:solidFill>
                  <a:srgbClr val="E6EDF3"/>
                </a:solidFill>
                <a:latin typeface="Arial" pitchFamily="34" charset="0"/>
                <a:ea typeface="Arial" pitchFamily="34" charset="-122"/>
                <a:cs typeface="Arial" pitchFamily="34" charset="-120"/>
              </a:rPr>
              <a:t> a disregarded read, struck through</a:t>
            </a:r>
            <a:endParaRPr lang="en-US" sz="1600" dirty="0"/>
          </a:p>
        </p:txBody>
      </p:sp>
      <p:sp>
        <p:nvSpPr>
          <p:cNvPr id="165" name="Shape 163"/>
          <p:cNvSpPr/>
          <p:nvPr/>
        </p:nvSpPr>
        <p:spPr>
          <a:xfrm>
            <a:off x="812800" y="5397450"/>
            <a:ext cx="4572000" cy="0"/>
          </a:xfrm>
          <a:prstGeom prst="line">
            <a:avLst/>
          </a:prstGeom>
          <a:noFill/>
          <a:ln w="6350">
            <a:solidFill>
              <a:srgbClr val="222A35"/>
            </a:solidFill>
            <a:prstDash val="solid"/>
          </a:ln>
        </p:spPr>
      </p:sp>
      <p:sp>
        <p:nvSpPr>
          <p:cNvPr id="166" name="Text 164"/>
          <p:cNvSpPr/>
          <p:nvPr/>
        </p:nvSpPr>
        <p:spPr>
          <a:xfrm>
            <a:off x="812800" y="5502225"/>
            <a:ext cx="4709160"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E6EDF3"/>
                </a:solidFill>
                <a:latin typeface="Arial" pitchFamily="34" charset="0"/>
                <a:ea typeface="Arial" pitchFamily="34" charset="-122"/>
                <a:cs typeface="Arial" pitchFamily="34" charset="-120"/>
              </a:rPr>
              <a:t>&gt;</a:t>
            </a:r>
            <a:r>
              <a:rPr lang="en-US" sz="1600" dirty="0">
                <a:solidFill>
                  <a:srgbClr val="E6EDF3"/>
                </a:solidFill>
                <a:latin typeface="Arial" pitchFamily="34" charset="0"/>
                <a:ea typeface="Arial" pitchFamily="34" charset="-122"/>
                <a:cs typeface="Arial" pitchFamily="34" charset="-120"/>
              </a:rPr>
              <a:t> directed: the note names the addressee</a:t>
            </a:r>
            <a:endParaRPr lang="en-US" sz="1600" dirty="0"/>
          </a:p>
        </p:txBody>
      </p:sp>
      <p:sp>
        <p:nvSpPr>
          <p:cNvPr id="167" name="Shape 165"/>
          <p:cNvSpPr/>
          <p:nvPr/>
        </p:nvSpPr>
        <p:spPr>
          <a:xfrm>
            <a:off x="5486400" y="5397450"/>
            <a:ext cx="5892800" cy="0"/>
          </a:xfrm>
          <a:prstGeom prst="line">
            <a:avLst/>
          </a:prstGeom>
          <a:noFill/>
          <a:ln w="6350">
            <a:solidFill>
              <a:srgbClr val="222A35"/>
            </a:solidFill>
            <a:prstDash val="solid"/>
          </a:ln>
        </p:spPr>
      </p:sp>
      <p:sp>
        <p:nvSpPr>
          <p:cNvPr id="168" name="Text 166"/>
          <p:cNvSpPr/>
          <p:nvPr/>
        </p:nvSpPr>
        <p:spPr>
          <a:xfrm>
            <a:off x="5486400" y="5502225"/>
            <a:ext cx="6069584"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Newer cards tint the prefix: </a:t>
            </a:r>
            <a:r>
              <a:rPr lang="en-US" sz="1600" dirty="0">
                <a:solidFill>
                  <a:srgbClr val="ED7D32"/>
                </a:solidFill>
                <a:latin typeface="Arial" pitchFamily="34" charset="0"/>
                <a:ea typeface="Arial" pitchFamily="34" charset="-122"/>
                <a:cs typeface="Arial" pitchFamily="34" charset="-120"/>
              </a:rPr>
              <a:t>G2 orange</a:t>
            </a:r>
            <a:r>
              <a:rPr lang="en-US" sz="1600" dirty="0">
                <a:solidFill>
                  <a:srgbClr val="E6EDF3"/>
                </a:solidFill>
                <a:latin typeface="Arial" pitchFamily="34" charset="0"/>
                <a:ea typeface="Arial" pitchFamily="34" charset="-122"/>
                <a:cs typeface="Arial" pitchFamily="34" charset="-120"/>
              </a:rPr>
              <a:t>, </a:t>
            </a:r>
            <a:r>
              <a:rPr lang="en-US" sz="1600" dirty="0">
                <a:solidFill>
                  <a:srgbClr val="FFCC00"/>
                </a:solidFill>
                <a:latin typeface="Arial" pitchFamily="34" charset="0"/>
                <a:ea typeface="Arial" pitchFamily="34" charset="-122"/>
                <a:cs typeface="Arial" pitchFamily="34" charset="-120"/>
              </a:rPr>
              <a:t>G3 yellow</a:t>
            </a:r>
            <a:r>
              <a:rPr lang="en-US" sz="1600" dirty="0">
                <a:solidFill>
                  <a:srgbClr val="E6EDF3"/>
                </a:solidFill>
                <a:latin typeface="Arial" pitchFamily="34" charset="0"/>
                <a:ea typeface="Arial" pitchFamily="34" charset="-122"/>
                <a:cs typeface="Arial" pitchFamily="34" charset="-120"/>
              </a:rPr>
              <a:t>, G1 white</a:t>
            </a:r>
            <a:endParaRPr lang="en-US" sz="1600" dirty="0"/>
          </a:p>
        </p:txBody>
      </p:sp>
      <p:sp>
        <p:nvSpPr>
          <p:cNvPr id="169" name="Text 16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DTCP timecard 260915 and the 55-character heatmap</a:t>
            </a:r>
            <a:endParaRPr lang="en-US" sz="1200" dirty="0"/>
          </a:p>
        </p:txBody>
      </p:sp>
      <p:sp>
        <p:nvSpPr>
          <p:cNvPr id="170" name="Text 16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RECORDINGS</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DTCP GALLERY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Part 1 and after</a:t>
            </a:r>
            <a:endParaRPr lang="en-US" sz="3600" dirty="0"/>
          </a:p>
        </p:txBody>
      </p:sp>
      <p:sp>
        <p:nvSpPr>
          <p:cNvPr id="4" name="Shape 2"/>
          <p:cNvSpPr/>
          <p:nvPr/>
        </p:nvSpPr>
        <p:spPr>
          <a:xfrm>
            <a:off x="812800" y="1938586"/>
            <a:ext cx="5207000" cy="0"/>
          </a:xfrm>
          <a:prstGeom prst="line">
            <a:avLst/>
          </a:prstGeom>
          <a:noFill/>
          <a:ln w="6350">
            <a:solidFill>
              <a:srgbClr val="222A35"/>
            </a:solidFill>
            <a:prstDash val="solid"/>
          </a:ln>
        </p:spPr>
      </p:sp>
      <p:sp>
        <p:nvSpPr>
          <p:cNvPr id="5" name="Text 3"/>
          <p:cNvSpPr/>
          <p:nvPr/>
        </p:nvSpPr>
        <p:spPr>
          <a:xfrm>
            <a:off x="812800" y="204336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Part 1:</a:t>
            </a:r>
            <a:r>
              <a:rPr lang="en-US" sz="1600" dirty="0">
                <a:solidFill>
                  <a:srgbClr val="E6EDF3"/>
                </a:solidFill>
                <a:latin typeface="Arial" pitchFamily="34" charset="0"/>
                <a:ea typeface="Arial" pitchFamily="34" charset="-122"/>
                <a:cs typeface="Arial" pitchFamily="34" charset="-120"/>
              </a:rPr>
              <a:t> all 224 days, 230623–240201, in 200 videos</a:t>
            </a:r>
            <a:endParaRPr lang="en-US" sz="1600" dirty="0"/>
          </a:p>
        </p:txBody>
      </p:sp>
      <p:sp>
        <p:nvSpPr>
          <p:cNvPr id="6" name="Shape 4"/>
          <p:cNvSpPr/>
          <p:nvPr/>
        </p:nvSpPr>
        <p:spPr>
          <a:xfrm>
            <a:off x="6172200" y="1938586"/>
            <a:ext cx="5207000" cy="0"/>
          </a:xfrm>
          <a:prstGeom prst="line">
            <a:avLst/>
          </a:prstGeom>
          <a:noFill/>
          <a:ln w="6350">
            <a:solidFill>
              <a:srgbClr val="222A35"/>
            </a:solidFill>
            <a:prstDash val="solid"/>
          </a:ln>
        </p:spPr>
      </p:sp>
      <p:sp>
        <p:nvSpPr>
          <p:cNvPr id="7" name="Text 5"/>
          <p:cNvSpPr/>
          <p:nvPr/>
        </p:nvSpPr>
        <p:spPr>
          <a:xfrm>
            <a:off x="6172200" y="204336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After:</a:t>
            </a:r>
            <a:r>
              <a:rPr lang="en-US" sz="1600" dirty="0">
                <a:solidFill>
                  <a:srgbClr val="E6EDF3"/>
                </a:solidFill>
                <a:latin typeface="Arial" pitchFamily="34" charset="0"/>
                <a:ea typeface="Arial" pitchFamily="34" charset="-122"/>
                <a:cs typeface="Arial" pitchFamily="34" charset="-120"/>
              </a:rPr>
              <a:t> 417 more days in 46 separate stretches</a:t>
            </a:r>
            <a:endParaRPr lang="en-US" sz="1600" dirty="0"/>
          </a:p>
        </p:txBody>
      </p:sp>
      <p:sp>
        <p:nvSpPr>
          <p:cNvPr id="8" name="Shape 6"/>
          <p:cNvSpPr/>
          <p:nvPr/>
        </p:nvSpPr>
        <p:spPr>
          <a:xfrm>
            <a:off x="812800" y="2463056"/>
            <a:ext cx="5207000" cy="0"/>
          </a:xfrm>
          <a:prstGeom prst="line">
            <a:avLst/>
          </a:prstGeom>
          <a:noFill/>
          <a:ln w="6350">
            <a:solidFill>
              <a:srgbClr val="222A35"/>
            </a:solidFill>
            <a:prstDash val="solid"/>
          </a:ln>
        </p:spPr>
      </p:sp>
      <p:sp>
        <p:nvSpPr>
          <p:cNvPr id="9" name="Text 7"/>
          <p:cNvSpPr/>
          <p:nvPr/>
        </p:nvSpPr>
        <p:spPr>
          <a:xfrm>
            <a:off x="812800" y="256783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Longest later runs: 69, 49 and 42 days</a:t>
            </a:r>
            <a:endParaRPr lang="en-US" sz="1600" dirty="0"/>
          </a:p>
        </p:txBody>
      </p:sp>
      <p:sp>
        <p:nvSpPr>
          <p:cNvPr id="10" name="Shape 8"/>
          <p:cNvSpPr/>
          <p:nvPr/>
        </p:nvSpPr>
        <p:spPr>
          <a:xfrm>
            <a:off x="6172200" y="2463056"/>
            <a:ext cx="5207000" cy="0"/>
          </a:xfrm>
          <a:prstGeom prst="line">
            <a:avLst/>
          </a:prstGeom>
          <a:noFill/>
          <a:ln w="6350">
            <a:solidFill>
              <a:srgbClr val="222A35"/>
            </a:solidFill>
            <a:prstDash val="solid"/>
          </a:ln>
        </p:spPr>
      </p:sp>
      <p:sp>
        <p:nvSpPr>
          <p:cNvPr id="11" name="Text 9"/>
          <p:cNvSpPr/>
          <p:nvPr/>
        </p:nvSpPr>
        <p:spPr>
          <a:xfrm>
            <a:off x="6172200" y="2567831"/>
            <a:ext cx="536321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Every card linked to an Internet Archive copy (616 files)</a:t>
            </a:r>
            <a:endParaRPr lang="en-US" sz="1600" dirty="0"/>
          </a:p>
        </p:txBody>
      </p:sp>
      <p:sp>
        <p:nvSpPr>
          <p:cNvPr id="12" name="Text 10"/>
          <p:cNvSpPr/>
          <p:nvPr/>
        </p:nvSpPr>
        <p:spPr>
          <a:xfrm>
            <a:off x="8159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8</a:t>
            </a:r>
            <a:endParaRPr lang="en-US" sz="1200" dirty="0"/>
          </a:p>
        </p:txBody>
      </p:sp>
      <p:sp>
        <p:nvSpPr>
          <p:cNvPr id="13" name="Text 11"/>
          <p:cNvSpPr/>
          <p:nvPr/>
        </p:nvSpPr>
        <p:spPr>
          <a:xfrm>
            <a:off x="10699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31</a:t>
            </a:r>
            <a:endParaRPr lang="en-US" sz="1200" dirty="0"/>
          </a:p>
        </p:txBody>
      </p:sp>
      <p:sp>
        <p:nvSpPr>
          <p:cNvPr id="14" name="Text 12"/>
          <p:cNvSpPr/>
          <p:nvPr/>
        </p:nvSpPr>
        <p:spPr>
          <a:xfrm>
            <a:off x="13239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31</a:t>
            </a:r>
            <a:endParaRPr lang="en-US" sz="1200" dirty="0"/>
          </a:p>
        </p:txBody>
      </p:sp>
      <p:sp>
        <p:nvSpPr>
          <p:cNvPr id="15" name="Text 13"/>
          <p:cNvSpPr/>
          <p:nvPr/>
        </p:nvSpPr>
        <p:spPr>
          <a:xfrm>
            <a:off x="15779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30</a:t>
            </a:r>
            <a:endParaRPr lang="en-US" sz="1200" dirty="0"/>
          </a:p>
        </p:txBody>
      </p:sp>
      <p:sp>
        <p:nvSpPr>
          <p:cNvPr id="16" name="Text 14"/>
          <p:cNvSpPr/>
          <p:nvPr/>
        </p:nvSpPr>
        <p:spPr>
          <a:xfrm>
            <a:off x="18319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31</a:t>
            </a:r>
            <a:endParaRPr lang="en-US" sz="1200" dirty="0"/>
          </a:p>
        </p:txBody>
      </p:sp>
      <p:sp>
        <p:nvSpPr>
          <p:cNvPr id="17" name="Text 15"/>
          <p:cNvSpPr/>
          <p:nvPr/>
        </p:nvSpPr>
        <p:spPr>
          <a:xfrm>
            <a:off x="20859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30</a:t>
            </a:r>
            <a:endParaRPr lang="en-US" sz="1200" dirty="0"/>
          </a:p>
        </p:txBody>
      </p:sp>
      <p:sp>
        <p:nvSpPr>
          <p:cNvPr id="18" name="Text 16"/>
          <p:cNvSpPr/>
          <p:nvPr/>
        </p:nvSpPr>
        <p:spPr>
          <a:xfrm>
            <a:off x="23399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31</a:t>
            </a:r>
            <a:endParaRPr lang="en-US" sz="1200" dirty="0"/>
          </a:p>
        </p:txBody>
      </p:sp>
      <p:sp>
        <p:nvSpPr>
          <p:cNvPr id="19" name="Text 17"/>
          <p:cNvSpPr/>
          <p:nvPr/>
        </p:nvSpPr>
        <p:spPr>
          <a:xfrm>
            <a:off x="26447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31</a:t>
            </a:r>
            <a:endParaRPr lang="en-US" sz="1200" dirty="0"/>
          </a:p>
        </p:txBody>
      </p:sp>
      <p:sp>
        <p:nvSpPr>
          <p:cNvPr id="20" name="Text 18"/>
          <p:cNvSpPr/>
          <p:nvPr/>
        </p:nvSpPr>
        <p:spPr>
          <a:xfrm>
            <a:off x="2898775" y="3139926"/>
            <a:ext cx="222250" cy="501650"/>
          </a:xfrm>
          <a:prstGeom prst="rect">
            <a:avLst/>
          </a:prstGeom>
          <a:solidFill>
            <a:srgbClr val="E6EDF3">
              <a:alpha val="14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4</a:t>
            </a:r>
            <a:endParaRPr lang="en-US" sz="1200" dirty="0"/>
          </a:p>
        </p:txBody>
      </p:sp>
      <p:sp>
        <p:nvSpPr>
          <p:cNvPr id="21" name="Text 19"/>
          <p:cNvSpPr/>
          <p:nvPr/>
        </p:nvSpPr>
        <p:spPr>
          <a:xfrm>
            <a:off x="3152775" y="3139926"/>
            <a:ext cx="222250" cy="501650"/>
          </a:xfrm>
          <a:prstGeom prst="rect">
            <a:avLst/>
          </a:prstGeom>
          <a:solidFill>
            <a:srgbClr val="E6EDF3">
              <a:alpha val="6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22" name="Text 20"/>
          <p:cNvSpPr/>
          <p:nvPr/>
        </p:nvSpPr>
        <p:spPr>
          <a:xfrm>
            <a:off x="3406775" y="3139926"/>
            <a:ext cx="222250" cy="501650"/>
          </a:xfrm>
          <a:prstGeom prst="rect">
            <a:avLst/>
          </a:prstGeom>
          <a:solidFill>
            <a:srgbClr val="E6EDF3">
              <a:alpha val="67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20</a:t>
            </a:r>
            <a:endParaRPr lang="en-US" sz="1200" dirty="0"/>
          </a:p>
        </p:txBody>
      </p:sp>
      <p:sp>
        <p:nvSpPr>
          <p:cNvPr id="23" name="Text 21"/>
          <p:cNvSpPr/>
          <p:nvPr/>
        </p:nvSpPr>
        <p:spPr>
          <a:xfrm>
            <a:off x="3660775" y="3139926"/>
            <a:ext cx="222250" cy="501650"/>
          </a:xfrm>
          <a:prstGeom prst="rect">
            <a:avLst/>
          </a:prstGeom>
          <a:solidFill>
            <a:srgbClr val="E6EDF3">
              <a:alpha val="23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7</a:t>
            </a:r>
            <a:endParaRPr lang="en-US" sz="1200" dirty="0"/>
          </a:p>
        </p:txBody>
      </p:sp>
      <p:sp>
        <p:nvSpPr>
          <p:cNvPr id="24" name="Text 22"/>
          <p:cNvSpPr/>
          <p:nvPr/>
        </p:nvSpPr>
        <p:spPr>
          <a:xfrm>
            <a:off x="39147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30</a:t>
            </a:r>
            <a:endParaRPr lang="en-US" sz="1200" dirty="0"/>
          </a:p>
        </p:txBody>
      </p:sp>
      <p:sp>
        <p:nvSpPr>
          <p:cNvPr id="25" name="Shape 23"/>
          <p:cNvSpPr/>
          <p:nvPr/>
        </p:nvSpPr>
        <p:spPr>
          <a:xfrm>
            <a:off x="4168775" y="3139926"/>
            <a:ext cx="222250" cy="501650"/>
          </a:xfrm>
          <a:prstGeom prst="rect">
            <a:avLst/>
          </a:prstGeom>
          <a:noFill/>
          <a:ln w="6350">
            <a:solidFill>
              <a:srgbClr val="222A35"/>
            </a:solidFill>
            <a:prstDash val="solid"/>
          </a:ln>
        </p:spPr>
      </p:sp>
      <p:sp>
        <p:nvSpPr>
          <p:cNvPr id="26" name="Text 24"/>
          <p:cNvSpPr/>
          <p:nvPr/>
        </p:nvSpPr>
        <p:spPr>
          <a:xfrm>
            <a:off x="4422775" y="3139926"/>
            <a:ext cx="222250" cy="501650"/>
          </a:xfrm>
          <a:prstGeom prst="rect">
            <a:avLst/>
          </a:prstGeom>
          <a:solidFill>
            <a:srgbClr val="E6EDF3">
              <a:alpha val="3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a:t>
            </a:r>
            <a:endParaRPr lang="en-US" sz="1200" dirty="0"/>
          </a:p>
        </p:txBody>
      </p:sp>
      <p:sp>
        <p:nvSpPr>
          <p:cNvPr id="27" name="Text 25"/>
          <p:cNvSpPr/>
          <p:nvPr/>
        </p:nvSpPr>
        <p:spPr>
          <a:xfrm>
            <a:off x="4676775" y="3139926"/>
            <a:ext cx="222250" cy="501650"/>
          </a:xfrm>
          <a:prstGeom prst="rect">
            <a:avLst/>
          </a:prstGeom>
          <a:solidFill>
            <a:srgbClr val="E6EDF3">
              <a:alpha val="83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25</a:t>
            </a:r>
            <a:endParaRPr lang="en-US" sz="1200" dirty="0"/>
          </a:p>
        </p:txBody>
      </p:sp>
      <p:sp>
        <p:nvSpPr>
          <p:cNvPr id="28" name="Text 26"/>
          <p:cNvSpPr/>
          <p:nvPr/>
        </p:nvSpPr>
        <p:spPr>
          <a:xfrm>
            <a:off x="49307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31</a:t>
            </a:r>
            <a:endParaRPr lang="en-US" sz="1200" dirty="0"/>
          </a:p>
        </p:txBody>
      </p:sp>
      <p:sp>
        <p:nvSpPr>
          <p:cNvPr id="29" name="Text 27"/>
          <p:cNvSpPr/>
          <p:nvPr/>
        </p:nvSpPr>
        <p:spPr>
          <a:xfrm>
            <a:off x="51847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30</a:t>
            </a:r>
            <a:endParaRPr lang="en-US" sz="1200" dirty="0"/>
          </a:p>
        </p:txBody>
      </p:sp>
      <p:sp>
        <p:nvSpPr>
          <p:cNvPr id="30" name="Text 28"/>
          <p:cNvSpPr/>
          <p:nvPr/>
        </p:nvSpPr>
        <p:spPr>
          <a:xfrm>
            <a:off x="5438775" y="3139926"/>
            <a:ext cx="222250" cy="501650"/>
          </a:xfrm>
          <a:prstGeom prst="rect">
            <a:avLst/>
          </a:prstGeom>
          <a:solidFill>
            <a:srgbClr val="E6EDF3">
              <a:alpha val="45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14</a:t>
            </a:r>
            <a:endParaRPr lang="en-US" sz="1200" dirty="0"/>
          </a:p>
        </p:txBody>
      </p:sp>
      <p:sp>
        <p:nvSpPr>
          <p:cNvPr id="31" name="Text 29"/>
          <p:cNvSpPr/>
          <p:nvPr/>
        </p:nvSpPr>
        <p:spPr>
          <a:xfrm>
            <a:off x="5743575" y="3139926"/>
            <a:ext cx="222250" cy="501650"/>
          </a:xfrm>
          <a:prstGeom prst="rect">
            <a:avLst/>
          </a:prstGeom>
          <a:solidFill>
            <a:srgbClr val="E6EDF3">
              <a:alpha val="55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17</a:t>
            </a:r>
            <a:endParaRPr lang="en-US" sz="1200" dirty="0"/>
          </a:p>
        </p:txBody>
      </p:sp>
      <p:sp>
        <p:nvSpPr>
          <p:cNvPr id="32" name="Text 30"/>
          <p:cNvSpPr/>
          <p:nvPr/>
        </p:nvSpPr>
        <p:spPr>
          <a:xfrm>
            <a:off x="5997575" y="3139926"/>
            <a:ext cx="222250" cy="501650"/>
          </a:xfrm>
          <a:prstGeom prst="rect">
            <a:avLst/>
          </a:prstGeom>
          <a:solidFill>
            <a:srgbClr val="E6EDF3">
              <a:alpha val="7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33" name="Shape 31"/>
          <p:cNvSpPr/>
          <p:nvPr/>
        </p:nvSpPr>
        <p:spPr>
          <a:xfrm>
            <a:off x="6251575" y="3139926"/>
            <a:ext cx="222250" cy="501650"/>
          </a:xfrm>
          <a:prstGeom prst="rect">
            <a:avLst/>
          </a:prstGeom>
          <a:noFill/>
          <a:ln w="6350">
            <a:solidFill>
              <a:srgbClr val="222A35"/>
            </a:solidFill>
            <a:prstDash val="solid"/>
          </a:ln>
        </p:spPr>
      </p:sp>
      <p:sp>
        <p:nvSpPr>
          <p:cNvPr id="34" name="Text 32"/>
          <p:cNvSpPr/>
          <p:nvPr/>
        </p:nvSpPr>
        <p:spPr>
          <a:xfrm>
            <a:off x="6505575" y="3139926"/>
            <a:ext cx="222250" cy="501650"/>
          </a:xfrm>
          <a:prstGeom prst="rect">
            <a:avLst/>
          </a:prstGeom>
          <a:solidFill>
            <a:srgbClr val="E6EDF3">
              <a:alpha val="40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12</a:t>
            </a:r>
            <a:endParaRPr lang="en-US" sz="1200" dirty="0"/>
          </a:p>
        </p:txBody>
      </p:sp>
      <p:sp>
        <p:nvSpPr>
          <p:cNvPr id="35" name="Text 33"/>
          <p:cNvSpPr/>
          <p:nvPr/>
        </p:nvSpPr>
        <p:spPr>
          <a:xfrm>
            <a:off x="6759575" y="3139926"/>
            <a:ext cx="222250" cy="501650"/>
          </a:xfrm>
          <a:prstGeom prst="rect">
            <a:avLst/>
          </a:prstGeom>
          <a:solidFill>
            <a:srgbClr val="E6EDF3">
              <a:alpha val="3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a:t>
            </a:r>
            <a:endParaRPr lang="en-US" sz="1200" dirty="0"/>
          </a:p>
        </p:txBody>
      </p:sp>
      <p:sp>
        <p:nvSpPr>
          <p:cNvPr id="36" name="Text 34"/>
          <p:cNvSpPr/>
          <p:nvPr/>
        </p:nvSpPr>
        <p:spPr>
          <a:xfrm>
            <a:off x="7013575" y="3139926"/>
            <a:ext cx="222250" cy="501650"/>
          </a:xfrm>
          <a:prstGeom prst="rect">
            <a:avLst/>
          </a:prstGeom>
          <a:solidFill>
            <a:srgbClr val="E6EDF3">
              <a:alpha val="40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12</a:t>
            </a:r>
            <a:endParaRPr lang="en-US" sz="1200" dirty="0"/>
          </a:p>
        </p:txBody>
      </p:sp>
      <p:sp>
        <p:nvSpPr>
          <p:cNvPr id="37" name="Text 35"/>
          <p:cNvSpPr/>
          <p:nvPr/>
        </p:nvSpPr>
        <p:spPr>
          <a:xfrm>
            <a:off x="72675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31</a:t>
            </a:r>
            <a:endParaRPr lang="en-US" sz="1200" dirty="0"/>
          </a:p>
        </p:txBody>
      </p:sp>
      <p:sp>
        <p:nvSpPr>
          <p:cNvPr id="38" name="Text 36"/>
          <p:cNvSpPr/>
          <p:nvPr/>
        </p:nvSpPr>
        <p:spPr>
          <a:xfrm>
            <a:off x="7521575" y="3139926"/>
            <a:ext cx="222250" cy="501650"/>
          </a:xfrm>
          <a:prstGeom prst="rect">
            <a:avLst/>
          </a:prstGeom>
          <a:solidFill>
            <a:srgbClr val="E6EDF3">
              <a:alpha val="52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16</a:t>
            </a:r>
            <a:endParaRPr lang="en-US" sz="1200" dirty="0"/>
          </a:p>
        </p:txBody>
      </p:sp>
      <p:sp>
        <p:nvSpPr>
          <p:cNvPr id="39" name="Text 37"/>
          <p:cNvSpPr/>
          <p:nvPr/>
        </p:nvSpPr>
        <p:spPr>
          <a:xfrm>
            <a:off x="7775575" y="3139926"/>
            <a:ext cx="222250" cy="501650"/>
          </a:xfrm>
          <a:prstGeom prst="rect">
            <a:avLst/>
          </a:prstGeom>
          <a:solidFill>
            <a:srgbClr val="E6EDF3">
              <a:alpha val="67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20</a:t>
            </a:r>
            <a:endParaRPr lang="en-US" sz="1200" dirty="0"/>
          </a:p>
        </p:txBody>
      </p:sp>
      <p:sp>
        <p:nvSpPr>
          <p:cNvPr id="40" name="Text 38"/>
          <p:cNvSpPr/>
          <p:nvPr/>
        </p:nvSpPr>
        <p:spPr>
          <a:xfrm>
            <a:off x="8029575" y="3139926"/>
            <a:ext cx="222250" cy="501650"/>
          </a:xfrm>
          <a:prstGeom prst="rect">
            <a:avLst/>
          </a:prstGeom>
          <a:solidFill>
            <a:srgbClr val="E6EDF3">
              <a:alpha val="42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13</a:t>
            </a:r>
            <a:endParaRPr lang="en-US" sz="1200" dirty="0"/>
          </a:p>
        </p:txBody>
      </p:sp>
      <p:sp>
        <p:nvSpPr>
          <p:cNvPr id="41" name="Shape 39"/>
          <p:cNvSpPr/>
          <p:nvPr/>
        </p:nvSpPr>
        <p:spPr>
          <a:xfrm>
            <a:off x="8283575" y="3139926"/>
            <a:ext cx="222250" cy="501650"/>
          </a:xfrm>
          <a:prstGeom prst="rect">
            <a:avLst/>
          </a:prstGeom>
          <a:noFill/>
          <a:ln w="6350">
            <a:solidFill>
              <a:srgbClr val="222A35"/>
            </a:solidFill>
            <a:prstDash val="solid"/>
          </a:ln>
        </p:spPr>
      </p:sp>
      <p:sp>
        <p:nvSpPr>
          <p:cNvPr id="42" name="Shape 40"/>
          <p:cNvSpPr/>
          <p:nvPr/>
        </p:nvSpPr>
        <p:spPr>
          <a:xfrm>
            <a:off x="8537575" y="3139926"/>
            <a:ext cx="222250" cy="501650"/>
          </a:xfrm>
          <a:prstGeom prst="rect">
            <a:avLst/>
          </a:prstGeom>
          <a:noFill/>
          <a:ln w="6350">
            <a:solidFill>
              <a:srgbClr val="222A35"/>
            </a:solidFill>
            <a:prstDash val="solid"/>
          </a:ln>
        </p:spPr>
      </p:sp>
      <p:sp>
        <p:nvSpPr>
          <p:cNvPr id="43" name="Text 41"/>
          <p:cNvSpPr/>
          <p:nvPr/>
        </p:nvSpPr>
        <p:spPr>
          <a:xfrm>
            <a:off x="8842375" y="3139926"/>
            <a:ext cx="222250" cy="501650"/>
          </a:xfrm>
          <a:prstGeom prst="rect">
            <a:avLst/>
          </a:prstGeom>
          <a:solidFill>
            <a:srgbClr val="E6EDF3">
              <a:alpha val="42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13</a:t>
            </a:r>
            <a:endParaRPr lang="en-US" sz="1200" dirty="0"/>
          </a:p>
        </p:txBody>
      </p:sp>
      <p:sp>
        <p:nvSpPr>
          <p:cNvPr id="44" name="Shape 42"/>
          <p:cNvSpPr/>
          <p:nvPr/>
        </p:nvSpPr>
        <p:spPr>
          <a:xfrm>
            <a:off x="9096375" y="3139926"/>
            <a:ext cx="222250" cy="501650"/>
          </a:xfrm>
          <a:prstGeom prst="rect">
            <a:avLst/>
          </a:prstGeom>
          <a:noFill/>
          <a:ln w="6350">
            <a:solidFill>
              <a:srgbClr val="222A35"/>
            </a:solidFill>
            <a:prstDash val="solid"/>
          </a:ln>
        </p:spPr>
      </p:sp>
      <p:sp>
        <p:nvSpPr>
          <p:cNvPr id="45" name="Shape 43"/>
          <p:cNvSpPr/>
          <p:nvPr/>
        </p:nvSpPr>
        <p:spPr>
          <a:xfrm>
            <a:off x="9350375" y="3139926"/>
            <a:ext cx="222250" cy="501650"/>
          </a:xfrm>
          <a:prstGeom prst="rect">
            <a:avLst/>
          </a:prstGeom>
          <a:noFill/>
          <a:ln w="6350">
            <a:solidFill>
              <a:srgbClr val="222A35"/>
            </a:solidFill>
            <a:prstDash val="solid"/>
          </a:ln>
        </p:spPr>
      </p:sp>
      <p:sp>
        <p:nvSpPr>
          <p:cNvPr id="46" name="Shape 44"/>
          <p:cNvSpPr/>
          <p:nvPr/>
        </p:nvSpPr>
        <p:spPr>
          <a:xfrm>
            <a:off x="9604375" y="3139926"/>
            <a:ext cx="222250" cy="501650"/>
          </a:xfrm>
          <a:prstGeom prst="rect">
            <a:avLst/>
          </a:prstGeom>
          <a:noFill/>
          <a:ln w="6350">
            <a:solidFill>
              <a:srgbClr val="222A35"/>
            </a:solidFill>
            <a:prstDash val="solid"/>
          </a:ln>
        </p:spPr>
      </p:sp>
      <p:sp>
        <p:nvSpPr>
          <p:cNvPr id="47" name="Text 45"/>
          <p:cNvSpPr/>
          <p:nvPr/>
        </p:nvSpPr>
        <p:spPr>
          <a:xfrm>
            <a:off x="9858375" y="3139926"/>
            <a:ext cx="222250" cy="501650"/>
          </a:xfrm>
          <a:prstGeom prst="rect">
            <a:avLst/>
          </a:prstGeom>
          <a:solidFill>
            <a:srgbClr val="E6EDF3">
              <a:alpha val="26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8</a:t>
            </a:r>
            <a:endParaRPr lang="en-US" sz="1200" dirty="0"/>
          </a:p>
        </p:txBody>
      </p:sp>
      <p:sp>
        <p:nvSpPr>
          <p:cNvPr id="48" name="Text 46"/>
          <p:cNvSpPr/>
          <p:nvPr/>
        </p:nvSpPr>
        <p:spPr>
          <a:xfrm>
            <a:off x="101123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30</a:t>
            </a:r>
            <a:endParaRPr lang="en-US" sz="1200" dirty="0"/>
          </a:p>
        </p:txBody>
      </p:sp>
      <p:sp>
        <p:nvSpPr>
          <p:cNvPr id="49" name="Text 47"/>
          <p:cNvSpPr/>
          <p:nvPr/>
        </p:nvSpPr>
        <p:spPr>
          <a:xfrm>
            <a:off x="10366375" y="3139926"/>
            <a:ext cx="222250" cy="501650"/>
          </a:xfrm>
          <a:prstGeom prst="rect">
            <a:avLst/>
          </a:prstGeom>
          <a:solidFill>
            <a:srgbClr val="E6EDF3">
              <a:alpha val="45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E6EDF3"/>
                </a:solidFill>
                <a:latin typeface="Courier New" pitchFamily="49" charset="0"/>
                <a:ea typeface="Courier New" pitchFamily="49" charset="-122"/>
                <a:cs typeface="Courier New" pitchFamily="49" charset="-120"/>
              </a:rPr>
              <a:t>14</a:t>
            </a:r>
            <a:endParaRPr lang="en-US" sz="1200" dirty="0"/>
          </a:p>
        </p:txBody>
      </p:sp>
      <p:sp>
        <p:nvSpPr>
          <p:cNvPr id="50" name="Text 48"/>
          <p:cNvSpPr/>
          <p:nvPr/>
        </p:nvSpPr>
        <p:spPr>
          <a:xfrm>
            <a:off x="10620375" y="3139926"/>
            <a:ext cx="222250" cy="501650"/>
          </a:xfrm>
          <a:prstGeom prst="rect">
            <a:avLst/>
          </a:prstGeom>
          <a:solidFill>
            <a:srgbClr val="E6EDF3">
              <a:alpha val="71000"/>
            </a:srgbClr>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22</a:t>
            </a:r>
            <a:endParaRPr lang="en-US" sz="1200" dirty="0"/>
          </a:p>
        </p:txBody>
      </p:sp>
      <p:sp>
        <p:nvSpPr>
          <p:cNvPr id="51" name="Text 49"/>
          <p:cNvSpPr/>
          <p:nvPr/>
        </p:nvSpPr>
        <p:spPr>
          <a:xfrm>
            <a:off x="108743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30</a:t>
            </a:r>
            <a:endParaRPr lang="en-US" sz="1200" dirty="0"/>
          </a:p>
        </p:txBody>
      </p:sp>
      <p:sp>
        <p:nvSpPr>
          <p:cNvPr id="52" name="Text 50"/>
          <p:cNvSpPr/>
          <p:nvPr/>
        </p:nvSpPr>
        <p:spPr>
          <a:xfrm>
            <a:off x="11128375" y="3139926"/>
            <a:ext cx="222250" cy="501650"/>
          </a:xfrm>
          <a:prstGeom prst="rect">
            <a:avLst/>
          </a:prstGeom>
          <a:solidFill>
            <a:srgbClr val="E6EDF3"/>
          </a:solidFill>
          <a:ln w="6350">
            <a:solidFill>
              <a:srgbClr val="222A35"/>
            </a:solidFill>
            <a:prstDash val="solid"/>
          </a:ln>
        </p:spPr>
        <p:txBody>
          <a:bodyPr wrap="square" lIns="0" tIns="3175" rIns="0" bIns="0" rtlCol="0" anchor="t">
            <a:normAutofit/>
          </a:bodyPr>
          <a:lstStyle/>
          <a:p>
            <a:pPr algn="ctr" indent="0" marL="0">
              <a:lnSpc>
                <a:spcPts val="3900"/>
              </a:lnSpc>
              <a:buNone/>
            </a:pPr>
            <a:r>
              <a:rPr lang="en-US" sz="1200" dirty="0">
                <a:solidFill>
                  <a:srgbClr val="05090E"/>
                </a:solidFill>
                <a:latin typeface="Courier New" pitchFamily="49" charset="0"/>
                <a:ea typeface="Courier New" pitchFamily="49" charset="-122"/>
                <a:cs typeface="Courier New" pitchFamily="49" charset="-120"/>
              </a:rPr>
              <a:t>13</a:t>
            </a:r>
            <a:endParaRPr lang="en-US" sz="1200" dirty="0"/>
          </a:p>
        </p:txBody>
      </p:sp>
      <p:sp>
        <p:nvSpPr>
          <p:cNvPr id="53" name="Text 51"/>
          <p:cNvSpPr/>
          <p:nvPr/>
        </p:nvSpPr>
        <p:spPr>
          <a:xfrm>
            <a:off x="7874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54" name="Text 52"/>
          <p:cNvSpPr/>
          <p:nvPr/>
        </p:nvSpPr>
        <p:spPr>
          <a:xfrm>
            <a:off x="10414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55" name="Text 53"/>
          <p:cNvSpPr/>
          <p:nvPr/>
        </p:nvSpPr>
        <p:spPr>
          <a:xfrm>
            <a:off x="12954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56" name="Text 54"/>
          <p:cNvSpPr/>
          <p:nvPr/>
        </p:nvSpPr>
        <p:spPr>
          <a:xfrm>
            <a:off x="15494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S</a:t>
            </a:r>
            <a:endParaRPr lang="en-US" sz="1200" dirty="0"/>
          </a:p>
        </p:txBody>
      </p:sp>
      <p:sp>
        <p:nvSpPr>
          <p:cNvPr id="57" name="Text 55"/>
          <p:cNvSpPr/>
          <p:nvPr/>
        </p:nvSpPr>
        <p:spPr>
          <a:xfrm>
            <a:off x="18034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O</a:t>
            </a:r>
            <a:endParaRPr lang="en-US" sz="1200" dirty="0"/>
          </a:p>
        </p:txBody>
      </p:sp>
      <p:sp>
        <p:nvSpPr>
          <p:cNvPr id="58" name="Text 56"/>
          <p:cNvSpPr/>
          <p:nvPr/>
        </p:nvSpPr>
        <p:spPr>
          <a:xfrm>
            <a:off x="20574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N</a:t>
            </a:r>
            <a:endParaRPr lang="en-US" sz="1200" dirty="0"/>
          </a:p>
        </p:txBody>
      </p:sp>
      <p:sp>
        <p:nvSpPr>
          <p:cNvPr id="59" name="Text 57"/>
          <p:cNvSpPr/>
          <p:nvPr/>
        </p:nvSpPr>
        <p:spPr>
          <a:xfrm>
            <a:off x="23114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D</a:t>
            </a:r>
            <a:endParaRPr lang="en-US" sz="1200" dirty="0"/>
          </a:p>
        </p:txBody>
      </p:sp>
      <p:sp>
        <p:nvSpPr>
          <p:cNvPr id="60" name="Text 58"/>
          <p:cNvSpPr/>
          <p:nvPr/>
        </p:nvSpPr>
        <p:spPr>
          <a:xfrm>
            <a:off x="2616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61" name="Text 59"/>
          <p:cNvSpPr/>
          <p:nvPr/>
        </p:nvSpPr>
        <p:spPr>
          <a:xfrm>
            <a:off x="2870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F</a:t>
            </a:r>
            <a:endParaRPr lang="en-US" sz="1200" dirty="0"/>
          </a:p>
        </p:txBody>
      </p:sp>
      <p:sp>
        <p:nvSpPr>
          <p:cNvPr id="62" name="Text 60"/>
          <p:cNvSpPr/>
          <p:nvPr/>
        </p:nvSpPr>
        <p:spPr>
          <a:xfrm>
            <a:off x="3124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M</a:t>
            </a:r>
            <a:endParaRPr lang="en-US" sz="1200" dirty="0"/>
          </a:p>
        </p:txBody>
      </p:sp>
      <p:sp>
        <p:nvSpPr>
          <p:cNvPr id="63" name="Text 61"/>
          <p:cNvSpPr/>
          <p:nvPr/>
        </p:nvSpPr>
        <p:spPr>
          <a:xfrm>
            <a:off x="3378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64" name="Text 62"/>
          <p:cNvSpPr/>
          <p:nvPr/>
        </p:nvSpPr>
        <p:spPr>
          <a:xfrm>
            <a:off x="3632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M</a:t>
            </a:r>
            <a:endParaRPr lang="en-US" sz="1200" dirty="0"/>
          </a:p>
        </p:txBody>
      </p:sp>
      <p:sp>
        <p:nvSpPr>
          <p:cNvPr id="65" name="Text 63"/>
          <p:cNvSpPr/>
          <p:nvPr/>
        </p:nvSpPr>
        <p:spPr>
          <a:xfrm>
            <a:off x="3886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66" name="Text 64"/>
          <p:cNvSpPr/>
          <p:nvPr/>
        </p:nvSpPr>
        <p:spPr>
          <a:xfrm>
            <a:off x="4140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67" name="Text 65"/>
          <p:cNvSpPr/>
          <p:nvPr/>
        </p:nvSpPr>
        <p:spPr>
          <a:xfrm>
            <a:off x="4394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68" name="Text 66"/>
          <p:cNvSpPr/>
          <p:nvPr/>
        </p:nvSpPr>
        <p:spPr>
          <a:xfrm>
            <a:off x="4648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S</a:t>
            </a:r>
            <a:endParaRPr lang="en-US" sz="1200" dirty="0"/>
          </a:p>
        </p:txBody>
      </p:sp>
      <p:sp>
        <p:nvSpPr>
          <p:cNvPr id="69" name="Text 67"/>
          <p:cNvSpPr/>
          <p:nvPr/>
        </p:nvSpPr>
        <p:spPr>
          <a:xfrm>
            <a:off x="4902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O</a:t>
            </a:r>
            <a:endParaRPr lang="en-US" sz="1200" dirty="0"/>
          </a:p>
        </p:txBody>
      </p:sp>
      <p:sp>
        <p:nvSpPr>
          <p:cNvPr id="70" name="Text 68"/>
          <p:cNvSpPr/>
          <p:nvPr/>
        </p:nvSpPr>
        <p:spPr>
          <a:xfrm>
            <a:off x="5156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N</a:t>
            </a:r>
            <a:endParaRPr lang="en-US" sz="1200" dirty="0"/>
          </a:p>
        </p:txBody>
      </p:sp>
      <p:sp>
        <p:nvSpPr>
          <p:cNvPr id="71" name="Text 69"/>
          <p:cNvSpPr/>
          <p:nvPr/>
        </p:nvSpPr>
        <p:spPr>
          <a:xfrm>
            <a:off x="54102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D</a:t>
            </a:r>
            <a:endParaRPr lang="en-US" sz="1200" dirty="0"/>
          </a:p>
        </p:txBody>
      </p:sp>
      <p:sp>
        <p:nvSpPr>
          <p:cNvPr id="72" name="Text 70"/>
          <p:cNvSpPr/>
          <p:nvPr/>
        </p:nvSpPr>
        <p:spPr>
          <a:xfrm>
            <a:off x="5715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73" name="Text 71"/>
          <p:cNvSpPr/>
          <p:nvPr/>
        </p:nvSpPr>
        <p:spPr>
          <a:xfrm>
            <a:off x="5969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F</a:t>
            </a:r>
            <a:endParaRPr lang="en-US" sz="1200" dirty="0"/>
          </a:p>
        </p:txBody>
      </p:sp>
      <p:sp>
        <p:nvSpPr>
          <p:cNvPr id="74" name="Text 72"/>
          <p:cNvSpPr/>
          <p:nvPr/>
        </p:nvSpPr>
        <p:spPr>
          <a:xfrm>
            <a:off x="6223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M</a:t>
            </a:r>
            <a:endParaRPr lang="en-US" sz="1200" dirty="0"/>
          </a:p>
        </p:txBody>
      </p:sp>
      <p:sp>
        <p:nvSpPr>
          <p:cNvPr id="75" name="Text 73"/>
          <p:cNvSpPr/>
          <p:nvPr/>
        </p:nvSpPr>
        <p:spPr>
          <a:xfrm>
            <a:off x="6477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76" name="Text 74"/>
          <p:cNvSpPr/>
          <p:nvPr/>
        </p:nvSpPr>
        <p:spPr>
          <a:xfrm>
            <a:off x="6731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M</a:t>
            </a:r>
            <a:endParaRPr lang="en-US" sz="1200" dirty="0"/>
          </a:p>
        </p:txBody>
      </p:sp>
      <p:sp>
        <p:nvSpPr>
          <p:cNvPr id="77" name="Text 75"/>
          <p:cNvSpPr/>
          <p:nvPr/>
        </p:nvSpPr>
        <p:spPr>
          <a:xfrm>
            <a:off x="6985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78" name="Text 76"/>
          <p:cNvSpPr/>
          <p:nvPr/>
        </p:nvSpPr>
        <p:spPr>
          <a:xfrm>
            <a:off x="7239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79" name="Text 77"/>
          <p:cNvSpPr/>
          <p:nvPr/>
        </p:nvSpPr>
        <p:spPr>
          <a:xfrm>
            <a:off x="7493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80" name="Text 78"/>
          <p:cNvSpPr/>
          <p:nvPr/>
        </p:nvSpPr>
        <p:spPr>
          <a:xfrm>
            <a:off x="7747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S</a:t>
            </a:r>
            <a:endParaRPr lang="en-US" sz="1200" dirty="0"/>
          </a:p>
        </p:txBody>
      </p:sp>
      <p:sp>
        <p:nvSpPr>
          <p:cNvPr id="81" name="Text 79"/>
          <p:cNvSpPr/>
          <p:nvPr/>
        </p:nvSpPr>
        <p:spPr>
          <a:xfrm>
            <a:off x="8001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O</a:t>
            </a:r>
            <a:endParaRPr lang="en-US" sz="1200" dirty="0"/>
          </a:p>
        </p:txBody>
      </p:sp>
      <p:sp>
        <p:nvSpPr>
          <p:cNvPr id="82" name="Text 80"/>
          <p:cNvSpPr/>
          <p:nvPr/>
        </p:nvSpPr>
        <p:spPr>
          <a:xfrm>
            <a:off x="8255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N</a:t>
            </a:r>
            <a:endParaRPr lang="en-US" sz="1200" dirty="0"/>
          </a:p>
        </p:txBody>
      </p:sp>
      <p:sp>
        <p:nvSpPr>
          <p:cNvPr id="83" name="Text 81"/>
          <p:cNvSpPr/>
          <p:nvPr/>
        </p:nvSpPr>
        <p:spPr>
          <a:xfrm>
            <a:off x="85090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D</a:t>
            </a:r>
            <a:endParaRPr lang="en-US" sz="1200" dirty="0"/>
          </a:p>
        </p:txBody>
      </p:sp>
      <p:sp>
        <p:nvSpPr>
          <p:cNvPr id="84" name="Text 82"/>
          <p:cNvSpPr/>
          <p:nvPr/>
        </p:nvSpPr>
        <p:spPr>
          <a:xfrm>
            <a:off x="8813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85" name="Text 83"/>
          <p:cNvSpPr/>
          <p:nvPr/>
        </p:nvSpPr>
        <p:spPr>
          <a:xfrm>
            <a:off x="9067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F</a:t>
            </a:r>
            <a:endParaRPr lang="en-US" sz="1200" dirty="0"/>
          </a:p>
        </p:txBody>
      </p:sp>
      <p:sp>
        <p:nvSpPr>
          <p:cNvPr id="86" name="Text 84"/>
          <p:cNvSpPr/>
          <p:nvPr/>
        </p:nvSpPr>
        <p:spPr>
          <a:xfrm>
            <a:off x="9321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M</a:t>
            </a:r>
            <a:endParaRPr lang="en-US" sz="1200" dirty="0"/>
          </a:p>
        </p:txBody>
      </p:sp>
      <p:sp>
        <p:nvSpPr>
          <p:cNvPr id="87" name="Text 85"/>
          <p:cNvSpPr/>
          <p:nvPr/>
        </p:nvSpPr>
        <p:spPr>
          <a:xfrm>
            <a:off x="9575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88" name="Text 86"/>
          <p:cNvSpPr/>
          <p:nvPr/>
        </p:nvSpPr>
        <p:spPr>
          <a:xfrm>
            <a:off x="9829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M</a:t>
            </a:r>
            <a:endParaRPr lang="en-US" sz="1200" dirty="0"/>
          </a:p>
        </p:txBody>
      </p:sp>
      <p:sp>
        <p:nvSpPr>
          <p:cNvPr id="89" name="Text 87"/>
          <p:cNvSpPr/>
          <p:nvPr/>
        </p:nvSpPr>
        <p:spPr>
          <a:xfrm>
            <a:off x="10083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90" name="Text 88"/>
          <p:cNvSpPr/>
          <p:nvPr/>
        </p:nvSpPr>
        <p:spPr>
          <a:xfrm>
            <a:off x="10337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J</a:t>
            </a:r>
            <a:endParaRPr lang="en-US" sz="1200" dirty="0"/>
          </a:p>
        </p:txBody>
      </p:sp>
      <p:sp>
        <p:nvSpPr>
          <p:cNvPr id="91" name="Text 89"/>
          <p:cNvSpPr/>
          <p:nvPr/>
        </p:nvSpPr>
        <p:spPr>
          <a:xfrm>
            <a:off x="10591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92" name="Text 90"/>
          <p:cNvSpPr/>
          <p:nvPr/>
        </p:nvSpPr>
        <p:spPr>
          <a:xfrm>
            <a:off x="10845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S</a:t>
            </a:r>
            <a:endParaRPr lang="en-US" sz="1200" dirty="0"/>
          </a:p>
        </p:txBody>
      </p:sp>
      <p:sp>
        <p:nvSpPr>
          <p:cNvPr id="93" name="Text 91"/>
          <p:cNvSpPr/>
          <p:nvPr/>
        </p:nvSpPr>
        <p:spPr>
          <a:xfrm>
            <a:off x="11099800" y="3695551"/>
            <a:ext cx="279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O</a:t>
            </a:r>
            <a:endParaRPr lang="en-US" sz="1200" dirty="0"/>
          </a:p>
        </p:txBody>
      </p:sp>
      <p:sp>
        <p:nvSpPr>
          <p:cNvPr id="94" name="Text 92"/>
          <p:cNvSpPr/>
          <p:nvPr/>
        </p:nvSpPr>
        <p:spPr>
          <a:xfrm>
            <a:off x="812800" y="3949005"/>
            <a:ext cx="1805178"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2023</a:t>
            </a:r>
            <a:endParaRPr lang="en-US" sz="1200" dirty="0"/>
          </a:p>
        </p:txBody>
      </p:sp>
      <p:sp>
        <p:nvSpPr>
          <p:cNvPr id="95" name="Text 93"/>
          <p:cNvSpPr/>
          <p:nvPr/>
        </p:nvSpPr>
        <p:spPr>
          <a:xfrm>
            <a:off x="2641600" y="3949005"/>
            <a:ext cx="3113278"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2024</a:t>
            </a:r>
            <a:endParaRPr lang="en-US" sz="1200" dirty="0"/>
          </a:p>
        </p:txBody>
      </p:sp>
      <p:sp>
        <p:nvSpPr>
          <p:cNvPr id="96" name="Text 94"/>
          <p:cNvSpPr/>
          <p:nvPr/>
        </p:nvSpPr>
        <p:spPr>
          <a:xfrm>
            <a:off x="5740400" y="3949005"/>
            <a:ext cx="3113278"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2025</a:t>
            </a:r>
            <a:endParaRPr lang="en-US" sz="1200" dirty="0"/>
          </a:p>
        </p:txBody>
      </p:sp>
      <p:sp>
        <p:nvSpPr>
          <p:cNvPr id="97" name="Text 95"/>
          <p:cNvSpPr/>
          <p:nvPr/>
        </p:nvSpPr>
        <p:spPr>
          <a:xfrm>
            <a:off x="8839200" y="3949005"/>
            <a:ext cx="2590038"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2026</a:t>
            </a:r>
            <a:endParaRPr lang="en-US" sz="1200" dirty="0"/>
          </a:p>
        </p:txBody>
      </p:sp>
      <p:sp>
        <p:nvSpPr>
          <p:cNvPr id="98" name="Text 96"/>
          <p:cNvSpPr/>
          <p:nvPr/>
        </p:nvSpPr>
        <p:spPr>
          <a:xfrm>
            <a:off x="812800" y="3136751"/>
            <a:ext cx="3924300"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FFCC00"/>
                </a:solidFill>
                <a:latin typeface="Arial" pitchFamily="34" charset="0"/>
                <a:ea typeface="Arial" pitchFamily="34" charset="-122"/>
                <a:cs typeface="Arial" pitchFamily="34" charset="-120"/>
              </a:rPr>
              <a:t>Part 1 · 224 of 224 days · 200 videos</a:t>
            </a:r>
            <a:endParaRPr lang="en-US" sz="1200" dirty="0"/>
          </a:p>
        </p:txBody>
      </p:sp>
      <p:sp>
        <p:nvSpPr>
          <p:cNvPr id="99" name="Shape 97"/>
          <p:cNvSpPr/>
          <p:nvPr/>
        </p:nvSpPr>
        <p:spPr>
          <a:xfrm>
            <a:off x="812800" y="3384401"/>
            <a:ext cx="2311400" cy="0"/>
          </a:xfrm>
          <a:prstGeom prst="line">
            <a:avLst/>
          </a:prstGeom>
          <a:noFill/>
          <a:ln w="12700">
            <a:solidFill>
              <a:srgbClr val="FFCC00"/>
            </a:solidFill>
            <a:prstDash val="solid"/>
          </a:ln>
        </p:spPr>
      </p:sp>
      <p:sp>
        <p:nvSpPr>
          <p:cNvPr id="100" name="Shape 98"/>
          <p:cNvSpPr/>
          <p:nvPr/>
        </p:nvSpPr>
        <p:spPr>
          <a:xfrm>
            <a:off x="3117850" y="3378051"/>
            <a:ext cx="0" cy="88900"/>
          </a:xfrm>
          <a:prstGeom prst="line">
            <a:avLst/>
          </a:prstGeom>
          <a:noFill/>
          <a:ln w="12700">
            <a:solidFill>
              <a:srgbClr val="FFCC00"/>
            </a:solidFill>
            <a:prstDash val="solid"/>
          </a:ln>
        </p:spPr>
      </p:sp>
      <p:sp>
        <p:nvSpPr>
          <p:cNvPr id="101" name="Shape 99"/>
          <p:cNvSpPr/>
          <p:nvPr/>
        </p:nvSpPr>
        <p:spPr>
          <a:xfrm>
            <a:off x="819150" y="3378051"/>
            <a:ext cx="0" cy="88900"/>
          </a:xfrm>
          <a:prstGeom prst="line">
            <a:avLst/>
          </a:prstGeom>
          <a:noFill/>
          <a:ln w="12700">
            <a:solidFill>
              <a:srgbClr val="FFCC00"/>
            </a:solidFill>
            <a:prstDash val="solid"/>
          </a:ln>
        </p:spPr>
      </p:sp>
      <p:sp>
        <p:nvSpPr>
          <p:cNvPr id="102" name="Shape 100"/>
          <p:cNvSpPr/>
          <p:nvPr/>
        </p:nvSpPr>
        <p:spPr>
          <a:xfrm>
            <a:off x="5657850" y="4597251"/>
            <a:ext cx="0" cy="88900"/>
          </a:xfrm>
          <a:prstGeom prst="line">
            <a:avLst/>
          </a:prstGeom>
          <a:noFill/>
          <a:ln w="12700">
            <a:solidFill>
              <a:srgbClr val="A9B4BF"/>
            </a:solidFill>
            <a:prstDash val="solid"/>
          </a:ln>
        </p:spPr>
      </p:sp>
      <p:sp>
        <p:nvSpPr>
          <p:cNvPr id="103" name="Shape 101"/>
          <p:cNvSpPr/>
          <p:nvPr/>
        </p:nvSpPr>
        <p:spPr>
          <a:xfrm>
            <a:off x="4673600" y="4679801"/>
            <a:ext cx="990600" cy="0"/>
          </a:xfrm>
          <a:prstGeom prst="line">
            <a:avLst/>
          </a:prstGeom>
          <a:noFill/>
          <a:ln w="12700">
            <a:solidFill>
              <a:srgbClr val="A9B4BF"/>
            </a:solidFill>
            <a:prstDash val="solid"/>
          </a:ln>
        </p:spPr>
      </p:sp>
      <p:sp>
        <p:nvSpPr>
          <p:cNvPr id="104" name="Shape 102"/>
          <p:cNvSpPr/>
          <p:nvPr/>
        </p:nvSpPr>
        <p:spPr>
          <a:xfrm>
            <a:off x="4679950" y="4597251"/>
            <a:ext cx="0" cy="88900"/>
          </a:xfrm>
          <a:prstGeom prst="line">
            <a:avLst/>
          </a:prstGeom>
          <a:noFill/>
          <a:ln w="12700">
            <a:solidFill>
              <a:srgbClr val="A9B4BF"/>
            </a:solidFill>
            <a:prstDash val="solid"/>
          </a:ln>
        </p:spPr>
      </p:sp>
      <p:sp>
        <p:nvSpPr>
          <p:cNvPr id="105" name="Text 103"/>
          <p:cNvSpPr/>
          <p:nvPr/>
        </p:nvSpPr>
        <p:spPr>
          <a:xfrm>
            <a:off x="4673600" y="4724251"/>
            <a:ext cx="2223770"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Arial" pitchFamily="34" charset="0"/>
                <a:ea typeface="Arial" pitchFamily="34" charset="-122"/>
                <a:cs typeface="Arial" pitchFamily="34" charset="-120"/>
              </a:rPr>
              <a:t>69 days · 240924–241201</a:t>
            </a:r>
            <a:endParaRPr lang="en-US" sz="1200" dirty="0"/>
          </a:p>
        </p:txBody>
      </p:sp>
      <p:sp>
        <p:nvSpPr>
          <p:cNvPr id="106" name="Shape 104"/>
          <p:cNvSpPr/>
          <p:nvPr/>
        </p:nvSpPr>
        <p:spPr>
          <a:xfrm>
            <a:off x="7740650" y="4597251"/>
            <a:ext cx="0" cy="88900"/>
          </a:xfrm>
          <a:prstGeom prst="line">
            <a:avLst/>
          </a:prstGeom>
          <a:noFill/>
          <a:ln w="12700">
            <a:solidFill>
              <a:srgbClr val="A9B4BF"/>
            </a:solidFill>
            <a:prstDash val="solid"/>
          </a:ln>
        </p:spPr>
      </p:sp>
      <p:sp>
        <p:nvSpPr>
          <p:cNvPr id="107" name="Shape 105"/>
          <p:cNvSpPr/>
          <p:nvPr/>
        </p:nvSpPr>
        <p:spPr>
          <a:xfrm>
            <a:off x="7010400" y="4679801"/>
            <a:ext cx="736600" cy="0"/>
          </a:xfrm>
          <a:prstGeom prst="line">
            <a:avLst/>
          </a:prstGeom>
          <a:noFill/>
          <a:ln w="12700">
            <a:solidFill>
              <a:srgbClr val="A9B4BF"/>
            </a:solidFill>
            <a:prstDash val="solid"/>
          </a:ln>
        </p:spPr>
      </p:sp>
      <p:sp>
        <p:nvSpPr>
          <p:cNvPr id="108" name="Shape 106"/>
          <p:cNvSpPr/>
          <p:nvPr/>
        </p:nvSpPr>
        <p:spPr>
          <a:xfrm>
            <a:off x="7016750" y="4597251"/>
            <a:ext cx="0" cy="88900"/>
          </a:xfrm>
          <a:prstGeom prst="line">
            <a:avLst/>
          </a:prstGeom>
          <a:noFill/>
          <a:ln w="12700">
            <a:solidFill>
              <a:srgbClr val="A9B4BF"/>
            </a:solidFill>
            <a:prstDash val="solid"/>
          </a:ln>
        </p:spPr>
      </p:sp>
      <p:sp>
        <p:nvSpPr>
          <p:cNvPr id="109" name="Text 107"/>
          <p:cNvSpPr/>
          <p:nvPr/>
        </p:nvSpPr>
        <p:spPr>
          <a:xfrm>
            <a:off x="7010400" y="4724251"/>
            <a:ext cx="2223770"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A9B4BF"/>
                </a:solidFill>
                <a:latin typeface="Arial" pitchFamily="34" charset="0"/>
                <a:ea typeface="Arial" pitchFamily="34" charset="-122"/>
                <a:cs typeface="Arial" pitchFamily="34" charset="-120"/>
              </a:rPr>
              <a:t>42 days · 250628–250808</a:t>
            </a:r>
            <a:endParaRPr lang="en-US" sz="1200" dirty="0"/>
          </a:p>
        </p:txBody>
      </p:sp>
      <p:sp>
        <p:nvSpPr>
          <p:cNvPr id="110" name="Shape 108"/>
          <p:cNvSpPr/>
          <p:nvPr/>
        </p:nvSpPr>
        <p:spPr>
          <a:xfrm>
            <a:off x="11347450" y="4597251"/>
            <a:ext cx="0" cy="88900"/>
          </a:xfrm>
          <a:prstGeom prst="line">
            <a:avLst/>
          </a:prstGeom>
          <a:noFill/>
          <a:ln w="12700">
            <a:solidFill>
              <a:srgbClr val="A9B4BF"/>
            </a:solidFill>
            <a:prstDash val="solid"/>
          </a:ln>
        </p:spPr>
      </p:sp>
      <p:sp>
        <p:nvSpPr>
          <p:cNvPr id="111" name="Shape 109"/>
          <p:cNvSpPr/>
          <p:nvPr/>
        </p:nvSpPr>
        <p:spPr>
          <a:xfrm>
            <a:off x="10617200" y="4679801"/>
            <a:ext cx="736600" cy="0"/>
          </a:xfrm>
          <a:prstGeom prst="line">
            <a:avLst/>
          </a:prstGeom>
          <a:noFill/>
          <a:ln w="12700">
            <a:solidFill>
              <a:srgbClr val="A9B4BF"/>
            </a:solidFill>
            <a:prstDash val="solid"/>
          </a:ln>
        </p:spPr>
      </p:sp>
      <p:sp>
        <p:nvSpPr>
          <p:cNvPr id="112" name="Shape 110"/>
          <p:cNvSpPr/>
          <p:nvPr/>
        </p:nvSpPr>
        <p:spPr>
          <a:xfrm>
            <a:off x="10623550" y="4597251"/>
            <a:ext cx="0" cy="88900"/>
          </a:xfrm>
          <a:prstGeom prst="line">
            <a:avLst/>
          </a:prstGeom>
          <a:noFill/>
          <a:ln w="12700">
            <a:solidFill>
              <a:srgbClr val="A9B4BF"/>
            </a:solidFill>
            <a:prstDash val="solid"/>
          </a:ln>
        </p:spPr>
      </p:sp>
      <p:sp>
        <p:nvSpPr>
          <p:cNvPr id="113" name="Text 111"/>
          <p:cNvSpPr/>
          <p:nvPr/>
        </p:nvSpPr>
        <p:spPr>
          <a:xfrm>
            <a:off x="9130030" y="4724251"/>
            <a:ext cx="222377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A9B4BF"/>
                </a:solidFill>
                <a:latin typeface="Arial" pitchFamily="34" charset="0"/>
                <a:ea typeface="Arial" pitchFamily="34" charset="-122"/>
                <a:cs typeface="Arial" pitchFamily="34" charset="-120"/>
              </a:rPr>
              <a:t>49 days · 260826–261013</a:t>
            </a:r>
            <a:endParaRPr lang="en-US" sz="1200" dirty="0"/>
          </a:p>
        </p:txBody>
      </p:sp>
      <p:sp>
        <p:nvSpPr>
          <p:cNvPr id="114" name="Text 112"/>
          <p:cNvSpPr/>
          <p:nvPr/>
        </p:nvSpPr>
        <p:spPr>
          <a:xfrm>
            <a:off x="812800" y="425326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Days with a card, by month; shade = share of the month’s days. Jun 2023 counts from the 23rd, Oct 2026 to the 13th.</a:t>
            </a:r>
            <a:endParaRPr lang="en-US" sz="1200" dirty="0"/>
          </a:p>
        </p:txBody>
      </p:sp>
      <p:sp>
        <p:nvSpPr>
          <p:cNvPr id="115" name="Text 11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16" name="Text 11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RECORDINGS</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LIVESTREAM GALLERY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Livestream A/B tapes</a:t>
            </a:r>
            <a:endParaRPr lang="en-US" sz="3600" dirty="0"/>
          </a:p>
        </p:txBody>
      </p:sp>
      <p:sp>
        <p:nvSpPr>
          <p:cNvPr id="4" name="Shape 2"/>
          <p:cNvSpPr/>
          <p:nvPr/>
        </p:nvSpPr>
        <p:spPr>
          <a:xfrm>
            <a:off x="812800" y="1938586"/>
            <a:ext cx="5715000" cy="0"/>
          </a:xfrm>
          <a:prstGeom prst="line">
            <a:avLst/>
          </a:prstGeom>
          <a:noFill/>
          <a:ln w="6350">
            <a:solidFill>
              <a:srgbClr val="222A35"/>
            </a:solidFill>
            <a:prstDash val="solid"/>
          </a:ln>
        </p:spPr>
      </p:sp>
      <p:sp>
        <p:nvSpPr>
          <p:cNvPr id="5" name="Text 3"/>
          <p:cNvSpPr/>
          <p:nvPr/>
        </p:nvSpPr>
        <p:spPr>
          <a:xfrm>
            <a:off x="812800" y="2043361"/>
            <a:ext cx="58864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panel per UTC day: </a:t>
            </a:r>
            <a:r>
              <a:rPr lang="en-US" sz="1600" dirty="0">
                <a:solidFill>
                  <a:srgbClr val="FFCC00"/>
                </a:solidFill>
                <a:latin typeface="Arial" pitchFamily="34" charset="0"/>
                <a:ea typeface="Arial" pitchFamily="34" charset="-122"/>
                <a:cs typeface="Arial" pitchFamily="34" charset="-120"/>
              </a:rPr>
              <a:t>A</a:t>
            </a:r>
            <a:r>
              <a:rPr lang="en-US" sz="1600" dirty="0">
                <a:solidFill>
                  <a:srgbClr val="E6EDF3"/>
                </a:solidFill>
                <a:latin typeface="Arial" pitchFamily="34" charset="0"/>
                <a:ea typeface="Arial" pitchFamily="34" charset="-122"/>
                <a:cs typeface="Arial" pitchFamily="34" charset="-120"/>
              </a:rPr>
              <a:t> = first half, </a:t>
            </a:r>
            <a:r>
              <a:rPr lang="en-US" sz="1600" dirty="0">
                <a:solidFill>
                  <a:srgbClr val="FFCC00"/>
                </a:solidFill>
                <a:latin typeface="Arial" pitchFamily="34" charset="0"/>
                <a:ea typeface="Arial" pitchFamily="34" charset="-122"/>
                <a:cs typeface="Arial" pitchFamily="34" charset="-120"/>
              </a:rPr>
              <a:t>B</a:t>
            </a:r>
            <a:r>
              <a:rPr lang="en-US" sz="1600" dirty="0">
                <a:solidFill>
                  <a:srgbClr val="E6EDF3"/>
                </a:solidFill>
                <a:latin typeface="Arial" pitchFamily="34" charset="0"/>
                <a:ea typeface="Arial" pitchFamily="34" charset="-122"/>
                <a:cs typeface="Arial" pitchFamily="34" charset="-120"/>
              </a:rPr>
              <a:t> = second</a:t>
            </a:r>
            <a:endParaRPr lang="en-US" sz="1600" dirty="0"/>
          </a:p>
        </p:txBody>
      </p:sp>
      <p:sp>
        <p:nvSpPr>
          <p:cNvPr id="6" name="Shape 4"/>
          <p:cNvSpPr/>
          <p:nvPr/>
        </p:nvSpPr>
        <p:spPr>
          <a:xfrm>
            <a:off x="6629400" y="1938586"/>
            <a:ext cx="4699000" cy="0"/>
          </a:xfrm>
          <a:prstGeom prst="line">
            <a:avLst/>
          </a:prstGeom>
          <a:noFill/>
          <a:ln w="6350">
            <a:solidFill>
              <a:srgbClr val="222A35"/>
            </a:solidFill>
            <a:prstDash val="solid"/>
          </a:ln>
        </p:spPr>
      </p:sp>
      <p:sp>
        <p:nvSpPr>
          <p:cNvPr id="7" name="Text 5"/>
          <p:cNvSpPr/>
          <p:nvPr/>
        </p:nvSpPr>
        <p:spPr>
          <a:xfrm>
            <a:off x="6629400" y="2043361"/>
            <a:ext cx="483997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809 days on tape: 474 reviewed, 335 to go</a:t>
            </a:r>
            <a:endParaRPr lang="en-US" sz="1600" dirty="0"/>
          </a:p>
        </p:txBody>
      </p:sp>
      <p:sp>
        <p:nvSpPr>
          <p:cNvPr id="8" name="Shape 6"/>
          <p:cNvSpPr/>
          <p:nvPr/>
        </p:nvSpPr>
        <p:spPr>
          <a:xfrm>
            <a:off x="812800" y="2412256"/>
            <a:ext cx="5715000" cy="0"/>
          </a:xfrm>
          <a:prstGeom prst="line">
            <a:avLst/>
          </a:prstGeom>
          <a:noFill/>
          <a:ln w="6350">
            <a:solidFill>
              <a:srgbClr val="222A35"/>
            </a:solidFill>
            <a:prstDash val="solid"/>
          </a:ln>
        </p:spPr>
      </p:sp>
      <p:sp>
        <p:nvSpPr>
          <p:cNvPr id="9" name="Text 7"/>
          <p:cNvSpPr/>
          <p:nvPr/>
        </p:nvSpPr>
        <p:spPr>
          <a:xfrm>
            <a:off x="812800" y="2517031"/>
            <a:ext cx="58864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Until Aug 2025:</a:t>
            </a:r>
            <a:r>
              <a:rPr lang="en-US" sz="1600" dirty="0">
                <a:solidFill>
                  <a:srgbClr val="E6EDF3"/>
                </a:solidFill>
                <a:latin typeface="Arial" pitchFamily="34" charset="0"/>
                <a:ea typeface="Arial" pitchFamily="34" charset="-122"/>
                <a:cs typeface="Arial" pitchFamily="34" charset="-120"/>
              </a:rPr>
              <a:t> cut at US Eastern midnight and noon</a:t>
            </a:r>
            <a:endParaRPr lang="en-US" sz="1600" dirty="0"/>
          </a:p>
        </p:txBody>
      </p:sp>
      <p:sp>
        <p:nvSpPr>
          <p:cNvPr id="10" name="Shape 8"/>
          <p:cNvSpPr/>
          <p:nvPr/>
        </p:nvSpPr>
        <p:spPr>
          <a:xfrm>
            <a:off x="6629400" y="2412256"/>
            <a:ext cx="4699000" cy="0"/>
          </a:xfrm>
          <a:prstGeom prst="line">
            <a:avLst/>
          </a:prstGeom>
          <a:noFill/>
          <a:ln w="6350">
            <a:solidFill>
              <a:srgbClr val="222A35"/>
            </a:solidFill>
            <a:prstDash val="solid"/>
          </a:ln>
        </p:spPr>
      </p:sp>
      <p:sp>
        <p:nvSpPr>
          <p:cNvPr id="11" name="Text 9"/>
          <p:cNvSpPr/>
          <p:nvPr/>
        </p:nvSpPr>
        <p:spPr>
          <a:xfrm>
            <a:off x="6629400" y="2517031"/>
            <a:ext cx="483997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Since Sep 2025:</a:t>
            </a:r>
            <a:r>
              <a:rPr lang="en-US" sz="1600" dirty="0">
                <a:solidFill>
                  <a:srgbClr val="E6EDF3"/>
                </a:solidFill>
                <a:latin typeface="Arial" pitchFamily="34" charset="0"/>
                <a:ea typeface="Arial" pitchFamily="34" charset="-122"/>
                <a:cs typeface="Arial" pitchFamily="34" charset="-120"/>
              </a:rPr>
              <a:t> cut at 00:00 and 12:00 UTC</a:t>
            </a:r>
            <a:endParaRPr lang="en-US" sz="1600" dirty="0"/>
          </a:p>
        </p:txBody>
      </p:sp>
      <p:sp>
        <p:nvSpPr>
          <p:cNvPr id="12" name="Shape 10"/>
          <p:cNvSpPr/>
          <p:nvPr/>
        </p:nvSpPr>
        <p:spPr>
          <a:xfrm>
            <a:off x="812800" y="2885926"/>
            <a:ext cx="5715000" cy="0"/>
          </a:xfrm>
          <a:prstGeom prst="line">
            <a:avLst/>
          </a:prstGeom>
          <a:noFill/>
          <a:ln w="6350">
            <a:solidFill>
              <a:srgbClr val="222A35"/>
            </a:solidFill>
            <a:prstDash val="solid"/>
          </a:ln>
        </p:spPr>
      </p:sp>
      <p:sp>
        <p:nvSpPr>
          <p:cNvPr id="13" name="Text 11"/>
          <p:cNvSpPr/>
          <p:nvPr/>
        </p:nvSpPr>
        <p:spPr>
          <a:xfrm>
            <a:off x="812800" y="2990701"/>
            <a:ext cx="58864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Flat = reviewed · hatched = no timecard, bars are a floor</a:t>
            </a:r>
            <a:endParaRPr lang="en-US" sz="1600" dirty="0"/>
          </a:p>
        </p:txBody>
      </p:sp>
      <p:sp>
        <p:nvSpPr>
          <p:cNvPr id="14" name="Text 12"/>
          <p:cNvSpPr/>
          <p:nvPr/>
        </p:nvSpPr>
        <p:spPr>
          <a:xfrm>
            <a:off x="812800" y="3559621"/>
            <a:ext cx="546100" cy="228054"/>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00:00</a:t>
            </a:r>
            <a:endParaRPr lang="en-US" sz="1200" dirty="0"/>
          </a:p>
        </p:txBody>
      </p:sp>
      <p:sp>
        <p:nvSpPr>
          <p:cNvPr id="15" name="Text 13"/>
          <p:cNvSpPr/>
          <p:nvPr/>
        </p:nvSpPr>
        <p:spPr>
          <a:xfrm>
            <a:off x="1282700" y="3559621"/>
            <a:ext cx="1041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03:00</a:t>
            </a:r>
            <a:endParaRPr lang="en-US" sz="1200" dirty="0"/>
          </a:p>
        </p:txBody>
      </p:sp>
      <p:sp>
        <p:nvSpPr>
          <p:cNvPr id="16" name="Text 14"/>
          <p:cNvSpPr/>
          <p:nvPr/>
        </p:nvSpPr>
        <p:spPr>
          <a:xfrm>
            <a:off x="2273300" y="3559621"/>
            <a:ext cx="1041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06:00</a:t>
            </a:r>
            <a:endParaRPr lang="en-US" sz="1200" dirty="0"/>
          </a:p>
        </p:txBody>
      </p:sp>
      <p:sp>
        <p:nvSpPr>
          <p:cNvPr id="17" name="Text 15"/>
          <p:cNvSpPr/>
          <p:nvPr/>
        </p:nvSpPr>
        <p:spPr>
          <a:xfrm>
            <a:off x="3263900" y="3559621"/>
            <a:ext cx="1041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09:00</a:t>
            </a:r>
            <a:endParaRPr lang="en-US" sz="1200" dirty="0"/>
          </a:p>
        </p:txBody>
      </p:sp>
      <p:sp>
        <p:nvSpPr>
          <p:cNvPr id="18" name="Text 16"/>
          <p:cNvSpPr/>
          <p:nvPr/>
        </p:nvSpPr>
        <p:spPr>
          <a:xfrm>
            <a:off x="4254500" y="3559621"/>
            <a:ext cx="1041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12:00</a:t>
            </a:r>
            <a:endParaRPr lang="en-US" sz="1200" dirty="0"/>
          </a:p>
        </p:txBody>
      </p:sp>
      <p:sp>
        <p:nvSpPr>
          <p:cNvPr id="19" name="Text 17"/>
          <p:cNvSpPr/>
          <p:nvPr/>
        </p:nvSpPr>
        <p:spPr>
          <a:xfrm>
            <a:off x="5245100" y="3559621"/>
            <a:ext cx="1041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15:00</a:t>
            </a:r>
            <a:endParaRPr lang="en-US" sz="1200" dirty="0"/>
          </a:p>
        </p:txBody>
      </p:sp>
      <p:sp>
        <p:nvSpPr>
          <p:cNvPr id="20" name="Text 18"/>
          <p:cNvSpPr/>
          <p:nvPr/>
        </p:nvSpPr>
        <p:spPr>
          <a:xfrm>
            <a:off x="6235700" y="3559621"/>
            <a:ext cx="1041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18:00</a:t>
            </a:r>
            <a:endParaRPr lang="en-US" sz="1200" dirty="0"/>
          </a:p>
        </p:txBody>
      </p:sp>
      <p:sp>
        <p:nvSpPr>
          <p:cNvPr id="21" name="Text 19"/>
          <p:cNvSpPr/>
          <p:nvPr/>
        </p:nvSpPr>
        <p:spPr>
          <a:xfrm>
            <a:off x="7226300" y="3559621"/>
            <a:ext cx="1041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21:00</a:t>
            </a:r>
            <a:endParaRPr lang="en-US" sz="1200" dirty="0"/>
          </a:p>
        </p:txBody>
      </p:sp>
      <p:sp>
        <p:nvSpPr>
          <p:cNvPr id="22" name="Text 20"/>
          <p:cNvSpPr/>
          <p:nvPr/>
        </p:nvSpPr>
        <p:spPr>
          <a:xfrm>
            <a:off x="8191500" y="3559621"/>
            <a:ext cx="5461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24:00</a:t>
            </a:r>
            <a:endParaRPr lang="en-US" sz="1200" dirty="0"/>
          </a:p>
        </p:txBody>
      </p:sp>
      <p:sp>
        <p:nvSpPr>
          <p:cNvPr id="23" name="Text 21"/>
          <p:cNvSpPr/>
          <p:nvPr/>
        </p:nvSpPr>
        <p:spPr>
          <a:xfrm>
            <a:off x="812800" y="3857526"/>
            <a:ext cx="2563876"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6EDF3"/>
                </a:solidFill>
                <a:latin typeface="Arial" pitchFamily="34" charset="0"/>
                <a:ea typeface="Arial" pitchFamily="34" charset="-122"/>
                <a:cs typeface="Arial" pitchFamily="34" charset="-120"/>
              </a:rPr>
              <a:t>241216 MON</a:t>
            </a:r>
            <a:r>
              <a:rPr lang="en-US" sz="1200" dirty="0">
                <a:solidFill>
                  <a:srgbClr val="A9B4BF"/>
                </a:solidFill>
                <a:latin typeface="Arial" pitchFamily="34" charset="0"/>
                <a:ea typeface="Arial" pitchFamily="34" charset="-122"/>
                <a:cs typeface="Arial" pitchFamily="34" charset="-120"/>
              </a:rPr>
              <a:t> · Eastern cut, winter</a:t>
            </a:r>
            <a:endParaRPr lang="en-US" sz="1200" dirty="0"/>
          </a:p>
        </p:txBody>
      </p:sp>
      <p:sp>
        <p:nvSpPr>
          <p:cNvPr id="24" name="Shape 22"/>
          <p:cNvSpPr/>
          <p:nvPr/>
        </p:nvSpPr>
        <p:spPr>
          <a:xfrm>
            <a:off x="3454400" y="3825776"/>
            <a:ext cx="7924800" cy="254000"/>
          </a:xfrm>
          <a:prstGeom prst="rect">
            <a:avLst/>
          </a:prstGeom>
          <a:solidFill>
            <a:srgbClr val="0E141B"/>
          </a:solidFill>
          <a:ln/>
        </p:spPr>
      </p:sp>
      <p:sp>
        <p:nvSpPr>
          <p:cNvPr id="25" name="Text 23"/>
          <p:cNvSpPr/>
          <p:nvPr/>
        </p:nvSpPr>
        <p:spPr>
          <a:xfrm>
            <a:off x="3457575" y="3828951"/>
            <a:ext cx="1644650" cy="247650"/>
          </a:xfrm>
          <a:prstGeom prst="rect">
            <a:avLst/>
          </a:prstGeom>
          <a:noFill/>
          <a:ln w="6350">
            <a:solidFill>
              <a:srgbClr val="7AA2FF">
                <a:alpha val="45000"/>
              </a:srgbClr>
            </a:solidFill>
            <a:prstDash val="dash"/>
          </a:ln>
        </p:spPr>
        <p:txBody>
          <a:bodyPr wrap="square" lIns="0" tIns="3175" rIns="0" bIns="0" rtlCol="0" anchor="t">
            <a:normAutofit/>
          </a:bodyPr>
          <a:lstStyle/>
          <a:p>
            <a:pPr algn="ctr" indent="0" marL="0">
              <a:lnSpc>
                <a:spcPts val="1896"/>
              </a:lnSpc>
              <a:buNone/>
            </a:pPr>
            <a:r>
              <a:rPr lang="en-US" sz="1200" dirty="0">
                <a:solidFill>
                  <a:srgbClr val="A9B4BF"/>
                </a:solidFill>
                <a:latin typeface="Arial" pitchFamily="34" charset="0"/>
                <a:ea typeface="Arial" pitchFamily="34" charset="-122"/>
                <a:cs typeface="Arial" pitchFamily="34" charset="-120"/>
              </a:rPr>
              <a:t>previous day’s B half</a:t>
            </a:r>
            <a:endParaRPr lang="en-US" sz="1200" dirty="0"/>
          </a:p>
        </p:txBody>
      </p:sp>
      <p:sp>
        <p:nvSpPr>
          <p:cNvPr id="26" name="Text 24"/>
          <p:cNvSpPr/>
          <p:nvPr/>
        </p:nvSpPr>
        <p:spPr>
          <a:xfrm>
            <a:off x="5105400" y="3825776"/>
            <a:ext cx="3937000" cy="254000"/>
          </a:xfrm>
          <a:prstGeom prst="rect">
            <a:avLst/>
          </a:prstGeom>
          <a:solidFill>
            <a:srgbClr val="7AA2FF">
              <a:alpha val="85000"/>
            </a:srgbClr>
          </a:solidFill>
          <a:ln/>
        </p:spPr>
        <p:txBody>
          <a:bodyPr wrap="square" lIns="0" tIns="0" rIns="0" bIns="0" rtlCol="0" anchor="t">
            <a:normAutofit/>
          </a:bodyPr>
          <a:lstStyle/>
          <a:p>
            <a:pPr algn="ctr" indent="0" marL="0">
              <a:lnSpc>
                <a:spcPts val="2004"/>
              </a:lnSpc>
              <a:buNone/>
            </a:pPr>
            <a:r>
              <a:rPr lang="en-US" sz="1200" dirty="0">
                <a:solidFill>
                  <a:srgbClr val="05090E"/>
                </a:solidFill>
                <a:latin typeface="Arial" pitchFamily="34" charset="0"/>
                <a:ea typeface="Arial" pitchFamily="34" charset="-122"/>
                <a:cs typeface="Arial" pitchFamily="34" charset="-120"/>
              </a:rPr>
              <a:t>A</a:t>
            </a:r>
            <a:endParaRPr lang="en-US" sz="1200" dirty="0"/>
          </a:p>
        </p:txBody>
      </p:sp>
      <p:sp>
        <p:nvSpPr>
          <p:cNvPr id="27" name="Text 25"/>
          <p:cNvSpPr/>
          <p:nvPr/>
        </p:nvSpPr>
        <p:spPr>
          <a:xfrm>
            <a:off x="9042400" y="3825776"/>
            <a:ext cx="2311400" cy="254000"/>
          </a:xfrm>
          <a:prstGeom prst="rect">
            <a:avLst/>
          </a:prstGeom>
          <a:solidFill>
            <a:srgbClr val="7AA2FF">
              <a:alpha val="45000"/>
            </a:srgbClr>
          </a:solidFill>
          <a:ln/>
        </p:spPr>
        <p:txBody>
          <a:bodyPr wrap="square" lIns="0" tIns="0" rIns="0" bIns="0" rtlCol="0" anchor="t">
            <a:normAutofit/>
          </a:bodyPr>
          <a:lstStyle/>
          <a:p>
            <a:pPr algn="ctr" indent="0" marL="0">
              <a:lnSpc>
                <a:spcPts val="2004"/>
              </a:lnSpc>
              <a:buNone/>
            </a:pPr>
            <a:r>
              <a:rPr lang="en-US" sz="1200" dirty="0">
                <a:solidFill>
                  <a:srgbClr val="E6EDF3"/>
                </a:solidFill>
                <a:latin typeface="Arial" pitchFamily="34" charset="0"/>
                <a:ea typeface="Arial" pitchFamily="34" charset="-122"/>
                <a:cs typeface="Arial" pitchFamily="34" charset="-120"/>
              </a:rPr>
              <a:t>B → past 00:00</a:t>
            </a:r>
            <a:endParaRPr lang="en-US" sz="1200" dirty="0"/>
          </a:p>
        </p:txBody>
      </p:sp>
      <p:sp>
        <p:nvSpPr>
          <p:cNvPr id="28" name="Text 26"/>
          <p:cNvSpPr/>
          <p:nvPr/>
        </p:nvSpPr>
        <p:spPr>
          <a:xfrm>
            <a:off x="812800" y="4175026"/>
            <a:ext cx="2563876"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6EDF3"/>
                </a:solidFill>
                <a:latin typeface="Arial" pitchFamily="34" charset="0"/>
                <a:ea typeface="Arial" pitchFamily="34" charset="-122"/>
                <a:cs typeface="Arial" pitchFamily="34" charset="-120"/>
              </a:rPr>
              <a:t>250808 FRI</a:t>
            </a:r>
            <a:r>
              <a:rPr lang="en-US" sz="1200" dirty="0">
                <a:solidFill>
                  <a:srgbClr val="A9B4BF"/>
                </a:solidFill>
                <a:latin typeface="Arial" pitchFamily="34" charset="0"/>
                <a:ea typeface="Arial" pitchFamily="34" charset="-122"/>
                <a:cs typeface="Arial" pitchFamily="34" charset="-120"/>
              </a:rPr>
              <a:t> · Eastern cut, summer</a:t>
            </a:r>
            <a:endParaRPr lang="en-US" sz="1200" dirty="0"/>
          </a:p>
        </p:txBody>
      </p:sp>
      <p:sp>
        <p:nvSpPr>
          <p:cNvPr id="29" name="Shape 27"/>
          <p:cNvSpPr/>
          <p:nvPr/>
        </p:nvSpPr>
        <p:spPr>
          <a:xfrm>
            <a:off x="3454400" y="4143276"/>
            <a:ext cx="7924800" cy="254000"/>
          </a:xfrm>
          <a:prstGeom prst="rect">
            <a:avLst/>
          </a:prstGeom>
          <a:solidFill>
            <a:srgbClr val="0E141B"/>
          </a:solidFill>
          <a:ln/>
        </p:spPr>
      </p:sp>
      <p:sp>
        <p:nvSpPr>
          <p:cNvPr id="30" name="Text 28"/>
          <p:cNvSpPr/>
          <p:nvPr/>
        </p:nvSpPr>
        <p:spPr>
          <a:xfrm>
            <a:off x="3457575" y="4146451"/>
            <a:ext cx="1314450" cy="247650"/>
          </a:xfrm>
          <a:prstGeom prst="rect">
            <a:avLst/>
          </a:prstGeom>
          <a:noFill/>
          <a:ln w="6350">
            <a:solidFill>
              <a:srgbClr val="7AA2FF">
                <a:alpha val="45000"/>
              </a:srgbClr>
            </a:solidFill>
            <a:prstDash val="dash"/>
          </a:ln>
        </p:spPr>
        <p:txBody>
          <a:bodyPr wrap="square" lIns="0" tIns="3175" rIns="0" bIns="0" rtlCol="0" anchor="t">
            <a:normAutofit/>
          </a:bodyPr>
          <a:lstStyle/>
          <a:p>
            <a:pPr algn="ctr" indent="0" marL="0">
              <a:lnSpc>
                <a:spcPts val="1896"/>
              </a:lnSpc>
              <a:buNone/>
            </a:pPr>
            <a:r>
              <a:rPr lang="en-US" sz="1200" dirty="0">
                <a:solidFill>
                  <a:srgbClr val="A9B4BF"/>
                </a:solidFill>
                <a:latin typeface="Arial" pitchFamily="34" charset="0"/>
                <a:ea typeface="Arial" pitchFamily="34" charset="-122"/>
                <a:cs typeface="Arial" pitchFamily="34" charset="-120"/>
              </a:rPr>
              <a:t>prev. day’s B half</a:t>
            </a:r>
            <a:endParaRPr lang="en-US" sz="1200" dirty="0"/>
          </a:p>
        </p:txBody>
      </p:sp>
      <p:sp>
        <p:nvSpPr>
          <p:cNvPr id="31" name="Text 29"/>
          <p:cNvSpPr/>
          <p:nvPr/>
        </p:nvSpPr>
        <p:spPr>
          <a:xfrm>
            <a:off x="4775200" y="4143276"/>
            <a:ext cx="3937000" cy="254000"/>
          </a:xfrm>
          <a:prstGeom prst="rect">
            <a:avLst/>
          </a:prstGeom>
          <a:solidFill>
            <a:srgbClr val="7AA2FF">
              <a:alpha val="85000"/>
            </a:srgbClr>
          </a:solidFill>
          <a:ln/>
        </p:spPr>
        <p:txBody>
          <a:bodyPr wrap="square" lIns="0" tIns="0" rIns="0" bIns="0" rtlCol="0" anchor="t">
            <a:normAutofit/>
          </a:bodyPr>
          <a:lstStyle/>
          <a:p>
            <a:pPr algn="ctr" indent="0" marL="0">
              <a:lnSpc>
                <a:spcPts val="2004"/>
              </a:lnSpc>
              <a:buNone/>
            </a:pPr>
            <a:r>
              <a:rPr lang="en-US" sz="1200" dirty="0">
                <a:solidFill>
                  <a:srgbClr val="05090E"/>
                </a:solidFill>
                <a:latin typeface="Arial" pitchFamily="34" charset="0"/>
                <a:ea typeface="Arial" pitchFamily="34" charset="-122"/>
                <a:cs typeface="Arial" pitchFamily="34" charset="-120"/>
              </a:rPr>
              <a:t>A</a:t>
            </a:r>
            <a:endParaRPr lang="en-US" sz="1200" dirty="0"/>
          </a:p>
        </p:txBody>
      </p:sp>
      <p:sp>
        <p:nvSpPr>
          <p:cNvPr id="32" name="Text 30"/>
          <p:cNvSpPr/>
          <p:nvPr/>
        </p:nvSpPr>
        <p:spPr>
          <a:xfrm>
            <a:off x="8712200" y="4143276"/>
            <a:ext cx="2641600" cy="254000"/>
          </a:xfrm>
          <a:prstGeom prst="rect">
            <a:avLst/>
          </a:prstGeom>
          <a:solidFill>
            <a:srgbClr val="7AA2FF">
              <a:alpha val="45000"/>
            </a:srgbClr>
          </a:solidFill>
          <a:ln/>
        </p:spPr>
        <p:txBody>
          <a:bodyPr wrap="square" lIns="0" tIns="0" rIns="0" bIns="0" rtlCol="0" anchor="t">
            <a:normAutofit/>
          </a:bodyPr>
          <a:lstStyle/>
          <a:p>
            <a:pPr algn="ctr" indent="0" marL="0">
              <a:lnSpc>
                <a:spcPts val="2004"/>
              </a:lnSpc>
              <a:buNone/>
            </a:pPr>
            <a:r>
              <a:rPr lang="en-US" sz="1200" dirty="0">
                <a:solidFill>
                  <a:srgbClr val="E6EDF3"/>
                </a:solidFill>
                <a:latin typeface="Arial" pitchFamily="34" charset="0"/>
                <a:ea typeface="Arial" pitchFamily="34" charset="-122"/>
                <a:cs typeface="Arial" pitchFamily="34" charset="-120"/>
              </a:rPr>
              <a:t>B →</a:t>
            </a:r>
            <a:endParaRPr lang="en-US" sz="1200" dirty="0"/>
          </a:p>
        </p:txBody>
      </p:sp>
      <p:sp>
        <p:nvSpPr>
          <p:cNvPr id="33" name="Text 31"/>
          <p:cNvSpPr/>
          <p:nvPr/>
        </p:nvSpPr>
        <p:spPr>
          <a:xfrm>
            <a:off x="812800" y="4492526"/>
            <a:ext cx="2563876"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6EDF3"/>
                </a:solidFill>
                <a:latin typeface="Arial" pitchFamily="34" charset="0"/>
                <a:ea typeface="Arial" pitchFamily="34" charset="-122"/>
                <a:cs typeface="Arial" pitchFamily="34" charset="-120"/>
              </a:rPr>
              <a:t>250831 SUN</a:t>
            </a:r>
            <a:r>
              <a:rPr lang="en-US" sz="1200" dirty="0">
                <a:solidFill>
                  <a:srgbClr val="A9B4BF"/>
                </a:solidFill>
                <a:latin typeface="Arial" pitchFamily="34" charset="0"/>
                <a:ea typeface="Arial" pitchFamily="34" charset="-122"/>
                <a:cs typeface="Arial" pitchFamily="34" charset="-120"/>
              </a:rPr>
              <a:t> · first day cut on UTC</a:t>
            </a:r>
            <a:endParaRPr lang="en-US" sz="1200" dirty="0"/>
          </a:p>
        </p:txBody>
      </p:sp>
      <p:sp>
        <p:nvSpPr>
          <p:cNvPr id="34" name="Shape 32"/>
          <p:cNvSpPr/>
          <p:nvPr/>
        </p:nvSpPr>
        <p:spPr>
          <a:xfrm>
            <a:off x="3454400" y="4460776"/>
            <a:ext cx="7924800" cy="254000"/>
          </a:xfrm>
          <a:prstGeom prst="rect">
            <a:avLst/>
          </a:prstGeom>
          <a:solidFill>
            <a:srgbClr val="0E141B"/>
          </a:solidFill>
          <a:ln/>
        </p:spPr>
      </p:sp>
      <p:sp>
        <p:nvSpPr>
          <p:cNvPr id="35" name="Text 33"/>
          <p:cNvSpPr/>
          <p:nvPr/>
        </p:nvSpPr>
        <p:spPr>
          <a:xfrm>
            <a:off x="3454400" y="4460776"/>
            <a:ext cx="3835400" cy="254000"/>
          </a:xfrm>
          <a:prstGeom prst="rect">
            <a:avLst/>
          </a:prstGeom>
          <a:solidFill>
            <a:srgbClr val="C9A6FF">
              <a:alpha val="70000"/>
            </a:srgbClr>
          </a:solidFill>
          <a:ln/>
        </p:spPr>
        <p:txBody>
          <a:bodyPr wrap="square" lIns="0" tIns="0" rIns="0" bIns="0" rtlCol="0" anchor="t">
            <a:normAutofit/>
          </a:bodyPr>
          <a:lstStyle/>
          <a:p>
            <a:pPr algn="ctr" indent="0" marL="0">
              <a:lnSpc>
                <a:spcPts val="2004"/>
              </a:lnSpc>
              <a:buNone/>
            </a:pPr>
            <a:r>
              <a:rPr lang="en-US" sz="1200" dirty="0">
                <a:solidFill>
                  <a:srgbClr val="05090E"/>
                </a:solidFill>
                <a:latin typeface="Arial" pitchFamily="34" charset="0"/>
                <a:ea typeface="Arial" pitchFamily="34" charset="-122"/>
                <a:cs typeface="Arial" pitchFamily="34" charset="-120"/>
              </a:rPr>
              <a:t>TA</a:t>
            </a:r>
            <a:endParaRPr lang="en-US" sz="1200" dirty="0"/>
          </a:p>
        </p:txBody>
      </p:sp>
      <p:sp>
        <p:nvSpPr>
          <p:cNvPr id="36" name="Text 34"/>
          <p:cNvSpPr/>
          <p:nvPr/>
        </p:nvSpPr>
        <p:spPr>
          <a:xfrm>
            <a:off x="7289800" y="4460776"/>
            <a:ext cx="3930650" cy="254000"/>
          </a:xfrm>
          <a:prstGeom prst="rect">
            <a:avLst/>
          </a:prstGeom>
          <a:solidFill>
            <a:srgbClr val="C9A6FF">
              <a:alpha val="70000"/>
            </a:srgbClr>
          </a:solidFill>
          <a:ln/>
        </p:spPr>
        <p:txBody>
          <a:bodyPr wrap="square" lIns="0" tIns="0" rIns="0" bIns="0" rtlCol="0" anchor="t">
            <a:normAutofit/>
          </a:bodyPr>
          <a:lstStyle/>
          <a:p>
            <a:pPr algn="ctr" indent="0" marL="0">
              <a:lnSpc>
                <a:spcPts val="2004"/>
              </a:lnSpc>
              <a:buNone/>
            </a:pPr>
            <a:r>
              <a:rPr lang="en-US" sz="1200" dirty="0">
                <a:solidFill>
                  <a:srgbClr val="05090E"/>
                </a:solidFill>
                <a:latin typeface="Arial" pitchFamily="34" charset="0"/>
                <a:ea typeface="Arial" pitchFamily="34" charset="-122"/>
                <a:cs typeface="Arial" pitchFamily="34" charset="-120"/>
              </a:rPr>
              <a:t>TB</a:t>
            </a:r>
            <a:endParaRPr lang="en-US" sz="1200" dirty="0"/>
          </a:p>
        </p:txBody>
      </p:sp>
      <p:sp>
        <p:nvSpPr>
          <p:cNvPr id="37" name="Text 35"/>
          <p:cNvSpPr/>
          <p:nvPr/>
        </p:nvSpPr>
        <p:spPr>
          <a:xfrm>
            <a:off x="812800" y="4810026"/>
            <a:ext cx="2563876"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6EDF3"/>
                </a:solidFill>
                <a:latin typeface="Arial" pitchFamily="34" charset="0"/>
                <a:ea typeface="Arial" pitchFamily="34" charset="-122"/>
                <a:cs typeface="Arial" pitchFamily="34" charset="-120"/>
              </a:rPr>
              <a:t>251026 SUN</a:t>
            </a:r>
            <a:r>
              <a:rPr lang="en-US" sz="1200" dirty="0">
                <a:solidFill>
                  <a:srgbClr val="A9B4BF"/>
                </a:solidFill>
                <a:latin typeface="Arial" pitchFamily="34" charset="0"/>
                <a:ea typeface="Arial" pitchFamily="34" charset="-122"/>
                <a:cs typeface="Arial" pitchFamily="34" charset="-120"/>
              </a:rPr>
              <a:t> · UTC cut</a:t>
            </a:r>
            <a:endParaRPr lang="en-US" sz="1200" dirty="0"/>
          </a:p>
        </p:txBody>
      </p:sp>
      <p:sp>
        <p:nvSpPr>
          <p:cNvPr id="38" name="Shape 36"/>
          <p:cNvSpPr/>
          <p:nvPr/>
        </p:nvSpPr>
        <p:spPr>
          <a:xfrm>
            <a:off x="3454400" y="4778276"/>
            <a:ext cx="7924800" cy="254000"/>
          </a:xfrm>
          <a:prstGeom prst="rect">
            <a:avLst/>
          </a:prstGeom>
          <a:solidFill>
            <a:srgbClr val="0E141B"/>
          </a:solidFill>
          <a:ln/>
        </p:spPr>
      </p:sp>
      <p:sp>
        <p:nvSpPr>
          <p:cNvPr id="39" name="Text 37"/>
          <p:cNvSpPr/>
          <p:nvPr/>
        </p:nvSpPr>
        <p:spPr>
          <a:xfrm>
            <a:off x="3454400" y="4778276"/>
            <a:ext cx="3937000" cy="254000"/>
          </a:xfrm>
          <a:prstGeom prst="rect">
            <a:avLst/>
          </a:prstGeom>
          <a:solidFill>
            <a:srgbClr val="7AA2FF">
              <a:alpha val="85000"/>
            </a:srgbClr>
          </a:solidFill>
          <a:ln/>
        </p:spPr>
        <p:txBody>
          <a:bodyPr wrap="square" lIns="0" tIns="0" rIns="0" bIns="0" rtlCol="0" anchor="t">
            <a:normAutofit/>
          </a:bodyPr>
          <a:lstStyle/>
          <a:p>
            <a:pPr algn="ctr" indent="0" marL="0">
              <a:lnSpc>
                <a:spcPts val="2004"/>
              </a:lnSpc>
              <a:buNone/>
            </a:pPr>
            <a:r>
              <a:rPr lang="en-US" sz="1200" dirty="0">
                <a:solidFill>
                  <a:srgbClr val="05090E"/>
                </a:solidFill>
                <a:latin typeface="Arial" pitchFamily="34" charset="0"/>
                <a:ea typeface="Arial" pitchFamily="34" charset="-122"/>
                <a:cs typeface="Arial" pitchFamily="34" charset="-120"/>
              </a:rPr>
              <a:t>A</a:t>
            </a:r>
            <a:endParaRPr lang="en-US" sz="1200" dirty="0"/>
          </a:p>
        </p:txBody>
      </p:sp>
      <p:sp>
        <p:nvSpPr>
          <p:cNvPr id="40" name="Text 38"/>
          <p:cNvSpPr/>
          <p:nvPr/>
        </p:nvSpPr>
        <p:spPr>
          <a:xfrm>
            <a:off x="7391400" y="4778276"/>
            <a:ext cx="3937000" cy="254000"/>
          </a:xfrm>
          <a:prstGeom prst="rect">
            <a:avLst/>
          </a:prstGeom>
          <a:solidFill>
            <a:srgbClr val="7AA2FF">
              <a:alpha val="45000"/>
            </a:srgbClr>
          </a:solidFill>
          <a:ln/>
        </p:spPr>
        <p:txBody>
          <a:bodyPr wrap="square" lIns="0" tIns="0" rIns="0" bIns="0" rtlCol="0" anchor="t">
            <a:normAutofit/>
          </a:bodyPr>
          <a:lstStyle/>
          <a:p>
            <a:pPr algn="ctr" indent="0" marL="0">
              <a:lnSpc>
                <a:spcPts val="2004"/>
              </a:lnSpc>
              <a:buNone/>
            </a:pPr>
            <a:r>
              <a:rPr lang="en-US" sz="1200" dirty="0">
                <a:solidFill>
                  <a:srgbClr val="E6EDF3"/>
                </a:solidFill>
                <a:latin typeface="Arial" pitchFamily="34" charset="0"/>
                <a:ea typeface="Arial" pitchFamily="34" charset="-122"/>
                <a:cs typeface="Arial" pitchFamily="34" charset="-120"/>
              </a:rPr>
              <a:t>B</a:t>
            </a:r>
            <a:endParaRPr lang="en-US" sz="1200" dirty="0"/>
          </a:p>
        </p:txBody>
      </p:sp>
      <p:sp>
        <p:nvSpPr>
          <p:cNvPr id="41" name="Text 39"/>
          <p:cNvSpPr/>
          <p:nvPr/>
        </p:nvSpPr>
        <p:spPr>
          <a:xfrm>
            <a:off x="812800" y="5133876"/>
            <a:ext cx="1088339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Solid = the gallery’s rail: each tape’s go-live time and length, cut at 24:00.</a:t>
            </a:r>
            <a:endParaRPr lang="en-US" sz="1200" dirty="0"/>
          </a:p>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Dashed = the previous day’s B half under the Eastern cut, which the rail does not draw.</a:t>
            </a:r>
            <a:endParaRPr lang="en-US" sz="1200" dirty="0"/>
          </a:p>
        </p:txBody>
      </p:sp>
      <p:sp>
        <p:nvSpPr>
          <p:cNvPr id="42" name="Text 4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43" name="Text 41"/>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RECORDINGS</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4</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gallery</a:t>
            </a:r>
            <a:endParaRPr lang="en-US" sz="3600" dirty="0"/>
          </a:p>
        </p:txBody>
      </p:sp>
      <p:sp>
        <p:nvSpPr>
          <p:cNvPr id="4" name="Shape 2"/>
          <p:cNvSpPr/>
          <p:nvPr/>
        </p:nvSpPr>
        <p:spPr>
          <a:xfrm>
            <a:off x="812800" y="3463230"/>
            <a:ext cx="10566400" cy="0"/>
          </a:xfrm>
          <a:prstGeom prst="line">
            <a:avLst/>
          </a:prstGeom>
          <a:noFill/>
          <a:ln w="6350">
            <a:solidFill>
              <a:srgbClr val="2A3340"/>
            </a:solidFill>
            <a:prstDash val="solid"/>
          </a:ln>
        </p:spPr>
      </p:sp>
      <p:sp>
        <p:nvSpPr>
          <p:cNvPr id="5" name="Text 3"/>
          <p:cNvSpPr/>
          <p:nvPr/>
        </p:nvSpPr>
        <p:spPr>
          <a:xfrm>
            <a:off x="812800" y="3618805"/>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The DTCP gallery as a research tool:</a:t>
            </a:r>
            <a:endParaRPr lang="en-US" sz="2200" dirty="0"/>
          </a:p>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day records, searches, motifs, the player and compare</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DTCP GALLERY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One record per airing</a:t>
            </a:r>
            <a:endParaRPr lang="en-US" sz="3600" dirty="0"/>
          </a:p>
        </p:txBody>
      </p:sp>
      <p:sp>
        <p:nvSpPr>
          <p:cNvPr id="4" name="Shape 2"/>
          <p:cNvSpPr/>
          <p:nvPr/>
        </p:nvSpPr>
        <p:spPr>
          <a:xfrm>
            <a:off x="812800" y="1938586"/>
            <a:ext cx="10566400" cy="0"/>
          </a:xfrm>
          <a:prstGeom prst="line">
            <a:avLst/>
          </a:prstGeom>
          <a:noFill/>
          <a:ln w="6350">
            <a:solidFill>
              <a:srgbClr val="222A35"/>
            </a:solidFill>
            <a:prstDash val="solid"/>
          </a:ln>
        </p:spPr>
      </p:sp>
      <p:sp>
        <p:nvSpPr>
          <p:cNvPr id="5" name="Text 3"/>
          <p:cNvSpPr/>
          <p:nvPr/>
        </p:nvSpPr>
        <p:spPr>
          <a:xfrm>
            <a:off x="812800" y="204336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641</a:t>
            </a:r>
            <a:r>
              <a:rPr lang="en-US" sz="1600" dirty="0">
                <a:solidFill>
                  <a:srgbClr val="E6EDF3"/>
                </a:solidFill>
                <a:latin typeface="Arial" pitchFamily="34" charset="0"/>
                <a:ea typeface="Arial" pitchFamily="34" charset="-122"/>
                <a:cs typeface="Arial" pitchFamily="34" charset="-120"/>
              </a:rPr>
              <a:t> cards on top · </a:t>
            </a:r>
            <a:r>
              <a:rPr lang="en-US" sz="1600" dirty="0">
                <a:solidFill>
                  <a:srgbClr val="FFCC00"/>
                </a:solidFill>
                <a:latin typeface="Arial" pitchFamily="34" charset="0"/>
                <a:ea typeface="Arial" pitchFamily="34" charset="-122"/>
                <a:cs typeface="Arial" pitchFamily="34" charset="-120"/>
              </a:rPr>
              <a:t>15,358</a:t>
            </a:r>
            <a:r>
              <a:rPr lang="en-US" sz="1600" dirty="0">
                <a:solidFill>
                  <a:srgbClr val="E6EDF3"/>
                </a:solidFill>
                <a:latin typeface="Arial" pitchFamily="34" charset="0"/>
                <a:ea typeface="Arial" pitchFamily="34" charset="-122"/>
                <a:cs typeface="Arial" pitchFamily="34" charset="-120"/>
              </a:rPr>
              <a:t> airings in the day data underneath</a:t>
            </a:r>
            <a:endParaRPr lang="en-US" sz="1600" dirty="0"/>
          </a:p>
        </p:txBody>
      </p:sp>
      <p:sp>
        <p:nvSpPr>
          <p:cNvPr id="6" name="Shape 4"/>
          <p:cNvSpPr/>
          <p:nvPr/>
        </p:nvSpPr>
        <p:spPr>
          <a:xfrm>
            <a:off x="812800" y="2386856"/>
            <a:ext cx="10566400" cy="0"/>
          </a:xfrm>
          <a:prstGeom prst="line">
            <a:avLst/>
          </a:prstGeom>
          <a:noFill/>
          <a:ln w="6350">
            <a:solidFill>
              <a:srgbClr val="222A35"/>
            </a:solidFill>
            <a:prstDash val="solid"/>
          </a:ln>
        </p:spPr>
      </p:sp>
      <p:sp>
        <p:nvSpPr>
          <p:cNvPr id="7" name="Text 5"/>
          <p:cNvSpPr/>
          <p:nvPr/>
        </p:nvSpPr>
        <p:spPr>
          <a:xfrm>
            <a:off x="812800" y="249163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1,091</a:t>
            </a:r>
            <a:r>
              <a:rPr lang="en-US" sz="1600" dirty="0">
                <a:solidFill>
                  <a:srgbClr val="E6EDF3"/>
                </a:solidFill>
                <a:latin typeface="Arial" pitchFamily="34" charset="0"/>
                <a:ea typeface="Arial" pitchFamily="34" charset="-122"/>
                <a:cs typeface="Arial" pitchFamily="34" charset="-120"/>
              </a:rPr>
              <a:t> logged days · Jan 25, 2022 – Oct 15, 2026</a:t>
            </a:r>
            <a:endParaRPr lang="en-US" sz="1600" dirty="0"/>
          </a:p>
        </p:txBody>
      </p:sp>
      <p:sp>
        <p:nvSpPr>
          <p:cNvPr id="8" name="Shape 6"/>
          <p:cNvSpPr/>
          <p:nvPr/>
        </p:nvSpPr>
        <p:spPr>
          <a:xfrm>
            <a:off x="812800" y="2835126"/>
            <a:ext cx="10566400" cy="0"/>
          </a:xfrm>
          <a:prstGeom prst="line">
            <a:avLst/>
          </a:prstGeom>
          <a:noFill/>
          <a:ln w="6350">
            <a:solidFill>
              <a:srgbClr val="222A35"/>
            </a:solidFill>
            <a:prstDash val="solid"/>
          </a:ln>
        </p:spPr>
      </p:sp>
      <p:sp>
        <p:nvSpPr>
          <p:cNvPr id="9" name="Text 7"/>
          <p:cNvSpPr/>
          <p:nvPr/>
        </p:nvSpPr>
        <p:spPr>
          <a:xfrm>
            <a:off x="812800" y="293990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Each airing: minute · group · length · prefix · flags · FOR · blocks · motifs</a:t>
            </a:r>
            <a:endParaRPr lang="en-US" sz="1600" dirty="0"/>
          </a:p>
        </p:txBody>
      </p:sp>
      <p:sp>
        <p:nvSpPr>
          <p:cNvPr id="10" name="Shape 8"/>
          <p:cNvSpPr/>
          <p:nvPr/>
        </p:nvSpPr>
        <p:spPr>
          <a:xfrm>
            <a:off x="812800" y="3283396"/>
            <a:ext cx="10566400" cy="0"/>
          </a:xfrm>
          <a:prstGeom prst="line">
            <a:avLst/>
          </a:prstGeom>
          <a:noFill/>
          <a:ln w="6350">
            <a:solidFill>
              <a:srgbClr val="222A35"/>
            </a:solidFill>
            <a:prstDash val="solid"/>
          </a:ln>
        </p:spPr>
      </p:sp>
      <p:sp>
        <p:nvSpPr>
          <p:cNvPr id="11" name="Text 9"/>
          <p:cNvSpPr/>
          <p:nvPr/>
        </p:nvSpPr>
        <p:spPr>
          <a:xfrm>
            <a:off x="812800" y="338817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 search returns card days; compare takes any logged day</a:t>
            </a:r>
            <a:endParaRPr lang="en-US" sz="1600" dirty="0"/>
          </a:p>
        </p:txBody>
      </p:sp>
      <p:sp>
        <p:nvSpPr>
          <p:cNvPr id="12" name="Text 10"/>
          <p:cNvSpPr/>
          <p:nvPr/>
        </p:nvSpPr>
        <p:spPr>
          <a:xfrm>
            <a:off x="812800" y="3957092"/>
            <a:ext cx="1384300" cy="356592"/>
          </a:xfrm>
          <a:prstGeom prst="rect">
            <a:avLst/>
          </a:prstGeom>
          <a:noFill/>
          <a:ln/>
        </p:spPr>
        <p:txBody>
          <a:bodyPr wrap="square" lIns="0" tIns="0" rIns="0" bIns="0" rtlCol="0" anchor="t">
            <a:normAutofit/>
          </a:bodyPr>
          <a:lstStyle/>
          <a:p>
            <a:pPr algn="l"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250923 TUE</a:t>
            </a:r>
            <a:endParaRPr lang="en-US" sz="1600" dirty="0"/>
          </a:p>
        </p:txBody>
      </p:sp>
      <p:sp>
        <p:nvSpPr>
          <p:cNvPr id="13" name="Text 11"/>
          <p:cNvSpPr/>
          <p:nvPr/>
        </p:nvSpPr>
        <p:spPr>
          <a:xfrm>
            <a:off x="2276475" y="3960267"/>
            <a:ext cx="9080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945</a:t>
            </a:r>
            <a:endParaRPr lang="en-US" sz="1545" dirty="0"/>
          </a:p>
        </p:txBody>
      </p:sp>
      <p:sp>
        <p:nvSpPr>
          <p:cNvPr id="14" name="Text 12"/>
          <p:cNvSpPr/>
          <p:nvPr/>
        </p:nvSpPr>
        <p:spPr>
          <a:xfrm>
            <a:off x="2247900" y="4338092"/>
            <a:ext cx="9652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15:45 UTC</a:t>
            </a:r>
            <a:endParaRPr lang="en-US" sz="1200" dirty="0"/>
          </a:p>
        </p:txBody>
      </p:sp>
      <p:sp>
        <p:nvSpPr>
          <p:cNvPr id="15" name="Text 13"/>
          <p:cNvSpPr/>
          <p:nvPr/>
        </p:nvSpPr>
        <p:spPr>
          <a:xfrm>
            <a:off x="3317875" y="3960267"/>
            <a:ext cx="704850" cy="323850"/>
          </a:xfrm>
          <a:prstGeom prst="rect">
            <a:avLst/>
          </a:prstGeom>
          <a:solidFill>
            <a:srgbClr val="ED7D32"/>
          </a:solidFill>
          <a:ln w="6350">
            <a:solidFill>
              <a:srgbClr val="ED7D32"/>
            </a:solidFill>
            <a:prstDash val="solid"/>
          </a:ln>
        </p:spPr>
        <p:txBody>
          <a:bodyPr wrap="square" lIns="0" tIns="3175" rIns="0" bIns="0" rtlCol="0" anchor="t">
            <a:normAutofit/>
          </a:bodyPr>
          <a:lstStyle/>
          <a:p>
            <a:pPr algn="ctr" indent="0" marL="0">
              <a:lnSpc>
                <a:spcPts val="2518"/>
              </a:lnSpc>
              <a:buNone/>
            </a:pPr>
            <a:r>
              <a:rPr lang="en-US" sz="1545" dirty="0">
                <a:solidFill>
                  <a:srgbClr val="14110A"/>
                </a:solidFill>
                <a:latin typeface="Courier New" pitchFamily="49" charset="0"/>
                <a:ea typeface="Courier New" pitchFamily="49" charset="-122"/>
                <a:cs typeface="Courier New" pitchFamily="49" charset="-120"/>
              </a:rPr>
              <a:t>2</a:t>
            </a:r>
            <a:endParaRPr lang="en-US" sz="1545" dirty="0"/>
          </a:p>
        </p:txBody>
      </p:sp>
      <p:sp>
        <p:nvSpPr>
          <p:cNvPr id="16" name="Text 14"/>
          <p:cNvSpPr/>
          <p:nvPr/>
        </p:nvSpPr>
        <p:spPr>
          <a:xfrm>
            <a:off x="3289300" y="4338092"/>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Group 2</a:t>
            </a:r>
            <a:endParaRPr lang="en-US" sz="1200" dirty="0"/>
          </a:p>
        </p:txBody>
      </p:sp>
      <p:sp>
        <p:nvSpPr>
          <p:cNvPr id="17" name="Text 15"/>
          <p:cNvSpPr/>
          <p:nvPr/>
        </p:nvSpPr>
        <p:spPr>
          <a:xfrm>
            <a:off x="4156075" y="3960267"/>
            <a:ext cx="7810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75</a:t>
            </a:r>
            <a:endParaRPr lang="en-US" sz="1545" dirty="0"/>
          </a:p>
        </p:txBody>
      </p:sp>
      <p:sp>
        <p:nvSpPr>
          <p:cNvPr id="18" name="Text 16"/>
          <p:cNvSpPr/>
          <p:nvPr/>
        </p:nvSpPr>
        <p:spPr>
          <a:xfrm>
            <a:off x="4127500" y="4338092"/>
            <a:ext cx="8382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75 chars</a:t>
            </a:r>
            <a:endParaRPr lang="en-US" sz="1200" dirty="0"/>
          </a:p>
        </p:txBody>
      </p:sp>
      <p:sp>
        <p:nvSpPr>
          <p:cNvPr id="19" name="Text 17"/>
          <p:cNvSpPr/>
          <p:nvPr/>
        </p:nvSpPr>
        <p:spPr>
          <a:xfrm>
            <a:off x="5070475" y="3960267"/>
            <a:ext cx="7048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“27”</a:t>
            </a:r>
            <a:endParaRPr lang="en-US" sz="1545" dirty="0"/>
          </a:p>
        </p:txBody>
      </p:sp>
      <p:sp>
        <p:nvSpPr>
          <p:cNvPr id="20" name="Text 18"/>
          <p:cNvSpPr/>
          <p:nvPr/>
        </p:nvSpPr>
        <p:spPr>
          <a:xfrm>
            <a:off x="5041900" y="4338092"/>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prefix</a:t>
            </a:r>
            <a:endParaRPr lang="en-US" sz="1200" dirty="0"/>
          </a:p>
        </p:txBody>
      </p:sp>
      <p:sp>
        <p:nvSpPr>
          <p:cNvPr id="21" name="Text 19"/>
          <p:cNvSpPr/>
          <p:nvPr/>
        </p:nvSpPr>
        <p:spPr>
          <a:xfrm>
            <a:off x="5908675" y="3960267"/>
            <a:ext cx="11366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a:t>
            </a:r>
            <a:endParaRPr lang="en-US" sz="1545" dirty="0"/>
          </a:p>
        </p:txBody>
      </p:sp>
      <p:sp>
        <p:nvSpPr>
          <p:cNvPr id="22" name="Text 20"/>
          <p:cNvSpPr/>
          <p:nvPr/>
        </p:nvSpPr>
        <p:spPr>
          <a:xfrm>
            <a:off x="5880100" y="4338092"/>
            <a:ext cx="1193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flags: none</a:t>
            </a:r>
            <a:endParaRPr lang="en-US" sz="1200" dirty="0"/>
          </a:p>
        </p:txBody>
      </p:sp>
      <p:sp>
        <p:nvSpPr>
          <p:cNvPr id="23" name="Text 21"/>
          <p:cNvSpPr/>
          <p:nvPr/>
        </p:nvSpPr>
        <p:spPr>
          <a:xfrm>
            <a:off x="7178675" y="3960267"/>
            <a:ext cx="9080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a:t>
            </a:r>
            <a:endParaRPr lang="en-US" sz="1545" dirty="0"/>
          </a:p>
        </p:txBody>
      </p:sp>
      <p:sp>
        <p:nvSpPr>
          <p:cNvPr id="24" name="Text 22"/>
          <p:cNvSpPr/>
          <p:nvPr/>
        </p:nvSpPr>
        <p:spPr>
          <a:xfrm>
            <a:off x="7150100" y="4338092"/>
            <a:ext cx="9652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FOR: none</a:t>
            </a:r>
            <a:endParaRPr lang="en-US" sz="1200" dirty="0"/>
          </a:p>
        </p:txBody>
      </p:sp>
      <p:sp>
        <p:nvSpPr>
          <p:cNvPr id="25" name="Text 23"/>
          <p:cNvSpPr/>
          <p:nvPr/>
        </p:nvSpPr>
        <p:spPr>
          <a:xfrm>
            <a:off x="8220075" y="3960267"/>
            <a:ext cx="11366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“5,15”</a:t>
            </a:r>
            <a:endParaRPr lang="en-US" sz="1545" dirty="0"/>
          </a:p>
        </p:txBody>
      </p:sp>
      <p:sp>
        <p:nvSpPr>
          <p:cNvPr id="26" name="Text 24"/>
          <p:cNvSpPr/>
          <p:nvPr/>
        </p:nvSpPr>
        <p:spPr>
          <a:xfrm>
            <a:off x="8191500" y="4338092"/>
            <a:ext cx="1193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blocks 5, 15</a:t>
            </a:r>
            <a:endParaRPr lang="en-US" sz="1200" dirty="0"/>
          </a:p>
        </p:txBody>
      </p:sp>
      <p:sp>
        <p:nvSpPr>
          <p:cNvPr id="27" name="Text 25"/>
          <p:cNvSpPr/>
          <p:nvPr/>
        </p:nvSpPr>
        <p:spPr>
          <a:xfrm>
            <a:off x="9490075" y="3960267"/>
            <a:ext cx="16446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“m4032”</a:t>
            </a:r>
            <a:endParaRPr lang="en-US" sz="1545" dirty="0"/>
          </a:p>
        </p:txBody>
      </p:sp>
      <p:sp>
        <p:nvSpPr>
          <p:cNvPr id="28" name="Text 26"/>
          <p:cNvSpPr/>
          <p:nvPr/>
        </p:nvSpPr>
        <p:spPr>
          <a:xfrm>
            <a:off x="9461500" y="4338092"/>
            <a:ext cx="1701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40+/32 block pair</a:t>
            </a:r>
            <a:endParaRPr lang="en-US" sz="1200" dirty="0"/>
          </a:p>
        </p:txBody>
      </p:sp>
      <p:sp>
        <p:nvSpPr>
          <p:cNvPr id="29" name="Text 27"/>
          <p:cNvSpPr/>
          <p:nvPr/>
        </p:nvSpPr>
        <p:spPr>
          <a:xfrm>
            <a:off x="812800" y="4678412"/>
            <a:ext cx="1384300" cy="356592"/>
          </a:xfrm>
          <a:prstGeom prst="rect">
            <a:avLst/>
          </a:prstGeom>
          <a:noFill/>
          <a:ln/>
        </p:spPr>
        <p:txBody>
          <a:bodyPr wrap="square" lIns="0" tIns="0" rIns="0" bIns="0" rtlCol="0" anchor="t">
            <a:normAutofit/>
          </a:bodyPr>
          <a:lstStyle/>
          <a:p>
            <a:pPr algn="l"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241020 SUN</a:t>
            </a:r>
            <a:endParaRPr lang="en-US" sz="1600" dirty="0"/>
          </a:p>
        </p:txBody>
      </p:sp>
      <p:sp>
        <p:nvSpPr>
          <p:cNvPr id="30" name="Text 28"/>
          <p:cNvSpPr/>
          <p:nvPr/>
        </p:nvSpPr>
        <p:spPr>
          <a:xfrm>
            <a:off x="2276475" y="4681587"/>
            <a:ext cx="9080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908</a:t>
            </a:r>
            <a:endParaRPr lang="en-US" sz="1545" dirty="0"/>
          </a:p>
        </p:txBody>
      </p:sp>
      <p:sp>
        <p:nvSpPr>
          <p:cNvPr id="31" name="Text 29"/>
          <p:cNvSpPr/>
          <p:nvPr/>
        </p:nvSpPr>
        <p:spPr>
          <a:xfrm>
            <a:off x="2247900" y="5059412"/>
            <a:ext cx="9652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15:08 UTC</a:t>
            </a:r>
            <a:endParaRPr lang="en-US" sz="1200" dirty="0"/>
          </a:p>
        </p:txBody>
      </p:sp>
      <p:sp>
        <p:nvSpPr>
          <p:cNvPr id="32" name="Text 30"/>
          <p:cNvSpPr/>
          <p:nvPr/>
        </p:nvSpPr>
        <p:spPr>
          <a:xfrm>
            <a:off x="3317875" y="4681587"/>
            <a:ext cx="704850" cy="323850"/>
          </a:xfrm>
          <a:prstGeom prst="rect">
            <a:avLst/>
          </a:prstGeom>
          <a:solidFill>
            <a:srgbClr val="ED7D32"/>
          </a:solidFill>
          <a:ln w="6350">
            <a:solidFill>
              <a:srgbClr val="ED7D32"/>
            </a:solidFill>
            <a:prstDash val="solid"/>
          </a:ln>
        </p:spPr>
        <p:txBody>
          <a:bodyPr wrap="square" lIns="0" tIns="3175" rIns="0" bIns="0" rtlCol="0" anchor="t">
            <a:normAutofit/>
          </a:bodyPr>
          <a:lstStyle/>
          <a:p>
            <a:pPr algn="ctr" indent="0" marL="0">
              <a:lnSpc>
                <a:spcPts val="2518"/>
              </a:lnSpc>
              <a:buNone/>
            </a:pPr>
            <a:r>
              <a:rPr lang="en-US" sz="1545" dirty="0">
                <a:solidFill>
                  <a:srgbClr val="14110A"/>
                </a:solidFill>
                <a:latin typeface="Courier New" pitchFamily="49" charset="0"/>
                <a:ea typeface="Courier New" pitchFamily="49" charset="-122"/>
                <a:cs typeface="Courier New" pitchFamily="49" charset="-120"/>
              </a:rPr>
              <a:t>2</a:t>
            </a:r>
            <a:endParaRPr lang="en-US" sz="1545" dirty="0"/>
          </a:p>
        </p:txBody>
      </p:sp>
      <p:sp>
        <p:nvSpPr>
          <p:cNvPr id="33" name="Text 31"/>
          <p:cNvSpPr/>
          <p:nvPr/>
        </p:nvSpPr>
        <p:spPr>
          <a:xfrm>
            <a:off x="3289300" y="5059412"/>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Group 2</a:t>
            </a:r>
            <a:endParaRPr lang="en-US" sz="1200" dirty="0"/>
          </a:p>
        </p:txBody>
      </p:sp>
      <p:sp>
        <p:nvSpPr>
          <p:cNvPr id="34" name="Text 32"/>
          <p:cNvSpPr/>
          <p:nvPr/>
        </p:nvSpPr>
        <p:spPr>
          <a:xfrm>
            <a:off x="4156075" y="4681587"/>
            <a:ext cx="7810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30</a:t>
            </a:r>
            <a:endParaRPr lang="en-US" sz="1545" dirty="0"/>
          </a:p>
        </p:txBody>
      </p:sp>
      <p:sp>
        <p:nvSpPr>
          <p:cNvPr id="35" name="Text 33"/>
          <p:cNvSpPr/>
          <p:nvPr/>
        </p:nvSpPr>
        <p:spPr>
          <a:xfrm>
            <a:off x="4127500" y="5059412"/>
            <a:ext cx="8382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30 chars</a:t>
            </a:r>
            <a:endParaRPr lang="en-US" sz="1200" dirty="0"/>
          </a:p>
        </p:txBody>
      </p:sp>
      <p:sp>
        <p:nvSpPr>
          <p:cNvPr id="36" name="Text 34"/>
          <p:cNvSpPr/>
          <p:nvPr/>
        </p:nvSpPr>
        <p:spPr>
          <a:xfrm>
            <a:off x="5070475" y="4681587"/>
            <a:ext cx="7048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“P5”</a:t>
            </a:r>
            <a:endParaRPr lang="en-US" sz="1545" dirty="0"/>
          </a:p>
        </p:txBody>
      </p:sp>
      <p:sp>
        <p:nvSpPr>
          <p:cNvPr id="37" name="Text 35"/>
          <p:cNvSpPr/>
          <p:nvPr/>
        </p:nvSpPr>
        <p:spPr>
          <a:xfrm>
            <a:off x="5041900" y="5059412"/>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prefix</a:t>
            </a:r>
            <a:endParaRPr lang="en-US" sz="1200" dirty="0"/>
          </a:p>
        </p:txBody>
      </p:sp>
      <p:sp>
        <p:nvSpPr>
          <p:cNvPr id="38" name="Text 36"/>
          <p:cNvSpPr/>
          <p:nvPr/>
        </p:nvSpPr>
        <p:spPr>
          <a:xfrm>
            <a:off x="5908675" y="4681587"/>
            <a:ext cx="11366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“d”</a:t>
            </a:r>
            <a:endParaRPr lang="en-US" sz="1545" dirty="0"/>
          </a:p>
        </p:txBody>
      </p:sp>
      <p:sp>
        <p:nvSpPr>
          <p:cNvPr id="39" name="Text 37"/>
          <p:cNvSpPr/>
          <p:nvPr/>
        </p:nvSpPr>
        <p:spPr>
          <a:xfrm>
            <a:off x="5880100" y="5059412"/>
            <a:ext cx="1193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d = directed</a:t>
            </a:r>
            <a:endParaRPr lang="en-US" sz="1200" dirty="0"/>
          </a:p>
        </p:txBody>
      </p:sp>
      <p:sp>
        <p:nvSpPr>
          <p:cNvPr id="40" name="Text 38"/>
          <p:cNvSpPr/>
          <p:nvPr/>
        </p:nvSpPr>
        <p:spPr>
          <a:xfrm>
            <a:off x="7178675" y="4681587"/>
            <a:ext cx="3498850" cy="323850"/>
          </a:xfrm>
          <a:prstGeom prst="rect">
            <a:avLst/>
          </a:prstGeom>
          <a:solidFill>
            <a:srgbClr val="0E141B"/>
          </a:solidFill>
          <a:ln w="6350">
            <a:solidFill>
              <a:srgbClr val="222A35"/>
            </a:solidFill>
            <a:prstDash val="solid"/>
          </a:ln>
        </p:spPr>
        <p:txBody>
          <a:bodyPr wrap="square" lIns="0" tIns="3175" rIns="0" bIns="0" rtlCol="0" anchor="t">
            <a:normAutofit/>
          </a:bodyPr>
          <a:lstStyle/>
          <a:p>
            <a:pPr algn="ctr" indent="0" marL="0">
              <a:lnSpc>
                <a:spcPts val="2518"/>
              </a:lnSpc>
              <a:buNone/>
            </a:pPr>
            <a:r>
              <a:rPr lang="en-US" sz="1545" dirty="0">
                <a:solidFill>
                  <a:srgbClr val="E6EDF3"/>
                </a:solidFill>
                <a:latin typeface="Courier New" pitchFamily="49" charset="0"/>
                <a:ea typeface="Courier New" pitchFamily="49" charset="-122"/>
                <a:cs typeface="Courier New" pitchFamily="49" charset="-120"/>
              </a:rPr>
              <a:t>“ALPHA FORCE+CHARLIE FORCE”</a:t>
            </a:r>
            <a:endParaRPr lang="en-US" sz="1545" dirty="0"/>
          </a:p>
        </p:txBody>
      </p:sp>
      <p:sp>
        <p:nvSpPr>
          <p:cNvPr id="41" name="Text 39"/>
          <p:cNvSpPr/>
          <p:nvPr/>
        </p:nvSpPr>
        <p:spPr>
          <a:xfrm>
            <a:off x="7122922" y="5059412"/>
            <a:ext cx="361035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FOR ALPHA FORCE, CHARLIE FORCE</a:t>
            </a:r>
            <a:endParaRPr lang="en-US" sz="1200" dirty="0"/>
          </a:p>
        </p:txBody>
      </p:sp>
      <p:sp>
        <p:nvSpPr>
          <p:cNvPr id="42" name="Text 40"/>
          <p:cNvSpPr/>
          <p:nvPr/>
        </p:nvSpPr>
        <p:spPr>
          <a:xfrm>
            <a:off x="812800" y="5399732"/>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flags: r re-air · d directed · e E6B · t MORE TO FOLLOW · c carousel · u early campaign · k E6B exclusive</a:t>
            </a:r>
            <a:endParaRPr lang="en-US" sz="1200" dirty="0"/>
          </a:p>
        </p:txBody>
      </p:sp>
      <p:sp>
        <p:nvSpPr>
          <p:cNvPr id="43" name="Text 4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day data embedded in the published DTCP gallery</a:t>
            </a:r>
            <a:endParaRPr lang="en-US" sz="1200" dirty="0"/>
          </a:p>
        </p:txBody>
      </p:sp>
      <p:sp>
        <p:nvSpPr>
          <p:cNvPr id="44" name="Text 42"/>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GALLERY SEARCH</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Day tokens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514725"/>
        </p:xfrm>
        <a:graphic>
          <a:graphicData uri="http://schemas.openxmlformats.org/drawingml/2006/table">
            <a:tbl>
              <a:tblPr/>
              <a:tblGrid>
                <a:gridCol w="2321814"/>
                <a:gridCol w="6121146"/>
                <a:gridCol w="2110740"/>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Token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Finds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Card days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2501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 partial date, matched anywhere: January 2025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17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23 · 23--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anywhere vs. anchored (‘-’ = any digit): 2023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207 · 192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--06 · ----01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every June · every 1st of a month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80 · 23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tue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 weekday (mon … sun)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93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c32,27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days with every listed length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10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g12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days with both groups · only-those days brightest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497 (236)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sky · fake · zero</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SKYMASTER · FAKEMASTER · no messages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17 · 6 · 13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Counts re-run on the published page, Oct 15, 2026</a:t>
            </a:r>
            <a:endParaRPr lang="en-US" sz="1200" dirty="0"/>
          </a:p>
        </p:txBody>
      </p:sp>
      <p:sp>
        <p:nvSpPr>
          <p:cNvPr id="6" name="Text 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GALLERY SEARCH</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Message tokens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514725"/>
        </p:xfrm>
        <a:graphic>
          <a:graphicData uri="http://schemas.openxmlformats.org/drawingml/2006/table">
            <a:tbl>
              <a:tblPr/>
              <a:tblGrid>
                <a:gridCol w="2532888"/>
                <a:gridCol w="6332220"/>
                <a:gridCol w="1688592"/>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Token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One message that is…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Card days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g2c43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Group 2, 43 characters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g2c43@0909</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…within ±10 min of 09:09 UTC (@09, ~30, @0900-0930)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g2car · g4car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 carousel: odd length, ~every 30 min, 4+ times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23 · 17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dir · e6 · e6only</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directed · by an E6B · E6B, no ground copy</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355 · 353 · 19</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mtf · g1mtf</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in a MORE TO FOLLOW set: non-G1 · Group 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28 · 264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g2b15 · g3b14 · g3b23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built from 15-, 14-, 23-character blocks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47 · 17 · 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charlieforce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addressed to a named FORCE, written as said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12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Counts re-run on the published page, Oct 15, 2026</a:t>
            </a:r>
            <a:endParaRPr lang="en-US" sz="1200" dirty="0"/>
          </a:p>
        </p:txBody>
      </p:sp>
      <p:sp>
        <p:nvSpPr>
          <p:cNvPr id="6" name="Text 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GALLERY SEARCH</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Combining tokens</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&amp;</a:t>
            </a:r>
            <a:r>
              <a:rPr lang="en-US" sz="1600" dirty="0">
                <a:solidFill>
                  <a:srgbClr val="E6EDF3"/>
                </a:solidFill>
                <a:latin typeface="Arial" pitchFamily="34" charset="0"/>
                <a:ea typeface="Arial" pitchFamily="34" charset="-122"/>
                <a:cs typeface="Arial" pitchFamily="34" charset="-120"/>
              </a:rPr>
              <a:t> and · </a:t>
            </a:r>
            <a:r>
              <a:rPr lang="en-US" sz="1600" dirty="0">
                <a:solidFill>
                  <a:srgbClr val="FFCC00"/>
                </a:solidFill>
                <a:latin typeface="Arial" pitchFamily="34" charset="0"/>
                <a:ea typeface="Arial" pitchFamily="34" charset="-122"/>
                <a:cs typeface="Arial" pitchFamily="34" charset="-120"/>
              </a:rPr>
              <a:t>/</a:t>
            </a:r>
            <a:r>
              <a:rPr lang="en-US" sz="1600" dirty="0">
                <a:solidFill>
                  <a:srgbClr val="E6EDF3"/>
                </a:solidFill>
                <a:latin typeface="Arial" pitchFamily="34" charset="0"/>
                <a:ea typeface="Arial" pitchFamily="34" charset="-122"/>
                <a:cs typeface="Arial" pitchFamily="34" charset="-120"/>
              </a:rPr>
              <a:t> or · </a:t>
            </a:r>
            <a:r>
              <a:rPr lang="en-US" sz="1600" dirty="0">
                <a:solidFill>
                  <a:srgbClr val="FFCC00"/>
                </a:solidFill>
                <a:latin typeface="Arial" pitchFamily="34" charset="0"/>
                <a:ea typeface="Arial" pitchFamily="34" charset="-122"/>
                <a:cs typeface="Arial" pitchFamily="34" charset="-120"/>
              </a:rPr>
              <a:t>!</a:t>
            </a:r>
            <a:r>
              <a:rPr lang="en-US" sz="1600" dirty="0">
                <a:solidFill>
                  <a:srgbClr val="E6EDF3"/>
                </a:solidFill>
                <a:latin typeface="Arial" pitchFamily="34" charset="0"/>
                <a:ea typeface="Arial" pitchFamily="34" charset="-122"/>
                <a:cs typeface="Arial" pitchFamily="34" charset="-120"/>
              </a:rPr>
              <a:t> not: </a:t>
            </a:r>
            <a:r>
              <a:rPr lang="en-US" sz="1600" dirty="0">
                <a:solidFill>
                  <a:srgbClr val="FFCC00"/>
                </a:solidFill>
                <a:latin typeface="Arial" pitchFamily="34" charset="0"/>
                <a:ea typeface="Arial" pitchFamily="34" charset="-122"/>
                <a:cs typeface="Arial" pitchFamily="34" charset="-120"/>
              </a:rPr>
              <a:t>2609&amp;!g1</a:t>
            </a:r>
            <a:r>
              <a:rPr lang="en-US" sz="1600" dirty="0">
                <a:solidFill>
                  <a:srgbClr val="E6EDF3"/>
                </a:solidFill>
                <a:latin typeface="Arial" pitchFamily="34" charset="0"/>
                <a:ea typeface="Arial" pitchFamily="34" charset="-122"/>
                <a:cs typeface="Arial" pitchFamily="34" charset="-120"/>
              </a:rPr>
              <a:t> → 1 day (260927)</a:t>
            </a:r>
            <a:endParaRPr lang="en-US" sz="1600" dirty="0"/>
          </a:p>
        </p:txBody>
      </p:sp>
      <p:sp>
        <p:nvSpPr>
          <p:cNvPr id="6" name="Shape 4"/>
          <p:cNvSpPr/>
          <p:nvPr/>
        </p:nvSpPr>
        <p:spPr>
          <a:xfrm>
            <a:off x="812800" y="2412256"/>
            <a:ext cx="4572000" cy="0"/>
          </a:xfrm>
          <a:prstGeom prst="line">
            <a:avLst/>
          </a:prstGeom>
          <a:noFill/>
          <a:ln w="6350">
            <a:solidFill>
              <a:srgbClr val="222A35"/>
            </a:solidFill>
            <a:prstDash val="solid"/>
          </a:ln>
        </p:spPr>
      </p:sp>
      <p:sp>
        <p:nvSpPr>
          <p:cNvPr id="7" name="Text 5"/>
          <p:cNvSpPr/>
          <p:nvPr/>
        </p:nvSpPr>
        <p:spPr>
          <a:xfrm>
            <a:off x="812800" y="2517031"/>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a:t>
            </a:r>
            <a:r>
              <a:rPr lang="en-US" sz="1600" dirty="0">
                <a:solidFill>
                  <a:srgbClr val="E6EDF3"/>
                </a:solidFill>
                <a:latin typeface="Arial" pitchFamily="34" charset="0"/>
                <a:ea typeface="Arial" pitchFamily="34" charset="-122"/>
                <a:cs typeface="Arial" pitchFamily="34" charset="-120"/>
              </a:rPr>
              <a:t> any of: </a:t>
            </a:r>
            <a:r>
              <a:rPr lang="en-US" sz="1600" dirty="0">
                <a:solidFill>
                  <a:srgbClr val="FFCC00"/>
                </a:solidFill>
                <a:latin typeface="Arial" pitchFamily="34" charset="0"/>
                <a:ea typeface="Arial" pitchFamily="34" charset="-122"/>
                <a:cs typeface="Arial" pitchFamily="34" charset="-120"/>
              </a:rPr>
              <a:t>m3537,m43</a:t>
            </a:r>
            <a:r>
              <a:rPr lang="en-US" sz="1600" dirty="0">
                <a:solidFill>
                  <a:srgbClr val="E6EDF3"/>
                </a:solidFill>
                <a:latin typeface="Arial" pitchFamily="34" charset="0"/>
                <a:ea typeface="Arial" pitchFamily="34" charset="-122"/>
                <a:cs typeface="Arial" pitchFamily="34" charset="-120"/>
              </a:rPr>
              <a:t> → 10 days</a:t>
            </a:r>
            <a:endParaRPr lang="en-US" sz="1600" dirty="0"/>
          </a:p>
        </p:txBody>
      </p:sp>
      <p:sp>
        <p:nvSpPr>
          <p:cNvPr id="8" name="Shape 6"/>
          <p:cNvSpPr/>
          <p:nvPr/>
        </p:nvSpPr>
        <p:spPr>
          <a:xfrm>
            <a:off x="812800" y="2885926"/>
            <a:ext cx="4572000" cy="0"/>
          </a:xfrm>
          <a:prstGeom prst="line">
            <a:avLst/>
          </a:prstGeom>
          <a:noFill/>
          <a:ln w="6350">
            <a:solidFill>
              <a:srgbClr val="222A35"/>
            </a:solidFill>
            <a:prstDash val="solid"/>
          </a:ln>
        </p:spPr>
      </p:sp>
      <p:sp>
        <p:nvSpPr>
          <p:cNvPr id="9" name="Text 7"/>
          <p:cNvSpPr/>
          <p:nvPr/>
        </p:nvSpPr>
        <p:spPr>
          <a:xfrm>
            <a:off x="812800" y="299070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a&gt;b</a:t>
            </a:r>
            <a:r>
              <a:rPr lang="en-US" sz="1600" dirty="0">
                <a:solidFill>
                  <a:srgbClr val="E6EDF3"/>
                </a:solidFill>
                <a:latin typeface="Arial" pitchFamily="34" charset="0"/>
                <a:ea typeface="Arial" pitchFamily="34" charset="-122"/>
                <a:cs typeface="Arial" pitchFamily="34" charset="-120"/>
              </a:rPr>
              <a:t>: b within 15 min after a ·</a:t>
            </a:r>
            <a:endParaRPr lang="en-US" sz="1600" dirty="0"/>
          </a:p>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a~b</a:t>
            </a:r>
            <a:r>
              <a:rPr lang="en-US" sz="1600" dirty="0">
                <a:solidFill>
                  <a:srgbClr val="E6EDF3"/>
                </a:solidFill>
                <a:latin typeface="Arial" pitchFamily="34" charset="0"/>
                <a:ea typeface="Arial" pitchFamily="34" charset="-122"/>
                <a:cs typeface="Arial" pitchFamily="34" charset="-120"/>
              </a:rPr>
              <a:t>: either order · </a:t>
            </a:r>
            <a:r>
              <a:rPr lang="en-US" sz="1600" dirty="0">
                <a:solidFill>
                  <a:srgbClr val="FFCC00"/>
                </a:solidFill>
                <a:latin typeface="Arial" pitchFamily="34" charset="0"/>
                <a:ea typeface="Arial" pitchFamily="34" charset="-122"/>
                <a:cs typeface="Arial" pitchFamily="34" charset="-120"/>
              </a:rPr>
              <a:t>~N</a:t>
            </a:r>
            <a:r>
              <a:rPr lang="en-US" sz="1600" dirty="0">
                <a:solidFill>
                  <a:srgbClr val="E6EDF3"/>
                </a:solidFill>
                <a:latin typeface="Arial" pitchFamily="34" charset="0"/>
                <a:ea typeface="Arial" pitchFamily="34" charset="-122"/>
                <a:cs typeface="Arial" pitchFamily="34" charset="-120"/>
              </a:rPr>
              <a:t>: the window</a:t>
            </a:r>
            <a:endParaRPr lang="en-US" sz="1600" dirty="0"/>
          </a:p>
        </p:txBody>
      </p:sp>
      <p:sp>
        <p:nvSpPr>
          <p:cNvPr id="10" name="Shape 8"/>
          <p:cNvSpPr/>
          <p:nvPr/>
        </p:nvSpPr>
        <p:spPr>
          <a:xfrm>
            <a:off x="812800" y="3623717"/>
            <a:ext cx="4572000" cy="0"/>
          </a:xfrm>
          <a:prstGeom prst="line">
            <a:avLst/>
          </a:prstGeom>
          <a:noFill/>
          <a:ln w="6350">
            <a:solidFill>
              <a:srgbClr val="222A35"/>
            </a:solidFill>
            <a:prstDash val="solid"/>
          </a:ln>
        </p:spPr>
      </p:sp>
      <p:sp>
        <p:nvSpPr>
          <p:cNvPr id="11" name="Text 9"/>
          <p:cNvSpPr/>
          <p:nvPr/>
        </p:nvSpPr>
        <p:spPr>
          <a:xfrm>
            <a:off x="812800" y="372849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g3c22&gt;g3c31</a:t>
            </a:r>
            <a:r>
              <a:rPr lang="en-US" sz="1600" dirty="0">
                <a:solidFill>
                  <a:srgbClr val="E6EDF3"/>
                </a:solidFill>
                <a:latin typeface="Arial" pitchFamily="34" charset="0"/>
                <a:ea typeface="Arial" pitchFamily="34" charset="-122"/>
                <a:cs typeface="Arial" pitchFamily="34" charset="-120"/>
              </a:rPr>
              <a:t> → 260915, 261013 ·</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with </a:t>
            </a:r>
            <a:r>
              <a:rPr lang="en-US" sz="1600" dirty="0">
                <a:solidFill>
                  <a:srgbClr val="FFCC00"/>
                </a:solidFill>
                <a:latin typeface="Arial" pitchFamily="34" charset="0"/>
                <a:ea typeface="Arial" pitchFamily="34" charset="-122"/>
                <a:cs typeface="Arial" pitchFamily="34" charset="-120"/>
              </a:rPr>
              <a:t>~5</a:t>
            </a:r>
            <a:r>
              <a:rPr lang="en-US" sz="1600" dirty="0">
                <a:solidFill>
                  <a:srgbClr val="E6EDF3"/>
                </a:solidFill>
                <a:latin typeface="Arial" pitchFamily="34" charset="0"/>
                <a:ea typeface="Arial" pitchFamily="34" charset="-122"/>
                <a:cs typeface="Arial" pitchFamily="34" charset="-120"/>
              </a:rPr>
              <a:t> → 261013 only</a:t>
            </a:r>
            <a:endParaRPr lang="en-US" sz="1600" dirty="0"/>
          </a:p>
        </p:txBody>
      </p:sp>
      <p:sp>
        <p:nvSpPr>
          <p:cNvPr id="12" name="Shape 10"/>
          <p:cNvSpPr/>
          <p:nvPr/>
        </p:nvSpPr>
        <p:spPr>
          <a:xfrm>
            <a:off x="812800" y="4361507"/>
            <a:ext cx="4572000" cy="0"/>
          </a:xfrm>
          <a:prstGeom prst="line">
            <a:avLst/>
          </a:prstGeom>
          <a:noFill/>
          <a:ln w="6350">
            <a:solidFill>
              <a:srgbClr val="222A35"/>
            </a:solidFill>
            <a:prstDash val="solid"/>
          </a:ln>
        </p:spPr>
      </p:sp>
      <p:sp>
        <p:nvSpPr>
          <p:cNvPr id="13" name="Text 11"/>
          <p:cNvSpPr/>
          <p:nvPr/>
        </p:nvSpPr>
        <p:spPr>
          <a:xfrm>
            <a:off x="812800" y="446628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Trailing </a:t>
            </a:r>
            <a:r>
              <a:rPr lang="en-US" sz="1600" dirty="0">
                <a:solidFill>
                  <a:srgbClr val="FFCC00"/>
                </a:solidFill>
                <a:latin typeface="Arial" pitchFamily="34" charset="0"/>
                <a:ea typeface="Arial" pitchFamily="34" charset="-122"/>
                <a:cs typeface="Arial" pitchFamily="34" charset="-120"/>
              </a:rPr>
              <a:t>x</a:t>
            </a:r>
            <a:r>
              <a:rPr lang="en-US" sz="1600" dirty="0">
                <a:solidFill>
                  <a:srgbClr val="E6EDF3"/>
                </a:solidFill>
                <a:latin typeface="Arial" pitchFamily="34" charset="0"/>
                <a:ea typeface="Arial" pitchFamily="34" charset="-122"/>
                <a:cs typeface="Arial" pitchFamily="34" charset="-120"/>
              </a:rPr>
              <a:t> folds weeks without a hit:</a:t>
            </a:r>
            <a:endParaRPr lang="en-US" sz="1600" dirty="0"/>
          </a:p>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charlieforcex</a:t>
            </a:r>
            <a:r>
              <a:rPr lang="en-US" sz="1600" dirty="0">
                <a:solidFill>
                  <a:srgbClr val="E6EDF3"/>
                </a:solidFill>
                <a:latin typeface="Arial" pitchFamily="34" charset="0"/>
                <a:ea typeface="Arial" pitchFamily="34" charset="-122"/>
                <a:cs typeface="Arial" pitchFamily="34" charset="-120"/>
              </a:rPr>
              <a:t> → 12 days</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gallery searched for charlieforcex: 12 lit days in October 2024 and October 2025, with the weeks between folded into dashed dividers reading 69 weeks, 51 weeks and 50 weeks">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neetintel.github.io/dtcp_gallery.html?charlieforcex</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GALLERY SEARCH</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Two Tuesdays, one week apart</a:t>
            </a:r>
            <a:endParaRPr lang="en-US" sz="3600" dirty="0"/>
          </a:p>
        </p:txBody>
      </p:sp>
      <p:sp>
        <p:nvSpPr>
          <p:cNvPr id="4" name="Shape 2"/>
          <p:cNvSpPr/>
          <p:nvPr/>
        </p:nvSpPr>
        <p:spPr>
          <a:xfrm>
            <a:off x="812800" y="1938586"/>
            <a:ext cx="3048000" cy="0"/>
          </a:xfrm>
          <a:prstGeom prst="line">
            <a:avLst/>
          </a:prstGeom>
          <a:noFill/>
          <a:ln w="6350">
            <a:solidFill>
              <a:srgbClr val="222A35"/>
            </a:solidFill>
            <a:prstDash val="solid"/>
          </a:ln>
        </p:spPr>
      </p:sp>
      <p:sp>
        <p:nvSpPr>
          <p:cNvPr id="5" name="Text 3"/>
          <p:cNvSpPr/>
          <p:nvPr/>
        </p:nvSpPr>
        <p:spPr>
          <a:xfrm>
            <a:off x="812800" y="2043361"/>
            <a:ext cx="3139440"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g2c75</a:t>
            </a:r>
            <a:r>
              <a:rPr lang="en-US" sz="1600" dirty="0">
                <a:solidFill>
                  <a:srgbClr val="E6EDF3"/>
                </a:solidFill>
                <a:latin typeface="Arial" pitchFamily="34" charset="0"/>
                <a:ea typeface="Arial" pitchFamily="34" charset="-122"/>
                <a:cs typeface="Arial" pitchFamily="34" charset="-120"/>
              </a:rPr>
              <a:t> → 13 days</a:t>
            </a:r>
            <a:endParaRPr lang="en-US" sz="1600" dirty="0"/>
          </a:p>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tue&amp;g2c75</a:t>
            </a:r>
            <a:r>
              <a:rPr lang="en-US" sz="1600" dirty="0">
                <a:solidFill>
                  <a:srgbClr val="E6EDF3"/>
                </a:solidFill>
                <a:latin typeface="Arial" pitchFamily="34" charset="0"/>
                <a:ea typeface="Arial" pitchFamily="34" charset="-122"/>
                <a:cs typeface="Arial" pitchFamily="34" charset="-120"/>
              </a:rPr>
              <a:t> → 4</a:t>
            </a:r>
            <a:endParaRPr lang="en-US" sz="1600" dirty="0"/>
          </a:p>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tue&amp;g2c75@15</a:t>
            </a:r>
            <a:r>
              <a:rPr lang="en-US" sz="1600" dirty="0">
                <a:solidFill>
                  <a:srgbClr val="E6EDF3"/>
                </a:solidFill>
                <a:latin typeface="Arial" pitchFamily="34" charset="0"/>
                <a:ea typeface="Arial" pitchFamily="34" charset="-122"/>
                <a:cs typeface="Arial" pitchFamily="34" charset="-120"/>
              </a:rPr>
              <a:t> → 2</a:t>
            </a:r>
            <a:endParaRPr lang="en-US" sz="1600" dirty="0"/>
          </a:p>
        </p:txBody>
      </p:sp>
      <p:sp>
        <p:nvSpPr>
          <p:cNvPr id="6" name="Shape 4"/>
          <p:cNvSpPr/>
          <p:nvPr/>
        </p:nvSpPr>
        <p:spPr>
          <a:xfrm>
            <a:off x="812800" y="2940496"/>
            <a:ext cx="3048000" cy="0"/>
          </a:xfrm>
          <a:prstGeom prst="line">
            <a:avLst/>
          </a:prstGeom>
          <a:noFill/>
          <a:ln w="6350">
            <a:solidFill>
              <a:srgbClr val="222A35"/>
            </a:solidFill>
            <a:prstDash val="solid"/>
          </a:ln>
        </p:spPr>
      </p:sp>
      <p:sp>
        <p:nvSpPr>
          <p:cNvPr id="7" name="Text 5"/>
          <p:cNvSpPr/>
          <p:nvPr/>
        </p:nvSpPr>
        <p:spPr>
          <a:xfrm>
            <a:off x="812800" y="3045271"/>
            <a:ext cx="313944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g3c25&gt;g2c43~10</a:t>
            </a:r>
            <a:r>
              <a:rPr lang="en-US" sz="1600" dirty="0">
                <a:solidFill>
                  <a:srgbClr val="E6EDF3"/>
                </a:solidFill>
                <a:latin typeface="Arial" pitchFamily="34" charset="0"/>
                <a:ea typeface="Arial" pitchFamily="34" charset="-122"/>
                <a:cs typeface="Arial" pitchFamily="34" charset="-120"/>
              </a:rPr>
              <a:t> → the same two: 250916, 250923</a:t>
            </a:r>
            <a:endParaRPr lang="en-US" sz="1600" dirty="0"/>
          </a:p>
        </p:txBody>
      </p:sp>
      <p:sp>
        <p:nvSpPr>
          <p:cNvPr id="8" name="Shape 6"/>
          <p:cNvSpPr/>
          <p:nvPr/>
        </p:nvSpPr>
        <p:spPr>
          <a:xfrm>
            <a:off x="812800" y="3678287"/>
            <a:ext cx="3048000" cy="0"/>
          </a:xfrm>
          <a:prstGeom prst="line">
            <a:avLst/>
          </a:prstGeom>
          <a:noFill/>
          <a:ln w="6350">
            <a:solidFill>
              <a:srgbClr val="222A35"/>
            </a:solidFill>
            <a:prstDash val="solid"/>
          </a:ln>
        </p:spPr>
      </p:sp>
      <p:sp>
        <p:nvSpPr>
          <p:cNvPr id="9" name="Text 7"/>
          <p:cNvSpPr/>
          <p:nvPr/>
        </p:nvSpPr>
        <p:spPr>
          <a:xfrm>
            <a:off x="812800" y="3783062"/>
            <a:ext cx="3139440"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3 G2 slots line up ·</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G2 prefix WM → 27 ·</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G3 prefix 7Z both weeks</a:t>
            </a:r>
            <a:endParaRPr lang="en-US" sz="1600" dirty="0"/>
          </a:p>
        </p:txBody>
      </p:sp>
      <p:sp>
        <p:nvSpPr>
          <p:cNvPr id="10" name="Shape 8"/>
          <p:cNvSpPr/>
          <p:nvPr/>
        </p:nvSpPr>
        <p:spPr>
          <a:xfrm>
            <a:off x="812800" y="4680198"/>
            <a:ext cx="3048000" cy="0"/>
          </a:xfrm>
          <a:prstGeom prst="line">
            <a:avLst/>
          </a:prstGeom>
          <a:noFill/>
          <a:ln w="6350">
            <a:solidFill>
              <a:srgbClr val="222A35"/>
            </a:solidFill>
            <a:prstDash val="solid"/>
          </a:ln>
        </p:spPr>
      </p:sp>
      <p:sp>
        <p:nvSpPr>
          <p:cNvPr id="11" name="Text 9"/>
          <p:cNvSpPr/>
          <p:nvPr/>
        </p:nvSpPr>
        <p:spPr>
          <a:xfrm>
            <a:off x="812800" y="4784973"/>
            <a:ext cx="313944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?v250916,250923</a:t>
            </a:r>
            <a:r>
              <a:rPr lang="en-US" sz="1600" dirty="0">
                <a:solidFill>
                  <a:srgbClr val="E6EDF3"/>
                </a:solidFill>
                <a:latin typeface="Arial" pitchFamily="34" charset="0"/>
                <a:ea typeface="Arial" pitchFamily="34" charset="-122"/>
                <a:cs typeface="Arial" pitchFamily="34" charset="-120"/>
              </a:rPr>
              <a:t> → 3 linked: 14:53 · 15:50/15:45 · 16:07</a:t>
            </a:r>
            <a:endParaRPr lang="en-US" sz="1600" dirty="0"/>
          </a:p>
        </p:txBody>
      </p:sp>
      <p:sp>
        <p:nvSpPr>
          <p:cNvPr id="12" name="Text 10"/>
          <p:cNvSpPr/>
          <p:nvPr/>
        </p:nvSpPr>
        <p:spPr>
          <a:xfrm>
            <a:off x="5404941" y="1935411"/>
            <a:ext cx="1249859"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E6EDF3"/>
                </a:solidFill>
                <a:latin typeface="Courier New" pitchFamily="49" charset="0"/>
                <a:ea typeface="Courier New" pitchFamily="49" charset="-122"/>
                <a:cs typeface="Courier New" pitchFamily="49" charset="-120"/>
              </a:rPr>
              <a:t>250916 TUE</a:t>
            </a:r>
            <a:endParaRPr lang="en-US" sz="1200" dirty="0"/>
          </a:p>
        </p:txBody>
      </p:sp>
      <p:sp>
        <p:nvSpPr>
          <p:cNvPr id="13" name="Text 11"/>
          <p:cNvSpPr/>
          <p:nvPr/>
        </p:nvSpPr>
        <p:spPr>
          <a:xfrm>
            <a:off x="6654800" y="1935411"/>
            <a:ext cx="256387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E6EDF3"/>
                </a:solidFill>
                <a:latin typeface="Courier New" pitchFamily="49" charset="0"/>
                <a:ea typeface="Courier New" pitchFamily="49" charset="-122"/>
                <a:cs typeface="Courier New" pitchFamily="49" charset="-120"/>
              </a:rPr>
              <a:t>250923 TUE</a:t>
            </a:r>
            <a:endParaRPr lang="en-US" sz="1200" dirty="0"/>
          </a:p>
        </p:txBody>
      </p:sp>
      <p:sp>
        <p:nvSpPr>
          <p:cNvPr id="14" name="Text 12"/>
          <p:cNvSpPr/>
          <p:nvPr/>
        </p:nvSpPr>
        <p:spPr>
          <a:xfrm>
            <a:off x="5499100" y="2212231"/>
            <a:ext cx="11557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09:09 G2-43</a:t>
            </a:r>
            <a:endParaRPr lang="en-US" sz="1200" dirty="0"/>
          </a:p>
        </p:txBody>
      </p:sp>
      <p:sp>
        <p:nvSpPr>
          <p:cNvPr id="15" name="Text 13"/>
          <p:cNvSpPr/>
          <p:nvPr/>
        </p:nvSpPr>
        <p:spPr>
          <a:xfrm>
            <a:off x="5499100" y="2529731"/>
            <a:ext cx="11557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14:53 G2-30</a:t>
            </a:r>
            <a:endParaRPr lang="en-US" sz="1200" dirty="0"/>
          </a:p>
        </p:txBody>
      </p:sp>
      <p:sp>
        <p:nvSpPr>
          <p:cNvPr id="16" name="Shape 14"/>
          <p:cNvSpPr/>
          <p:nvPr/>
        </p:nvSpPr>
        <p:spPr>
          <a:xfrm>
            <a:off x="6654800" y="2656731"/>
            <a:ext cx="711200" cy="0"/>
          </a:xfrm>
          <a:prstGeom prst="line">
            <a:avLst/>
          </a:prstGeom>
          <a:noFill/>
          <a:ln w="12700">
            <a:solidFill>
              <a:srgbClr val="CFD3E6"/>
            </a:solidFill>
            <a:prstDash val="dash"/>
          </a:ln>
        </p:spPr>
      </p:sp>
      <p:sp>
        <p:nvSpPr>
          <p:cNvPr id="17" name="Text 15"/>
          <p:cNvSpPr/>
          <p:nvPr/>
        </p:nvSpPr>
        <p:spPr>
          <a:xfrm>
            <a:off x="7366000" y="2529731"/>
            <a:ext cx="11557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14:53 G2-30</a:t>
            </a:r>
            <a:endParaRPr lang="en-US" sz="1200" dirty="0"/>
          </a:p>
        </p:txBody>
      </p:sp>
      <p:sp>
        <p:nvSpPr>
          <p:cNvPr id="18" name="Text 16"/>
          <p:cNvSpPr/>
          <p:nvPr/>
        </p:nvSpPr>
        <p:spPr>
          <a:xfrm>
            <a:off x="4165600" y="2847231"/>
            <a:ext cx="11557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15:09 G2-30</a:t>
            </a:r>
            <a:endParaRPr lang="en-US" sz="1200" dirty="0"/>
          </a:p>
        </p:txBody>
      </p:sp>
      <p:sp>
        <p:nvSpPr>
          <p:cNvPr id="19" name="Text 17"/>
          <p:cNvSpPr/>
          <p:nvPr/>
        </p:nvSpPr>
        <p:spPr>
          <a:xfrm>
            <a:off x="5505450" y="3171081"/>
            <a:ext cx="1143000" cy="241300"/>
          </a:xfrm>
          <a:prstGeom prst="rect">
            <a:avLst/>
          </a:prstGeom>
          <a:solidFill>
            <a:srgbClr val="ED7D32"/>
          </a:solidFill>
          <a:ln w="12700">
            <a:solidFill>
              <a:srgbClr val="E6EDF3"/>
            </a:solidFill>
            <a:prstDash val="solid"/>
          </a:ln>
        </p:spPr>
        <p:txBody>
          <a:bodyPr wrap="square" lIns="0" tIns="6350" rIns="0" bIns="0" rtlCol="0" anchor="t">
            <a:normAutofit/>
          </a:bodyPr>
          <a:lstStyle/>
          <a:p>
            <a:pPr algn="ctr" indent="0" marL="0">
              <a:lnSpc>
                <a:spcPts val="1800"/>
              </a:lnSpc>
              <a:buNone/>
            </a:pPr>
            <a:r>
              <a:rPr lang="en-US" sz="1200" dirty="0">
                <a:solidFill>
                  <a:srgbClr val="14110A"/>
                </a:solidFill>
                <a:latin typeface="Courier New" pitchFamily="49" charset="0"/>
                <a:ea typeface="Courier New" pitchFamily="49" charset="-122"/>
                <a:cs typeface="Courier New" pitchFamily="49" charset="-120"/>
              </a:rPr>
              <a:t>15:50 G2-75</a:t>
            </a:r>
            <a:endParaRPr lang="en-US" sz="1200" dirty="0"/>
          </a:p>
        </p:txBody>
      </p:sp>
      <p:sp>
        <p:nvSpPr>
          <p:cNvPr id="20" name="Shape 18"/>
          <p:cNvSpPr/>
          <p:nvPr/>
        </p:nvSpPr>
        <p:spPr>
          <a:xfrm>
            <a:off x="6654800" y="3291731"/>
            <a:ext cx="711200" cy="0"/>
          </a:xfrm>
          <a:prstGeom prst="line">
            <a:avLst/>
          </a:prstGeom>
          <a:noFill/>
          <a:ln w="12700">
            <a:solidFill>
              <a:srgbClr val="CFD3E6"/>
            </a:solidFill>
            <a:prstDash val="dash"/>
          </a:ln>
        </p:spPr>
      </p:sp>
      <p:sp>
        <p:nvSpPr>
          <p:cNvPr id="21" name="Text 19"/>
          <p:cNvSpPr/>
          <p:nvPr/>
        </p:nvSpPr>
        <p:spPr>
          <a:xfrm>
            <a:off x="7372350" y="3171081"/>
            <a:ext cx="1143000" cy="241300"/>
          </a:xfrm>
          <a:prstGeom prst="rect">
            <a:avLst/>
          </a:prstGeom>
          <a:solidFill>
            <a:srgbClr val="ED7D32"/>
          </a:solidFill>
          <a:ln w="12700">
            <a:solidFill>
              <a:srgbClr val="E6EDF3"/>
            </a:solidFill>
            <a:prstDash val="solid"/>
          </a:ln>
        </p:spPr>
        <p:txBody>
          <a:bodyPr wrap="square" lIns="0" tIns="6350" rIns="0" bIns="0" rtlCol="0" anchor="t">
            <a:normAutofit/>
          </a:bodyPr>
          <a:lstStyle/>
          <a:p>
            <a:pPr algn="ctr" indent="0" marL="0">
              <a:lnSpc>
                <a:spcPts val="1800"/>
              </a:lnSpc>
              <a:buNone/>
            </a:pPr>
            <a:r>
              <a:rPr lang="en-US" sz="1200" dirty="0">
                <a:solidFill>
                  <a:srgbClr val="14110A"/>
                </a:solidFill>
                <a:latin typeface="Courier New" pitchFamily="49" charset="0"/>
                <a:ea typeface="Courier New" pitchFamily="49" charset="-122"/>
                <a:cs typeface="Courier New" pitchFamily="49" charset="-120"/>
              </a:rPr>
              <a:t>15:45 G2-75</a:t>
            </a:r>
            <a:endParaRPr lang="en-US" sz="1200" dirty="0"/>
          </a:p>
        </p:txBody>
      </p:sp>
      <p:sp>
        <p:nvSpPr>
          <p:cNvPr id="22" name="Text 20"/>
          <p:cNvSpPr/>
          <p:nvPr/>
        </p:nvSpPr>
        <p:spPr>
          <a:xfrm>
            <a:off x="8674100" y="3185071"/>
            <a:ext cx="12319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tue&amp;g2c75@15</a:t>
            </a:r>
            <a:endParaRPr lang="en-US" sz="1200" dirty="0"/>
          </a:p>
        </p:txBody>
      </p:sp>
      <p:sp>
        <p:nvSpPr>
          <p:cNvPr id="23" name="Text 21"/>
          <p:cNvSpPr/>
          <p:nvPr/>
        </p:nvSpPr>
        <p:spPr>
          <a:xfrm>
            <a:off x="4165600" y="3482231"/>
            <a:ext cx="1155700" cy="254000"/>
          </a:xfrm>
          <a:prstGeom prst="rect">
            <a:avLst/>
          </a:prstGeom>
          <a:solidFill>
            <a:srgbClr val="FFCC00">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15:51 G3-32</a:t>
            </a:r>
            <a:endParaRPr lang="en-US" sz="1200" dirty="0"/>
          </a:p>
        </p:txBody>
      </p:sp>
      <p:sp>
        <p:nvSpPr>
          <p:cNvPr id="24" name="Text 22"/>
          <p:cNvSpPr/>
          <p:nvPr/>
        </p:nvSpPr>
        <p:spPr>
          <a:xfrm>
            <a:off x="5499100" y="3799731"/>
            <a:ext cx="11557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16:07 G2-30</a:t>
            </a:r>
            <a:endParaRPr lang="en-US" sz="1200" dirty="0"/>
          </a:p>
        </p:txBody>
      </p:sp>
      <p:sp>
        <p:nvSpPr>
          <p:cNvPr id="25" name="Shape 23"/>
          <p:cNvSpPr/>
          <p:nvPr/>
        </p:nvSpPr>
        <p:spPr>
          <a:xfrm>
            <a:off x="6654800" y="3926731"/>
            <a:ext cx="711200" cy="0"/>
          </a:xfrm>
          <a:prstGeom prst="line">
            <a:avLst/>
          </a:prstGeom>
          <a:noFill/>
          <a:ln w="12700">
            <a:solidFill>
              <a:srgbClr val="CFD3E6"/>
            </a:solidFill>
            <a:prstDash val="dash"/>
          </a:ln>
        </p:spPr>
      </p:sp>
      <p:sp>
        <p:nvSpPr>
          <p:cNvPr id="26" name="Text 24"/>
          <p:cNvSpPr/>
          <p:nvPr/>
        </p:nvSpPr>
        <p:spPr>
          <a:xfrm>
            <a:off x="7366000" y="3799731"/>
            <a:ext cx="11557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16:07 G2-30</a:t>
            </a:r>
            <a:endParaRPr lang="en-US" sz="1200" dirty="0"/>
          </a:p>
        </p:txBody>
      </p:sp>
      <p:sp>
        <p:nvSpPr>
          <p:cNvPr id="27" name="Text 25"/>
          <p:cNvSpPr/>
          <p:nvPr/>
        </p:nvSpPr>
        <p:spPr>
          <a:xfrm>
            <a:off x="5499100" y="4117231"/>
            <a:ext cx="11557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16:28 G2-30</a:t>
            </a:r>
            <a:endParaRPr lang="en-US" sz="1200" dirty="0"/>
          </a:p>
        </p:txBody>
      </p:sp>
      <p:sp>
        <p:nvSpPr>
          <p:cNvPr id="28" name="Text 26"/>
          <p:cNvSpPr/>
          <p:nvPr/>
        </p:nvSpPr>
        <p:spPr>
          <a:xfrm>
            <a:off x="4171950" y="4441329"/>
            <a:ext cx="1143000" cy="241300"/>
          </a:xfrm>
          <a:prstGeom prst="rect">
            <a:avLst/>
          </a:prstGeom>
          <a:solidFill>
            <a:srgbClr val="FFCC00"/>
          </a:solidFill>
          <a:ln w="12700">
            <a:solidFill>
              <a:srgbClr val="E6EDF3"/>
            </a:solidFill>
            <a:prstDash val="solid"/>
          </a:ln>
        </p:spPr>
        <p:txBody>
          <a:bodyPr wrap="square" lIns="0" tIns="6350" rIns="0" bIns="0" rtlCol="0" anchor="t">
            <a:normAutofit/>
          </a:bodyPr>
          <a:lstStyle/>
          <a:p>
            <a:pPr algn="ctr" indent="0" marL="0">
              <a:lnSpc>
                <a:spcPts val="1800"/>
              </a:lnSpc>
              <a:buNone/>
            </a:pPr>
            <a:r>
              <a:rPr lang="en-US" sz="1200" dirty="0">
                <a:solidFill>
                  <a:srgbClr val="14110A"/>
                </a:solidFill>
                <a:latin typeface="Courier New" pitchFamily="49" charset="0"/>
                <a:ea typeface="Courier New" pitchFamily="49" charset="-122"/>
                <a:cs typeface="Courier New" pitchFamily="49" charset="-120"/>
              </a:rPr>
              <a:t>21:17 G3-25</a:t>
            </a:r>
            <a:endParaRPr lang="en-US" sz="1200" dirty="0"/>
          </a:p>
        </p:txBody>
      </p:sp>
      <p:sp>
        <p:nvSpPr>
          <p:cNvPr id="29" name="Text 27"/>
          <p:cNvSpPr/>
          <p:nvPr/>
        </p:nvSpPr>
        <p:spPr>
          <a:xfrm>
            <a:off x="5295900" y="4434731"/>
            <a:ext cx="228600" cy="279896"/>
          </a:xfrm>
          <a:prstGeom prst="rect">
            <a:avLst/>
          </a:prstGeom>
          <a:noFill/>
          <a:ln/>
        </p:spPr>
        <p:txBody>
          <a:bodyPr wrap="square" lIns="0" tIns="0" rIns="0" bIns="0" rtlCol="0" anchor="t">
            <a:normAutofit/>
          </a:bodyPr>
          <a:lstStyle/>
          <a:p>
            <a:pPr algn="ctr" indent="0" marL="0">
              <a:lnSpc>
                <a:spcPts val="2004"/>
              </a:lnSpc>
              <a:buNone/>
            </a:pPr>
            <a:r>
              <a:rPr lang="en-US" sz="1200" dirty="0">
                <a:solidFill>
                  <a:srgbClr val="E6EDF3"/>
                </a:solidFill>
                <a:latin typeface="Courier New" pitchFamily="49" charset="0"/>
                <a:ea typeface="Courier New" pitchFamily="49" charset="-122"/>
                <a:cs typeface="Courier New" pitchFamily="49" charset="-120"/>
              </a:rPr>
              <a:t>→</a:t>
            </a:r>
            <a:endParaRPr lang="en-US" sz="1200" dirty="0"/>
          </a:p>
        </p:txBody>
      </p:sp>
      <p:sp>
        <p:nvSpPr>
          <p:cNvPr id="30" name="Text 28"/>
          <p:cNvSpPr/>
          <p:nvPr/>
        </p:nvSpPr>
        <p:spPr>
          <a:xfrm>
            <a:off x="5505450" y="4441329"/>
            <a:ext cx="1143000" cy="241300"/>
          </a:xfrm>
          <a:prstGeom prst="rect">
            <a:avLst/>
          </a:prstGeom>
          <a:solidFill>
            <a:srgbClr val="ED7D32"/>
          </a:solidFill>
          <a:ln w="12700">
            <a:solidFill>
              <a:srgbClr val="E6EDF3"/>
            </a:solidFill>
            <a:prstDash val="solid"/>
          </a:ln>
        </p:spPr>
        <p:txBody>
          <a:bodyPr wrap="square" lIns="0" tIns="6350" rIns="0" bIns="0" rtlCol="0" anchor="t">
            <a:normAutofit/>
          </a:bodyPr>
          <a:lstStyle/>
          <a:p>
            <a:pPr algn="ctr" indent="0" marL="0">
              <a:lnSpc>
                <a:spcPts val="1800"/>
              </a:lnSpc>
              <a:buNone/>
            </a:pPr>
            <a:r>
              <a:rPr lang="en-US" sz="1200" dirty="0">
                <a:solidFill>
                  <a:srgbClr val="14110A"/>
                </a:solidFill>
                <a:latin typeface="Courier New" pitchFamily="49" charset="0"/>
                <a:ea typeface="Courier New" pitchFamily="49" charset="-122"/>
                <a:cs typeface="Courier New" pitchFamily="49" charset="-120"/>
              </a:rPr>
              <a:t>21:24 G2-43</a:t>
            </a:r>
            <a:endParaRPr lang="en-US" sz="1200" dirty="0"/>
          </a:p>
        </p:txBody>
      </p:sp>
      <p:sp>
        <p:nvSpPr>
          <p:cNvPr id="31" name="Text 29"/>
          <p:cNvSpPr/>
          <p:nvPr/>
        </p:nvSpPr>
        <p:spPr>
          <a:xfrm>
            <a:off x="6661150" y="4441329"/>
            <a:ext cx="1143000" cy="241300"/>
          </a:xfrm>
          <a:prstGeom prst="rect">
            <a:avLst/>
          </a:prstGeom>
          <a:solidFill>
            <a:srgbClr val="FFCC00"/>
          </a:solidFill>
          <a:ln w="12700">
            <a:solidFill>
              <a:srgbClr val="E6EDF3"/>
            </a:solidFill>
            <a:prstDash val="solid"/>
          </a:ln>
        </p:spPr>
        <p:txBody>
          <a:bodyPr wrap="square" lIns="0" tIns="6350" rIns="0" bIns="0" rtlCol="0" anchor="t">
            <a:normAutofit/>
          </a:bodyPr>
          <a:lstStyle/>
          <a:p>
            <a:pPr algn="ctr" indent="0" marL="0">
              <a:lnSpc>
                <a:spcPts val="1800"/>
              </a:lnSpc>
              <a:buNone/>
            </a:pPr>
            <a:r>
              <a:rPr lang="en-US" sz="1200" dirty="0">
                <a:solidFill>
                  <a:srgbClr val="14110A"/>
                </a:solidFill>
                <a:latin typeface="Courier New" pitchFamily="49" charset="0"/>
                <a:ea typeface="Courier New" pitchFamily="49" charset="-122"/>
                <a:cs typeface="Courier New" pitchFamily="49" charset="-120"/>
              </a:rPr>
              <a:t>21:38 G3-25</a:t>
            </a:r>
            <a:endParaRPr lang="en-US" sz="1200" dirty="0"/>
          </a:p>
        </p:txBody>
      </p:sp>
      <p:sp>
        <p:nvSpPr>
          <p:cNvPr id="32" name="Text 30"/>
          <p:cNvSpPr/>
          <p:nvPr/>
        </p:nvSpPr>
        <p:spPr>
          <a:xfrm>
            <a:off x="7785100" y="4434731"/>
            <a:ext cx="228600" cy="279896"/>
          </a:xfrm>
          <a:prstGeom prst="rect">
            <a:avLst/>
          </a:prstGeom>
          <a:noFill/>
          <a:ln/>
        </p:spPr>
        <p:txBody>
          <a:bodyPr wrap="square" lIns="0" tIns="0" rIns="0" bIns="0" rtlCol="0" anchor="t">
            <a:normAutofit/>
          </a:bodyPr>
          <a:lstStyle/>
          <a:p>
            <a:pPr algn="ctr" indent="0" marL="0">
              <a:lnSpc>
                <a:spcPts val="2004"/>
              </a:lnSpc>
              <a:buNone/>
            </a:pPr>
            <a:r>
              <a:rPr lang="en-US" sz="1200" dirty="0">
                <a:solidFill>
                  <a:srgbClr val="E6EDF3"/>
                </a:solidFill>
                <a:latin typeface="Courier New" pitchFamily="49" charset="0"/>
                <a:ea typeface="Courier New" pitchFamily="49" charset="-122"/>
                <a:cs typeface="Courier New" pitchFamily="49" charset="-120"/>
              </a:rPr>
              <a:t>→</a:t>
            </a:r>
            <a:endParaRPr lang="en-US" sz="1200" dirty="0"/>
          </a:p>
        </p:txBody>
      </p:sp>
      <p:sp>
        <p:nvSpPr>
          <p:cNvPr id="33" name="Text 31"/>
          <p:cNvSpPr/>
          <p:nvPr/>
        </p:nvSpPr>
        <p:spPr>
          <a:xfrm>
            <a:off x="7994650" y="4441329"/>
            <a:ext cx="1143000" cy="241300"/>
          </a:xfrm>
          <a:prstGeom prst="rect">
            <a:avLst/>
          </a:prstGeom>
          <a:solidFill>
            <a:srgbClr val="ED7D32"/>
          </a:solidFill>
          <a:ln w="12700">
            <a:solidFill>
              <a:srgbClr val="E6EDF3"/>
            </a:solidFill>
            <a:prstDash val="solid"/>
          </a:ln>
        </p:spPr>
        <p:txBody>
          <a:bodyPr wrap="square" lIns="0" tIns="6350" rIns="0" bIns="0" rtlCol="0" anchor="t">
            <a:normAutofit/>
          </a:bodyPr>
          <a:lstStyle/>
          <a:p>
            <a:pPr algn="ctr" indent="0" marL="0">
              <a:lnSpc>
                <a:spcPts val="1800"/>
              </a:lnSpc>
              <a:buNone/>
            </a:pPr>
            <a:r>
              <a:rPr lang="en-US" sz="1200" dirty="0">
                <a:solidFill>
                  <a:srgbClr val="14110A"/>
                </a:solidFill>
                <a:latin typeface="Courier New" pitchFamily="49" charset="0"/>
                <a:ea typeface="Courier New" pitchFamily="49" charset="-122"/>
                <a:cs typeface="Courier New" pitchFamily="49" charset="-120"/>
              </a:rPr>
              <a:t>21:43 G2-43</a:t>
            </a:r>
            <a:endParaRPr lang="en-US" sz="1200" dirty="0"/>
          </a:p>
        </p:txBody>
      </p:sp>
      <p:sp>
        <p:nvSpPr>
          <p:cNvPr id="34" name="Text 32"/>
          <p:cNvSpPr/>
          <p:nvPr/>
        </p:nvSpPr>
        <p:spPr>
          <a:xfrm>
            <a:off x="9144000" y="4455319"/>
            <a:ext cx="1422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g3c25&gt;g2c43~10</a:t>
            </a:r>
            <a:endParaRPr lang="en-US" sz="1200" dirty="0"/>
          </a:p>
        </p:txBody>
      </p:sp>
      <p:sp>
        <p:nvSpPr>
          <p:cNvPr id="35" name="Text 33"/>
          <p:cNvSpPr/>
          <p:nvPr/>
        </p:nvSpPr>
        <p:spPr>
          <a:xfrm>
            <a:off x="4368800" y="4752727"/>
            <a:ext cx="2286000" cy="254000"/>
          </a:xfrm>
          <a:prstGeom prst="rect">
            <a:avLst/>
          </a:prstGeom>
          <a:solidFill>
            <a:srgbClr val="ED7D32">
              <a:alpha val="40000"/>
            </a:srgbClr>
          </a:solidFill>
          <a:ln/>
        </p:spPr>
        <p:txBody>
          <a:bodyPr wrap="square" lIns="0" tIns="0" rIns="0" bIns="0" rtlCol="0" anchor="t">
            <a:normAutofit/>
          </a:bodyPr>
          <a:lstStyle/>
          <a:p>
            <a:pPr algn="ctr" indent="0" marL="0">
              <a:lnSpc>
                <a:spcPts val="2004"/>
              </a:lnSpc>
              <a:buNone/>
            </a:pPr>
            <a:r>
              <a:rPr lang="en-US" sz="1200" dirty="0">
                <a:solidFill>
                  <a:srgbClr val="14110A">
                    <a:alpha val="40000"/>
                  </a:srgbClr>
                </a:solidFill>
                <a:latin typeface="Courier New" pitchFamily="49" charset="0"/>
                <a:ea typeface="Courier New" pitchFamily="49" charset="-122"/>
                <a:cs typeface="Courier New" pitchFamily="49" charset="-120"/>
              </a:rPr>
              <a:t>23:18 G2-30 (prefix 27)</a:t>
            </a:r>
            <a:endParaRPr lang="en-US" sz="1200" dirty="0"/>
          </a:p>
        </p:txBody>
      </p:sp>
      <p:sp>
        <p:nvSpPr>
          <p:cNvPr id="36" name="Shape 34"/>
          <p:cNvSpPr/>
          <p:nvPr/>
        </p:nvSpPr>
        <p:spPr>
          <a:xfrm>
            <a:off x="4165600" y="5216277"/>
            <a:ext cx="355600" cy="0"/>
          </a:xfrm>
          <a:prstGeom prst="line">
            <a:avLst/>
          </a:prstGeom>
          <a:noFill/>
          <a:ln w="12700">
            <a:solidFill>
              <a:srgbClr val="CFD3E6"/>
            </a:solidFill>
            <a:prstDash val="dash"/>
          </a:ln>
        </p:spPr>
      </p:sp>
      <p:sp>
        <p:nvSpPr>
          <p:cNvPr id="37" name="Text 35"/>
          <p:cNvSpPr/>
          <p:nvPr/>
        </p:nvSpPr>
        <p:spPr>
          <a:xfrm>
            <a:off x="4597400" y="5108327"/>
            <a:ext cx="698525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linked · times UTC · G2 prefix WM, 27 from 23:18 on 250916 ·</a:t>
            </a:r>
            <a:endParaRPr lang="en-US" sz="1200" dirty="0"/>
          </a:p>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G3 prefix 7Z · Group 1 30s and re-airs left out</a:t>
            </a:r>
            <a:endParaRPr lang="en-US" sz="1200" dirty="0"/>
          </a:p>
        </p:txBody>
      </p:sp>
      <p:sp>
        <p:nvSpPr>
          <p:cNvPr id="38" name="Text 3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day data in the published DTCP gallery, Oct 15, 2026</a:t>
            </a:r>
            <a:endParaRPr lang="en-US" sz="1200" dirty="0"/>
          </a:p>
        </p:txBody>
      </p:sp>
      <p:sp>
        <p:nvSpPr>
          <p:cNvPr id="39" name="Text 37"/>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GALLERY MOTIFS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Twelve motifs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763764"/>
        </p:xfrm>
        <a:graphic>
          <a:graphicData uri="http://schemas.openxmlformats.org/drawingml/2006/table">
            <a:tbl>
              <a:tblPr/>
              <a:tblGrid>
                <a:gridCol w="1055370"/>
                <a:gridCol w="8654034"/>
                <a:gridCol w="844296"/>
              </a:tblGrid>
              <a:tr h="289520">
                <a:tc>
                  <a:txBody>
                    <a:bodyPr/>
                    <a:lstStyle/>
                    <a:p>
                      <a:pPr indent="0" marL="0">
                        <a:lnSpc>
                          <a:spcPts val="1680"/>
                        </a:lnSpc>
                        <a:buNone/>
                      </a:pPr>
                      <a:r>
                        <a:rPr lang="en-US" sz="1200" b="1" dirty="0">
                          <a:solidFill>
                            <a:srgbClr val="E6EDF3"/>
                          </a:solidFill>
                          <a:latin typeface="Arial" pitchFamily="34" charset="0"/>
                          <a:ea typeface="Arial" pitchFamily="34" charset="-122"/>
                          <a:cs typeface="Arial" pitchFamily="34" charset="-120"/>
                        </a:rPr>
                        <a:t>Token</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1680"/>
                        </a:lnSpc>
                        <a:buNone/>
                      </a:pPr>
                      <a:r>
                        <a:rPr lang="en-US" sz="1200" b="1" dirty="0">
                          <a:solidFill>
                            <a:srgbClr val="E6EDF3"/>
                          </a:solidFill>
                          <a:latin typeface="Arial" pitchFamily="34" charset="0"/>
                          <a:ea typeface="Arial" pitchFamily="34" charset="-122"/>
                          <a:cs typeface="Arial" pitchFamily="34" charset="-120"/>
                        </a:rPr>
                        <a:t>Rule (hover text, shortened)</a:t>
                      </a:r>
                      <a:endParaRPr lang="en-US" sz="1200" dirty="0">
                        <a:latin typeface="Arial" charset="0"/>
                        <a:ea typeface="Arial" charset="0"/>
                        <a:cs typeface="Arial" charset="0"/>
                      </a:endParaRPr>
                    </a:p>
                  </a:txBody>
                  <a:tcPr marL="101600" marR="101600" marT="31750" marB="3175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1680"/>
                        </a:lnSpc>
                        <a:buNone/>
                      </a:pPr>
                      <a:r>
                        <a:rPr lang="en-US" sz="1200" b="1" dirty="0">
                          <a:solidFill>
                            <a:srgbClr val="E6EDF3"/>
                          </a:solidFill>
                          <a:latin typeface="Arial" pitchFamily="34" charset="0"/>
                          <a:ea typeface="Arial" pitchFamily="34" charset="-122"/>
                          <a:cs typeface="Arial" pitchFamily="34" charset="-120"/>
                        </a:rPr>
                        <a:t>Days</a:t>
                      </a:r>
                      <a:endParaRPr lang="en-US" sz="1200" dirty="0">
                        <a:latin typeface="Arial" charset="0"/>
                        <a:ea typeface="Arial" charset="0"/>
                        <a:cs typeface="Arial" charset="0"/>
                      </a:endParaRPr>
                    </a:p>
                  </a:txBody>
                  <a:tcPr marL="101600" marR="101600" marT="31750" marB="3175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m43</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A G2-43 at 09:00–09:15 UTC</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m09</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3+ directed EAMs to one addressee, 04:00 US Central hour</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mpair</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Two G2 or G4 messages of the same length, 20–29</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mopen</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A G3-22 or -25, soon followed by a longer G3</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36</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m2740</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A G2-40 and a G3-27 within 15 min, either order</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8</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m3227</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A G3-32 followed by a G3-27</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7</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m3537</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A G2-35, then a G2-37 within 30 min</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m4032</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A G2 40+ and a G3 32 within 14 min, three 5-char blocks repeat</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8</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m55</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Two G2-55s in the same day</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m5243</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G2-52, G2-43 within 15 min, then a G3-30 and a G3-34</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mburst</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4+ new G1-30s within 15 min on the day a G1 prefix changes</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89520">
                <a:tc>
                  <a:txBody>
                    <a:bodyPr/>
                    <a:lstStyle/>
                    <a:p>
                      <a:pPr indent="0" marL="0">
                        <a:lnSpc>
                          <a:spcPts val="1680"/>
                        </a:lnSpc>
                        <a:buNone/>
                      </a:pPr>
                      <a:r>
                        <a:rPr lang="en-US" sz="1200" dirty="0">
                          <a:solidFill>
                            <a:srgbClr val="FFCC00"/>
                          </a:solidFill>
                          <a:latin typeface="Arial" pitchFamily="34" charset="0"/>
                          <a:ea typeface="Arial" pitchFamily="34" charset="-122"/>
                          <a:cs typeface="Arial" pitchFamily="34" charset="-120"/>
                        </a:rPr>
                        <a:t>mburst1</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The same, or the day before or after (draft)</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E6EDF3"/>
                          </a:solidFill>
                          <a:latin typeface="Arial" pitchFamily="34" charset="0"/>
                          <a:ea typeface="Arial" pitchFamily="34" charset="-122"/>
                          <a:cs typeface="Arial" pitchFamily="34" charset="-120"/>
                        </a:rPr>
                        <a:t>10</a:t>
                      </a:r>
                      <a:endParaRPr lang="en-US" sz="1200" dirty="0">
                        <a:latin typeface="Arial" charset="0"/>
                        <a:ea typeface="Arial" charset="0"/>
                        <a:cs typeface="Arial" charset="0"/>
                      </a:endParaRPr>
                    </a:p>
                  </a:txBody>
                  <a:tcPr marL="101600" marR="101600" marT="31750" marB="317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Counts re-run on the published page, Oct 15, 2026</a:t>
            </a:r>
            <a:endParaRPr lang="en-US" sz="1200" dirty="0"/>
          </a:p>
        </p:txBody>
      </p:sp>
      <p:sp>
        <p:nvSpPr>
          <p:cNvPr id="6" name="Text 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GALLERY PLAYER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player and its chips</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Click a card or press </a:t>
            </a:r>
            <a:r>
              <a:rPr lang="en-US" sz="1600" dirty="0">
                <a:solidFill>
                  <a:srgbClr val="FFCC00"/>
                </a:solidFill>
                <a:latin typeface="Arial" pitchFamily="34" charset="0"/>
                <a:ea typeface="Arial" pitchFamily="34" charset="-122"/>
                <a:cs typeface="Arial" pitchFamily="34" charset="-120"/>
              </a:rPr>
              <a:t>Enter</a:t>
            </a:r>
            <a:r>
              <a:rPr lang="en-US" sz="1600" dirty="0">
                <a:solidFill>
                  <a:srgbClr val="E6EDF3"/>
                </a:solidFill>
                <a:latin typeface="Arial" pitchFamily="34" charset="0"/>
                <a:ea typeface="Arial" pitchFamily="34" charset="-122"/>
                <a:cs typeface="Arial" pitchFamily="34" charset="-120"/>
              </a:rPr>
              <a:t> · </a:t>
            </a:r>
            <a:r>
              <a:rPr lang="en-US" sz="1600" dirty="0">
                <a:solidFill>
                  <a:srgbClr val="FFCC00"/>
                </a:solidFill>
                <a:latin typeface="Arial" pitchFamily="34" charset="0"/>
                <a:ea typeface="Arial" pitchFamily="34" charset="-122"/>
                <a:cs typeface="Arial" pitchFamily="34" charset="-120"/>
              </a:rPr>
              <a:t>Space</a:t>
            </a:r>
            <a:r>
              <a:rPr lang="en-US" sz="1600" dirty="0">
                <a:solidFill>
                  <a:srgbClr val="E6EDF3"/>
                </a:solidFill>
                <a:latin typeface="Arial" pitchFamily="34" charset="0"/>
                <a:ea typeface="Arial" pitchFamily="34" charset="-122"/>
                <a:cs typeface="Arial" pitchFamily="34" charset="-120"/>
              </a:rPr>
              <a:t> plays the video</a:t>
            </a:r>
            <a:endParaRPr lang="en-US" sz="1600" dirty="0"/>
          </a:p>
        </p:txBody>
      </p:sp>
      <p:sp>
        <p:nvSpPr>
          <p:cNvPr id="6" name="Shape 4"/>
          <p:cNvSpPr/>
          <p:nvPr/>
        </p:nvSpPr>
        <p:spPr>
          <a:xfrm>
            <a:off x="812800" y="2412256"/>
            <a:ext cx="4572000" cy="0"/>
          </a:xfrm>
          <a:prstGeom prst="line">
            <a:avLst/>
          </a:prstGeom>
          <a:noFill/>
          <a:ln w="6350">
            <a:solidFill>
              <a:srgbClr val="222A35"/>
            </a:solidFill>
            <a:prstDash val="solid"/>
          </a:ln>
        </p:spPr>
      </p:sp>
      <p:sp>
        <p:nvSpPr>
          <p:cNvPr id="7" name="Text 5"/>
          <p:cNvSpPr/>
          <p:nvPr/>
        </p:nvSpPr>
        <p:spPr>
          <a:xfrm>
            <a:off x="812800" y="251703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 →</a:t>
            </a:r>
            <a:r>
              <a:rPr lang="en-US" sz="1600" dirty="0">
                <a:solidFill>
                  <a:srgbClr val="E6EDF3"/>
                </a:solidFill>
                <a:latin typeface="Arial" pitchFamily="34" charset="0"/>
                <a:ea typeface="Arial" pitchFamily="34" charset="-122"/>
                <a:cs typeface="Arial" pitchFamily="34" charset="-120"/>
              </a:rPr>
              <a:t> previous / next card day ·</a:t>
            </a:r>
            <a:endParaRPr lang="en-US" sz="1600" dirty="0"/>
          </a:p>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 ↓</a:t>
            </a:r>
            <a:r>
              <a:rPr lang="en-US" sz="1600" dirty="0">
                <a:solidFill>
                  <a:srgbClr val="E6EDF3"/>
                </a:solidFill>
                <a:latin typeface="Arial" pitchFamily="34" charset="0"/>
                <a:ea typeface="Arial" pitchFamily="34" charset="-122"/>
                <a:cs typeface="Arial" pitchFamily="34" charset="-120"/>
              </a:rPr>
              <a:t> same weekday · </a:t>
            </a:r>
            <a:r>
              <a:rPr lang="en-US" sz="1600" dirty="0">
                <a:solidFill>
                  <a:srgbClr val="FFCC00"/>
                </a:solidFill>
                <a:latin typeface="Arial" pitchFamily="34" charset="0"/>
                <a:ea typeface="Arial" pitchFamily="34" charset="-122"/>
                <a:cs typeface="Arial" pitchFamily="34" charset="-120"/>
              </a:rPr>
              <a:t>a</a:t>
            </a:r>
            <a:r>
              <a:rPr lang="en-US" sz="1600" dirty="0">
                <a:solidFill>
                  <a:srgbClr val="E6EDF3"/>
                </a:solidFill>
                <a:latin typeface="Arial" pitchFamily="34" charset="0"/>
                <a:ea typeface="Arial" pitchFamily="34" charset="-122"/>
                <a:cs typeface="Arial" pitchFamily="34" charset="-120"/>
              </a:rPr>
              <a:t> = Archive copy</a:t>
            </a:r>
            <a:endParaRPr lang="en-US" sz="1600" dirty="0"/>
          </a:p>
        </p:txBody>
      </p:sp>
      <p:sp>
        <p:nvSpPr>
          <p:cNvPr id="8" name="Shape 6"/>
          <p:cNvSpPr/>
          <p:nvPr/>
        </p:nvSpPr>
        <p:spPr>
          <a:xfrm>
            <a:off x="812800" y="3150046"/>
            <a:ext cx="4572000" cy="0"/>
          </a:xfrm>
          <a:prstGeom prst="line">
            <a:avLst/>
          </a:prstGeom>
          <a:noFill/>
          <a:ln w="6350">
            <a:solidFill>
              <a:srgbClr val="222A35"/>
            </a:solidFill>
            <a:prstDash val="solid"/>
          </a:ln>
        </p:spPr>
      </p:sp>
      <p:sp>
        <p:nvSpPr>
          <p:cNvPr id="9" name="Text 7"/>
          <p:cNvSpPr/>
          <p:nvPr/>
        </p:nvSpPr>
        <p:spPr>
          <a:xfrm>
            <a:off x="812800" y="3254821"/>
            <a:ext cx="4709160"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251026: SKYMASTER · ALPHA FORCE ·</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CHARLIE FORCE · REGION CHARLIE ·</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G2 carousel · G2 15-block · 4 non-G1 MTF</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Every chip is a search:</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G2 15-block → </a:t>
            </a:r>
            <a:r>
              <a:rPr lang="en-US" sz="1600" dirty="0">
                <a:solidFill>
                  <a:srgbClr val="FFCC00"/>
                </a:solidFill>
                <a:latin typeface="Arial" pitchFamily="34" charset="0"/>
                <a:ea typeface="Arial" pitchFamily="34" charset="-122"/>
                <a:cs typeface="Arial" pitchFamily="34" charset="-120"/>
              </a:rPr>
              <a:t>g2b15x</a:t>
            </a:r>
            <a:r>
              <a:rPr lang="en-US" sz="1600" dirty="0">
                <a:solidFill>
                  <a:srgbClr val="E6EDF3"/>
                </a:solidFill>
                <a:latin typeface="Arial" pitchFamily="34" charset="0"/>
                <a:ea typeface="Arial" pitchFamily="34" charset="-122"/>
                <a:cs typeface="Arial" pitchFamily="34" charset="-120"/>
              </a:rPr>
              <a:t> → 47 days</a:t>
            </a:r>
            <a:endParaRPr lang="en-US" sz="1600" dirty="0"/>
          </a:p>
        </p:txBody>
      </p:sp>
      <p:sp>
        <p:nvSpPr>
          <p:cNvPr id="12" name="Shape 10"/>
          <p:cNvSpPr/>
          <p:nvPr/>
        </p:nvSpPr>
        <p:spPr>
          <a:xfrm>
            <a:off x="5791200" y="1935411"/>
            <a:ext cx="5588000" cy="3143250"/>
          </a:xfrm>
          <a:prstGeom prst="roundRect">
            <a:avLst>
              <a:gd name="adj" fmla="val 2424"/>
            </a:avLst>
          </a:prstGeom>
          <a:solidFill>
            <a:srgbClr val="0E141B"/>
          </a:solidFill>
          <a:ln/>
        </p:spPr>
      </p:sp>
      <p:pic>
        <p:nvPicPr>
          <p:cNvPr id="13" name="Image 0" descr="The gallery player open on 251026: the SKYMASTER timecard, the day strip, and a chip row from SKYMASTER and three addressee chips to G2 carousel and a clipped G2 15-block chip, then compare and recordings">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4" name="Shape 11"/>
          <p:cNvSpPr/>
          <p:nvPr/>
        </p:nvSpPr>
        <p:spPr>
          <a:xfrm>
            <a:off x="5794375" y="1938586"/>
            <a:ext cx="5581650" cy="3136900"/>
          </a:xfrm>
          <a:prstGeom prst="roundRect">
            <a:avLst>
              <a:gd name="adj" fmla="val 2328"/>
            </a:avLst>
          </a:prstGeom>
          <a:noFill/>
          <a:ln w="6350">
            <a:solidFill>
              <a:srgbClr val="222A35"/>
            </a:solidFill>
            <a:prstDash val="solid"/>
          </a:ln>
        </p:spPr>
      </p:sp>
      <p:sp>
        <p:nvSpPr>
          <p:cNvPr id="15"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neetintel.github.io/dtcp_gallery.html?251026</a:t>
            </a:r>
            <a:endParaRPr lang="en-US" sz="1200" dirty="0"/>
          </a:p>
        </p:txBody>
      </p:sp>
      <p:sp>
        <p:nvSpPr>
          <p:cNvPr id="16"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COMPARE VIEW</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Reading the compare view</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row per day on a 00:00–24:00 UTC axis · bars in group color</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Tall = directed · below the line = E6B ·</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pale = re-air · dot = non-G1 MTF</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Linked = same group and length within 5 min, next row only</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Click a bar → its own search:</a:t>
            </a:r>
            <a:endParaRPr lang="en-US" sz="1600" dirty="0"/>
          </a:p>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g2c30@1302x</a:t>
            </a:r>
            <a:r>
              <a:rPr lang="en-US" sz="1600" dirty="0">
                <a:solidFill>
                  <a:srgbClr val="E6EDF3"/>
                </a:solidFill>
                <a:latin typeface="Arial" pitchFamily="34" charset="0"/>
                <a:ea typeface="Arial" pitchFamily="34" charset="-122"/>
                <a:cs typeface="Arial" pitchFamily="34" charset="-120"/>
              </a:rPr>
              <a:t> → 60 days</a:t>
            </a:r>
            <a:endParaRPr lang="en-US" sz="1600" dirty="0"/>
          </a:p>
        </p:txBody>
      </p:sp>
      <p:sp>
        <p:nvSpPr>
          <p:cNvPr id="12" name="Shape 10"/>
          <p:cNvSpPr/>
          <p:nvPr/>
        </p:nvSpPr>
        <p:spPr>
          <a:xfrm>
            <a:off x="812800" y="4889748"/>
            <a:ext cx="4572000" cy="0"/>
          </a:xfrm>
          <a:prstGeom prst="line">
            <a:avLst/>
          </a:prstGeom>
          <a:noFill/>
          <a:ln w="6350">
            <a:solidFill>
              <a:srgbClr val="222A35"/>
            </a:solidFill>
            <a:prstDash val="solid"/>
          </a:ln>
        </p:spPr>
      </p:sp>
      <p:sp>
        <p:nvSpPr>
          <p:cNvPr id="13" name="Text 11"/>
          <p:cNvSpPr/>
          <p:nvPr/>
        </p:nvSpPr>
        <p:spPr>
          <a:xfrm>
            <a:off x="812800" y="4994523"/>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?v250916,250923</a:t>
            </a:r>
            <a:r>
              <a:rPr lang="en-US" sz="1600" dirty="0">
                <a:solidFill>
                  <a:srgbClr val="E6EDF3"/>
                </a:solidFill>
                <a:latin typeface="Arial" pitchFamily="34" charset="0"/>
                <a:ea typeface="Arial" pitchFamily="34" charset="-122"/>
                <a:cs typeface="Arial" pitchFamily="34" charset="-120"/>
              </a:rPr>
              <a:t> opens a comparison ·</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any logged day works</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gallery’s compare view: 251026 above 241020, 240911 and 241120 on one 00–24 UTC axis, with 8, 3 and 2 shared links between neighboring rows">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neetintel.github.io/dtcp_gallery.html?v251026,241020,240911,241120</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COMPARE VIEW</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251026 against 241020</a:t>
            </a:r>
            <a:endParaRPr lang="en-US" sz="3600" dirty="0"/>
          </a:p>
        </p:txBody>
      </p:sp>
      <p:sp>
        <p:nvSpPr>
          <p:cNvPr id="4" name="Shape 2"/>
          <p:cNvSpPr/>
          <p:nvPr/>
        </p:nvSpPr>
        <p:spPr>
          <a:xfrm>
            <a:off x="812800" y="1938586"/>
            <a:ext cx="5207000" cy="0"/>
          </a:xfrm>
          <a:prstGeom prst="line">
            <a:avLst/>
          </a:prstGeom>
          <a:noFill/>
          <a:ln w="6350">
            <a:solidFill>
              <a:srgbClr val="222A35"/>
            </a:solidFill>
            <a:prstDash val="solid"/>
          </a:ln>
        </p:spPr>
      </p:sp>
      <p:sp>
        <p:nvSpPr>
          <p:cNvPr id="5" name="Text 3"/>
          <p:cNvSpPr/>
          <p:nvPr/>
        </p:nvSpPr>
        <p:spPr>
          <a:xfrm>
            <a:off x="812800" y="2043361"/>
            <a:ext cx="536321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Closest days to 251026: </a:t>
            </a:r>
            <a:r>
              <a:rPr lang="en-US" sz="1600" dirty="0">
                <a:solidFill>
                  <a:srgbClr val="FFCC00"/>
                </a:solidFill>
                <a:latin typeface="Arial" pitchFamily="34" charset="0"/>
                <a:ea typeface="Arial" pitchFamily="34" charset="-122"/>
                <a:cs typeface="Arial" pitchFamily="34" charset="-120"/>
              </a:rPr>
              <a:t>241020</a:t>
            </a:r>
            <a:r>
              <a:rPr lang="en-US" sz="1600" dirty="0">
                <a:solidFill>
                  <a:srgbClr val="E6EDF3"/>
                </a:solidFill>
                <a:latin typeface="Arial" pitchFamily="34" charset="0"/>
                <a:ea typeface="Arial" pitchFamily="34" charset="-122"/>
                <a:cs typeface="Arial" pitchFamily="34" charset="-120"/>
              </a:rPr>
              <a:t> · 240911 · 241120</a:t>
            </a:r>
            <a:endParaRPr lang="en-US" sz="1600" dirty="0"/>
          </a:p>
        </p:txBody>
      </p:sp>
      <p:sp>
        <p:nvSpPr>
          <p:cNvPr id="6" name="Shape 4"/>
          <p:cNvSpPr/>
          <p:nvPr/>
        </p:nvSpPr>
        <p:spPr>
          <a:xfrm>
            <a:off x="6172200" y="1938586"/>
            <a:ext cx="5207000" cy="0"/>
          </a:xfrm>
          <a:prstGeom prst="line">
            <a:avLst/>
          </a:prstGeom>
          <a:noFill/>
          <a:ln w="6350">
            <a:solidFill>
              <a:srgbClr val="222A35"/>
            </a:solidFill>
            <a:prstDash val="solid"/>
          </a:ln>
        </p:spPr>
      </p:sp>
      <p:sp>
        <p:nvSpPr>
          <p:cNvPr id="7" name="Text 5"/>
          <p:cNvSpPr/>
          <p:nvPr/>
        </p:nvSpPr>
        <p:spPr>
          <a:xfrm>
            <a:off x="6172200" y="2043361"/>
            <a:ext cx="536321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241020: 8 linked Group 2 30-character slots,</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7 to the minute</a:t>
            </a:r>
            <a:endParaRPr lang="en-US" sz="1600" dirty="0"/>
          </a:p>
        </p:txBody>
      </p:sp>
      <p:sp>
        <p:nvSpPr>
          <p:cNvPr id="8" name="Shape 6"/>
          <p:cNvSpPr/>
          <p:nvPr/>
        </p:nvSpPr>
        <p:spPr>
          <a:xfrm>
            <a:off x="812800" y="2727176"/>
            <a:ext cx="5207000" cy="0"/>
          </a:xfrm>
          <a:prstGeom prst="line">
            <a:avLst/>
          </a:prstGeom>
          <a:noFill/>
          <a:ln w="6350">
            <a:solidFill>
              <a:srgbClr val="222A35"/>
            </a:solidFill>
            <a:prstDash val="solid"/>
          </a:ln>
        </p:spPr>
      </p:sp>
      <p:sp>
        <p:nvSpPr>
          <p:cNvPr id="9" name="Text 7"/>
          <p:cNvSpPr/>
          <p:nvPr/>
        </p:nvSpPr>
        <p:spPr>
          <a:xfrm>
            <a:off x="812800" y="2831951"/>
            <a:ext cx="536321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All 16 directed FOR ALPHA FORCE,</a:t>
            </a:r>
            <a:endParaRPr lang="en-US" sz="1600" dirty="0"/>
          </a:p>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alone or with CHARLIE FORCE</a:t>
            </a:r>
            <a:endParaRPr lang="en-US" sz="1600" dirty="0"/>
          </a:p>
        </p:txBody>
      </p:sp>
      <p:sp>
        <p:nvSpPr>
          <p:cNvPr id="10" name="Shape 8"/>
          <p:cNvSpPr/>
          <p:nvPr/>
        </p:nvSpPr>
        <p:spPr>
          <a:xfrm>
            <a:off x="6172200" y="2727176"/>
            <a:ext cx="5207000" cy="0"/>
          </a:xfrm>
          <a:prstGeom prst="line">
            <a:avLst/>
          </a:prstGeom>
          <a:noFill/>
          <a:ln w="6350">
            <a:solidFill>
              <a:srgbClr val="222A35"/>
            </a:solidFill>
            <a:prstDash val="solid"/>
          </a:ln>
        </p:spPr>
      </p:sp>
      <p:sp>
        <p:nvSpPr>
          <p:cNvPr id="11" name="Text 9"/>
          <p:cNvSpPr/>
          <p:nvPr/>
        </p:nvSpPr>
        <p:spPr>
          <a:xfrm>
            <a:off x="6172200" y="2831951"/>
            <a:ext cx="536321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Different prefixes (7R, P5), same clock times</a:t>
            </a:r>
            <a:endParaRPr lang="en-US" sz="1600" dirty="0"/>
          </a:p>
        </p:txBody>
      </p:sp>
      <p:sp>
        <p:nvSpPr>
          <p:cNvPr id="12" name="Text 10"/>
          <p:cNvSpPr/>
          <p:nvPr/>
        </p:nvSpPr>
        <p:spPr>
          <a:xfrm>
            <a:off x="815975" y="3718719"/>
            <a:ext cx="1013619" cy="184646"/>
          </a:xfrm>
          <a:custGeom>
            <a:avLst/>
            <a:gdLst/>
            <a:ahLst/>
            <a:cxnLst/>
            <a:rect l="l" t="t" r="r" b="b"/>
            <a:pathLst>
              <a:path w="1013619" h="184646">
                <a:moveTo>
                  <a:pt x="34925" y="0"/>
                </a:moveTo>
                <a:lnTo>
                  <a:pt x="978694" y="0"/>
                </a:lnTo>
                <a:arcTo hR="34925" wR="34925" stAng="16200000" swAng="5400000"/>
                <a:lnTo>
                  <a:pt x="1013619" y="149721"/>
                </a:lnTo>
                <a:arcTo hR="34925" wR="34925" stAng="0" swAng="5400000"/>
                <a:lnTo>
                  <a:pt x="34925" y="184646"/>
                </a:lnTo>
                <a:arcTo hR="34925" wR="34925" stAng="5400000" swAng="5400000"/>
                <a:lnTo>
                  <a:pt x="0" y="34925"/>
                </a:lnTo>
                <a:arcTo hR="34925" wR="34925" stAng="10800000" swAng="5400000"/>
                <a:close/>
              </a:path>
            </a:pathLst>
          </a:custGeom>
          <a:noFill/>
          <a:ln w="6350">
            <a:solidFill>
              <a:srgbClr val="FF0467"/>
            </a:solidFill>
            <a:prstDash val="solid"/>
          </a:ln>
        </p:spPr>
        <p:txBody>
          <a:bodyPr wrap="none" lIns="0" tIns="0" rIns="0" bIns="0" rtlCol="0" anchor="ctr">
            <a:normAutofit/>
          </a:bodyPr>
          <a:lstStyle/>
          <a:p>
            <a:pPr algn="ctr" indent="0" marL="0">
              <a:lnSpc>
                <a:spcPts val="1404"/>
              </a:lnSpc>
              <a:buNone/>
            </a:pPr>
            <a:r>
              <a:rPr lang="en-US" sz="1200" spc="50" kern="0" dirty="0">
                <a:solidFill>
                  <a:srgbClr val="FF0467"/>
                </a:solidFill>
                <a:latin typeface="Courier New" pitchFamily="49" charset="0"/>
                <a:ea typeface="Courier New" pitchFamily="49" charset="-122"/>
                <a:cs typeface="Courier New" pitchFamily="49" charset="-120"/>
              </a:rPr>
              <a:t>SKYMASTER</a:t>
            </a:r>
            <a:endParaRPr lang="en-US" sz="1200" dirty="0"/>
          </a:p>
        </p:txBody>
      </p:sp>
      <p:sp>
        <p:nvSpPr>
          <p:cNvPr id="13" name="Text 11"/>
          <p:cNvSpPr/>
          <p:nvPr/>
        </p:nvSpPr>
        <p:spPr>
          <a:xfrm>
            <a:off x="812800" y="3918992"/>
            <a:ext cx="1962150" cy="355600"/>
          </a:xfrm>
          <a:prstGeom prst="rect">
            <a:avLst/>
          </a:prstGeom>
          <a:noFill/>
          <a:ln/>
        </p:spPr>
        <p:txBody>
          <a:bodyPr wrap="square" lIns="0" tIns="0" rIns="0" bIns="0" rtlCol="0" anchor="t">
            <a:normAutofit/>
          </a:bodyPr>
          <a:lstStyle/>
          <a:p>
            <a:pPr algn="l"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251026 SUN · 7R</a:t>
            </a:r>
            <a:endParaRPr lang="en-US" sz="1600" dirty="0"/>
          </a:p>
        </p:txBody>
      </p:sp>
      <p:sp>
        <p:nvSpPr>
          <p:cNvPr id="14" name="Text 12"/>
          <p:cNvSpPr/>
          <p:nvPr/>
        </p:nvSpPr>
        <p:spPr>
          <a:xfrm>
            <a:off x="812800" y="4249192"/>
            <a:ext cx="1962150" cy="279400"/>
          </a:xfrm>
          <a:prstGeom prst="rect">
            <a:avLst/>
          </a:prstGeom>
          <a:noFill/>
          <a:ln/>
        </p:spPr>
        <p:txBody>
          <a:bodyPr wrap="square" lIns="0" tIns="0" rIns="0" bIns="0" rtlCol="0" anchor="t">
            <a:normAutofit/>
          </a:bodyPr>
          <a:lstStyle/>
          <a:p>
            <a:pPr algn="l" indent="0" marL="0">
              <a:lnSpc>
                <a:spcPts val="2004"/>
              </a:lnSpc>
              <a:buNone/>
            </a:pPr>
            <a:r>
              <a:rPr lang="en-US" sz="1200" dirty="0">
                <a:solidFill>
                  <a:srgbClr val="CFD3E6"/>
                </a:solidFill>
                <a:latin typeface="Courier New" pitchFamily="49" charset="0"/>
                <a:ea typeface="Courier New" pitchFamily="49" charset="-122"/>
                <a:cs typeface="Courier New" pitchFamily="49" charset="-120"/>
              </a:rPr>
              <a:t>8 linked</a:t>
            </a:r>
            <a:endParaRPr lang="en-US" sz="1200" dirty="0"/>
          </a:p>
        </p:txBody>
      </p:sp>
      <p:sp>
        <p:nvSpPr>
          <p:cNvPr id="15" name="Text 13"/>
          <p:cNvSpPr/>
          <p:nvPr/>
        </p:nvSpPr>
        <p:spPr>
          <a:xfrm>
            <a:off x="812800" y="4503192"/>
            <a:ext cx="1962150" cy="355600"/>
          </a:xfrm>
          <a:prstGeom prst="rect">
            <a:avLst/>
          </a:prstGeom>
          <a:noFill/>
          <a:ln/>
        </p:spPr>
        <p:txBody>
          <a:bodyPr wrap="square" lIns="0" tIns="0" rIns="0" bIns="0" rtlCol="0" anchor="t">
            <a:normAutofit/>
          </a:bodyPr>
          <a:lstStyle/>
          <a:p>
            <a:pPr algn="l"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241020 SUN · P5</a:t>
            </a:r>
            <a:endParaRPr lang="en-US" sz="1600" dirty="0"/>
          </a:p>
        </p:txBody>
      </p:sp>
      <p:sp>
        <p:nvSpPr>
          <p:cNvPr id="16" name="Text 14"/>
          <p:cNvSpPr/>
          <p:nvPr/>
        </p:nvSpPr>
        <p:spPr>
          <a:xfrm>
            <a:off x="28321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17" name="Text 15"/>
          <p:cNvSpPr/>
          <p:nvPr/>
        </p:nvSpPr>
        <p:spPr>
          <a:xfrm>
            <a:off x="28575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13:02</a:t>
            </a:r>
            <a:endParaRPr lang="en-US" sz="1600" dirty="0"/>
          </a:p>
        </p:txBody>
      </p:sp>
      <p:sp>
        <p:nvSpPr>
          <p:cNvPr id="18" name="Shape 16"/>
          <p:cNvSpPr/>
          <p:nvPr/>
        </p:nvSpPr>
        <p:spPr>
          <a:xfrm>
            <a:off x="3263900" y="4249192"/>
            <a:ext cx="0" cy="254000"/>
          </a:xfrm>
          <a:prstGeom prst="line">
            <a:avLst/>
          </a:prstGeom>
          <a:noFill/>
          <a:ln w="12700">
            <a:solidFill>
              <a:srgbClr val="CFD3E6"/>
            </a:solidFill>
            <a:prstDash val="dash"/>
          </a:ln>
        </p:spPr>
      </p:sp>
      <p:sp>
        <p:nvSpPr>
          <p:cNvPr id="19" name="Text 17"/>
          <p:cNvSpPr/>
          <p:nvPr/>
        </p:nvSpPr>
        <p:spPr>
          <a:xfrm>
            <a:off x="28575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13:02</a:t>
            </a:r>
            <a:endParaRPr lang="en-US" sz="1600" dirty="0"/>
          </a:p>
        </p:txBody>
      </p:sp>
      <p:sp>
        <p:nvSpPr>
          <p:cNvPr id="20" name="Text 18"/>
          <p:cNvSpPr/>
          <p:nvPr/>
        </p:nvSpPr>
        <p:spPr>
          <a:xfrm>
            <a:off x="28321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a:t>
            </a:r>
            <a:endParaRPr lang="en-US" sz="1200" dirty="0"/>
          </a:p>
        </p:txBody>
      </p:sp>
      <p:sp>
        <p:nvSpPr>
          <p:cNvPr id="21" name="Text 19"/>
          <p:cNvSpPr/>
          <p:nvPr/>
        </p:nvSpPr>
        <p:spPr>
          <a:xfrm>
            <a:off x="38227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22" name="Text 20"/>
          <p:cNvSpPr/>
          <p:nvPr/>
        </p:nvSpPr>
        <p:spPr>
          <a:xfrm>
            <a:off x="38481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13:18</a:t>
            </a:r>
            <a:endParaRPr lang="en-US" sz="1600" dirty="0"/>
          </a:p>
        </p:txBody>
      </p:sp>
      <p:sp>
        <p:nvSpPr>
          <p:cNvPr id="23" name="Shape 21"/>
          <p:cNvSpPr/>
          <p:nvPr/>
        </p:nvSpPr>
        <p:spPr>
          <a:xfrm>
            <a:off x="4254500" y="4249192"/>
            <a:ext cx="0" cy="254000"/>
          </a:xfrm>
          <a:prstGeom prst="line">
            <a:avLst/>
          </a:prstGeom>
          <a:noFill/>
          <a:ln w="12700">
            <a:solidFill>
              <a:srgbClr val="CFD3E6"/>
            </a:solidFill>
            <a:prstDash val="dash"/>
          </a:ln>
        </p:spPr>
      </p:sp>
      <p:sp>
        <p:nvSpPr>
          <p:cNvPr id="24" name="Text 22"/>
          <p:cNvSpPr/>
          <p:nvPr/>
        </p:nvSpPr>
        <p:spPr>
          <a:xfrm>
            <a:off x="38481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13:18</a:t>
            </a:r>
            <a:endParaRPr lang="en-US" sz="1600" dirty="0"/>
          </a:p>
        </p:txBody>
      </p:sp>
      <p:sp>
        <p:nvSpPr>
          <p:cNvPr id="25" name="Text 23"/>
          <p:cNvSpPr/>
          <p:nvPr/>
        </p:nvSpPr>
        <p:spPr>
          <a:xfrm>
            <a:off x="38227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a:t>
            </a:r>
            <a:endParaRPr lang="en-US" sz="1200" dirty="0"/>
          </a:p>
        </p:txBody>
      </p:sp>
      <p:sp>
        <p:nvSpPr>
          <p:cNvPr id="26" name="Shape 24"/>
          <p:cNvSpPr/>
          <p:nvPr/>
        </p:nvSpPr>
        <p:spPr>
          <a:xfrm>
            <a:off x="4806950" y="3671342"/>
            <a:ext cx="876300" cy="1409700"/>
          </a:xfrm>
          <a:prstGeom prst="roundRect">
            <a:avLst>
              <a:gd name="adj" fmla="val 5072"/>
            </a:avLst>
          </a:prstGeom>
          <a:noFill/>
          <a:ln w="12700">
            <a:solidFill>
              <a:srgbClr val="FFCC00"/>
            </a:solidFill>
            <a:prstDash val="solid"/>
          </a:ln>
        </p:spPr>
      </p:sp>
      <p:sp>
        <p:nvSpPr>
          <p:cNvPr id="27" name="Text 25"/>
          <p:cNvSpPr/>
          <p:nvPr/>
        </p:nvSpPr>
        <p:spPr>
          <a:xfrm>
            <a:off x="48133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28" name="Text 26"/>
          <p:cNvSpPr/>
          <p:nvPr/>
        </p:nvSpPr>
        <p:spPr>
          <a:xfrm>
            <a:off x="48387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15:09</a:t>
            </a:r>
            <a:endParaRPr lang="en-US" sz="1600" dirty="0"/>
          </a:p>
        </p:txBody>
      </p:sp>
      <p:sp>
        <p:nvSpPr>
          <p:cNvPr id="29" name="Shape 27"/>
          <p:cNvSpPr/>
          <p:nvPr/>
        </p:nvSpPr>
        <p:spPr>
          <a:xfrm>
            <a:off x="5245100" y="4249192"/>
            <a:ext cx="0" cy="254000"/>
          </a:xfrm>
          <a:prstGeom prst="line">
            <a:avLst/>
          </a:prstGeom>
          <a:noFill/>
          <a:ln w="12700">
            <a:solidFill>
              <a:srgbClr val="CFD3E6"/>
            </a:solidFill>
            <a:prstDash val="dash"/>
          </a:ln>
        </p:spPr>
      </p:sp>
      <p:sp>
        <p:nvSpPr>
          <p:cNvPr id="30" name="Text 28"/>
          <p:cNvSpPr/>
          <p:nvPr/>
        </p:nvSpPr>
        <p:spPr>
          <a:xfrm>
            <a:off x="48387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15:08</a:t>
            </a:r>
            <a:endParaRPr lang="en-US" sz="1600" dirty="0"/>
          </a:p>
        </p:txBody>
      </p:sp>
      <p:sp>
        <p:nvSpPr>
          <p:cNvPr id="31" name="Text 29"/>
          <p:cNvSpPr/>
          <p:nvPr/>
        </p:nvSpPr>
        <p:spPr>
          <a:xfrm>
            <a:off x="48133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32" name="Text 30"/>
          <p:cNvSpPr/>
          <p:nvPr/>
        </p:nvSpPr>
        <p:spPr>
          <a:xfrm>
            <a:off x="58039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33" name="Text 31"/>
          <p:cNvSpPr/>
          <p:nvPr/>
        </p:nvSpPr>
        <p:spPr>
          <a:xfrm>
            <a:off x="58293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15:24</a:t>
            </a:r>
            <a:endParaRPr lang="en-US" sz="1600" dirty="0"/>
          </a:p>
        </p:txBody>
      </p:sp>
      <p:sp>
        <p:nvSpPr>
          <p:cNvPr id="34" name="Shape 32"/>
          <p:cNvSpPr/>
          <p:nvPr/>
        </p:nvSpPr>
        <p:spPr>
          <a:xfrm>
            <a:off x="6235700" y="4249192"/>
            <a:ext cx="0" cy="254000"/>
          </a:xfrm>
          <a:prstGeom prst="line">
            <a:avLst/>
          </a:prstGeom>
          <a:noFill/>
          <a:ln w="12700">
            <a:solidFill>
              <a:srgbClr val="CFD3E6"/>
            </a:solidFill>
            <a:prstDash val="dash"/>
          </a:ln>
        </p:spPr>
      </p:sp>
      <p:sp>
        <p:nvSpPr>
          <p:cNvPr id="35" name="Text 33"/>
          <p:cNvSpPr/>
          <p:nvPr/>
        </p:nvSpPr>
        <p:spPr>
          <a:xfrm>
            <a:off x="58293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15:24</a:t>
            </a:r>
            <a:endParaRPr lang="en-US" sz="1600" dirty="0"/>
          </a:p>
        </p:txBody>
      </p:sp>
      <p:sp>
        <p:nvSpPr>
          <p:cNvPr id="36" name="Text 34"/>
          <p:cNvSpPr/>
          <p:nvPr/>
        </p:nvSpPr>
        <p:spPr>
          <a:xfrm>
            <a:off x="58039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37" name="Text 35"/>
          <p:cNvSpPr/>
          <p:nvPr/>
        </p:nvSpPr>
        <p:spPr>
          <a:xfrm>
            <a:off x="67945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38" name="Text 36"/>
          <p:cNvSpPr/>
          <p:nvPr/>
        </p:nvSpPr>
        <p:spPr>
          <a:xfrm>
            <a:off x="68199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16:22</a:t>
            </a:r>
            <a:endParaRPr lang="en-US" sz="1600" dirty="0"/>
          </a:p>
        </p:txBody>
      </p:sp>
      <p:sp>
        <p:nvSpPr>
          <p:cNvPr id="39" name="Shape 37"/>
          <p:cNvSpPr/>
          <p:nvPr/>
        </p:nvSpPr>
        <p:spPr>
          <a:xfrm>
            <a:off x="7226300" y="4249192"/>
            <a:ext cx="0" cy="254000"/>
          </a:xfrm>
          <a:prstGeom prst="line">
            <a:avLst/>
          </a:prstGeom>
          <a:noFill/>
          <a:ln w="12700">
            <a:solidFill>
              <a:srgbClr val="CFD3E6"/>
            </a:solidFill>
            <a:prstDash val="dash"/>
          </a:ln>
        </p:spPr>
      </p:sp>
      <p:sp>
        <p:nvSpPr>
          <p:cNvPr id="40" name="Text 38"/>
          <p:cNvSpPr/>
          <p:nvPr/>
        </p:nvSpPr>
        <p:spPr>
          <a:xfrm>
            <a:off x="68199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16:22</a:t>
            </a:r>
            <a:endParaRPr lang="en-US" sz="1600" dirty="0"/>
          </a:p>
        </p:txBody>
      </p:sp>
      <p:sp>
        <p:nvSpPr>
          <p:cNvPr id="41" name="Text 39"/>
          <p:cNvSpPr/>
          <p:nvPr/>
        </p:nvSpPr>
        <p:spPr>
          <a:xfrm>
            <a:off x="67945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a:t>
            </a:r>
            <a:endParaRPr lang="en-US" sz="1200" dirty="0"/>
          </a:p>
        </p:txBody>
      </p:sp>
      <p:sp>
        <p:nvSpPr>
          <p:cNvPr id="42" name="Text 40"/>
          <p:cNvSpPr/>
          <p:nvPr/>
        </p:nvSpPr>
        <p:spPr>
          <a:xfrm>
            <a:off x="77851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43" name="Text 41"/>
          <p:cNvSpPr/>
          <p:nvPr/>
        </p:nvSpPr>
        <p:spPr>
          <a:xfrm>
            <a:off x="78105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16:48</a:t>
            </a:r>
            <a:endParaRPr lang="en-US" sz="1600" dirty="0"/>
          </a:p>
        </p:txBody>
      </p:sp>
      <p:sp>
        <p:nvSpPr>
          <p:cNvPr id="44" name="Shape 42"/>
          <p:cNvSpPr/>
          <p:nvPr/>
        </p:nvSpPr>
        <p:spPr>
          <a:xfrm>
            <a:off x="8216900" y="4249192"/>
            <a:ext cx="0" cy="254000"/>
          </a:xfrm>
          <a:prstGeom prst="line">
            <a:avLst/>
          </a:prstGeom>
          <a:noFill/>
          <a:ln w="12700">
            <a:solidFill>
              <a:srgbClr val="CFD3E6"/>
            </a:solidFill>
            <a:prstDash val="dash"/>
          </a:ln>
        </p:spPr>
      </p:sp>
      <p:sp>
        <p:nvSpPr>
          <p:cNvPr id="45" name="Text 43"/>
          <p:cNvSpPr/>
          <p:nvPr/>
        </p:nvSpPr>
        <p:spPr>
          <a:xfrm>
            <a:off x="78105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16:48</a:t>
            </a:r>
            <a:endParaRPr lang="en-US" sz="1600" dirty="0"/>
          </a:p>
        </p:txBody>
      </p:sp>
      <p:sp>
        <p:nvSpPr>
          <p:cNvPr id="46" name="Text 44"/>
          <p:cNvSpPr/>
          <p:nvPr/>
        </p:nvSpPr>
        <p:spPr>
          <a:xfrm>
            <a:off x="77851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47" name="Text 45"/>
          <p:cNvSpPr/>
          <p:nvPr/>
        </p:nvSpPr>
        <p:spPr>
          <a:xfrm>
            <a:off x="87757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48" name="Text 46"/>
          <p:cNvSpPr/>
          <p:nvPr/>
        </p:nvSpPr>
        <p:spPr>
          <a:xfrm>
            <a:off x="88011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19:32</a:t>
            </a:r>
            <a:endParaRPr lang="en-US" sz="1600" dirty="0"/>
          </a:p>
        </p:txBody>
      </p:sp>
      <p:sp>
        <p:nvSpPr>
          <p:cNvPr id="49" name="Shape 47"/>
          <p:cNvSpPr/>
          <p:nvPr/>
        </p:nvSpPr>
        <p:spPr>
          <a:xfrm>
            <a:off x="9207500" y="4249192"/>
            <a:ext cx="0" cy="254000"/>
          </a:xfrm>
          <a:prstGeom prst="line">
            <a:avLst/>
          </a:prstGeom>
          <a:noFill/>
          <a:ln w="12700">
            <a:solidFill>
              <a:srgbClr val="CFD3E6"/>
            </a:solidFill>
            <a:prstDash val="dash"/>
          </a:ln>
        </p:spPr>
      </p:sp>
      <p:sp>
        <p:nvSpPr>
          <p:cNvPr id="50" name="Text 48"/>
          <p:cNvSpPr/>
          <p:nvPr/>
        </p:nvSpPr>
        <p:spPr>
          <a:xfrm>
            <a:off x="88011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19:32</a:t>
            </a:r>
            <a:endParaRPr lang="en-US" sz="1600" dirty="0"/>
          </a:p>
        </p:txBody>
      </p:sp>
      <p:sp>
        <p:nvSpPr>
          <p:cNvPr id="51" name="Text 49"/>
          <p:cNvSpPr/>
          <p:nvPr/>
        </p:nvSpPr>
        <p:spPr>
          <a:xfrm>
            <a:off x="87757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52" name="Text 50"/>
          <p:cNvSpPr/>
          <p:nvPr/>
        </p:nvSpPr>
        <p:spPr>
          <a:xfrm>
            <a:off x="9766300" y="37030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53" name="Text 51"/>
          <p:cNvSpPr/>
          <p:nvPr/>
        </p:nvSpPr>
        <p:spPr>
          <a:xfrm>
            <a:off x="9791700" y="39189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19:56</a:t>
            </a:r>
            <a:endParaRPr lang="en-US" sz="1600" dirty="0"/>
          </a:p>
        </p:txBody>
      </p:sp>
      <p:sp>
        <p:nvSpPr>
          <p:cNvPr id="54" name="Shape 52"/>
          <p:cNvSpPr/>
          <p:nvPr/>
        </p:nvSpPr>
        <p:spPr>
          <a:xfrm>
            <a:off x="10198100" y="4249192"/>
            <a:ext cx="0" cy="254000"/>
          </a:xfrm>
          <a:prstGeom prst="line">
            <a:avLst/>
          </a:prstGeom>
          <a:noFill/>
          <a:ln w="12700">
            <a:solidFill>
              <a:srgbClr val="CFD3E6"/>
            </a:solidFill>
            <a:prstDash val="dash"/>
          </a:ln>
        </p:spPr>
      </p:sp>
      <p:sp>
        <p:nvSpPr>
          <p:cNvPr id="55" name="Text 53"/>
          <p:cNvSpPr/>
          <p:nvPr/>
        </p:nvSpPr>
        <p:spPr>
          <a:xfrm>
            <a:off x="9791700" y="4503192"/>
            <a:ext cx="812800" cy="330200"/>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19:56</a:t>
            </a:r>
            <a:endParaRPr lang="en-US" sz="1600" dirty="0"/>
          </a:p>
        </p:txBody>
      </p:sp>
      <p:sp>
        <p:nvSpPr>
          <p:cNvPr id="56" name="Text 54"/>
          <p:cNvSpPr/>
          <p:nvPr/>
        </p:nvSpPr>
        <p:spPr>
          <a:xfrm>
            <a:off x="9766300" y="4833392"/>
            <a:ext cx="8636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A+C</a:t>
            </a:r>
            <a:endParaRPr lang="en-US" sz="1200" dirty="0"/>
          </a:p>
        </p:txBody>
      </p:sp>
      <p:sp>
        <p:nvSpPr>
          <p:cNvPr id="57" name="Text 55"/>
          <p:cNvSpPr/>
          <p:nvPr/>
        </p:nvSpPr>
        <p:spPr>
          <a:xfrm>
            <a:off x="787400" y="5163592"/>
            <a:ext cx="1193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1 min apart</a:t>
            </a:r>
            <a:endParaRPr lang="en-US" sz="1200" dirty="0"/>
          </a:p>
        </p:txBody>
      </p:sp>
      <p:sp>
        <p:nvSpPr>
          <p:cNvPr id="58" name="Text 56"/>
          <p:cNvSpPr/>
          <p:nvPr/>
        </p:nvSpPr>
        <p:spPr>
          <a:xfrm>
            <a:off x="812800" y="5453112"/>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times UTC · A = ALPHA FORCE · C = CHARLIE FORCE · all directed · closest-day score 0.14</a:t>
            </a:r>
            <a:endParaRPr lang="en-US" sz="1200" dirty="0"/>
          </a:p>
        </p:txBody>
      </p:sp>
      <p:sp>
        <p:nvSpPr>
          <p:cNvPr id="59" name="Text 5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day data in the published DTCP gallery, Oct 15, 2026</a:t>
            </a:r>
            <a:endParaRPr lang="en-US" sz="1200" dirty="0"/>
          </a:p>
        </p:txBody>
      </p:sp>
      <p:sp>
        <p:nvSpPr>
          <p:cNvPr id="60" name="Text 5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GALLERY</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5</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Timelines</a:t>
            </a:r>
            <a:endParaRPr lang="en-US" sz="3600" dirty="0"/>
          </a:p>
        </p:txBody>
      </p:sp>
      <p:sp>
        <p:nvSpPr>
          <p:cNvPr id="4" name="Shape 2"/>
          <p:cNvSpPr/>
          <p:nvPr/>
        </p:nvSpPr>
        <p:spPr>
          <a:xfrm>
            <a:off x="812800" y="3463230"/>
            <a:ext cx="10566400" cy="0"/>
          </a:xfrm>
          <a:prstGeom prst="line">
            <a:avLst/>
          </a:prstGeom>
          <a:noFill/>
          <a:ln w="6350">
            <a:solidFill>
              <a:srgbClr val="2A3340"/>
            </a:solidFill>
            <a:prstDash val="solid"/>
          </a:ln>
        </p:spPr>
      </p:sp>
      <p:sp>
        <p:nvSpPr>
          <p:cNvPr id="5" name="Text 3"/>
          <p:cNvSpPr/>
          <p:nvPr/>
        </p:nvSpPr>
        <p:spPr>
          <a:xfrm>
            <a:off x="812800" y="3618805"/>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How to read the messages calendar, then a zoom from days to minutes on rebroadcasts</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TIMELINES</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DAY BY DAY SINCE 2022</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Messages calendar</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cell per day, one tab per year; data Jan 25, 2022 – Oct 9, 2026</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15,277</a:t>
            </a:r>
            <a:r>
              <a:rPr lang="en-US" sz="1600" dirty="0">
                <a:solidFill>
                  <a:srgbClr val="E6EDF3"/>
                </a:solidFill>
                <a:latin typeface="Arial" pitchFamily="34" charset="0"/>
                <a:ea typeface="Arial" pitchFamily="34" charset="-122"/>
                <a:cs typeface="Arial" pitchFamily="34" charset="-120"/>
              </a:rPr>
              <a:t> cleanly copied messages on 1,072 days, rebroadcasts included</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Bars show which groups aired that day, in fixed slots, not how many</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Click a day that has a recording to open its DTCP or DCRP video</a:t>
            </a:r>
            <a:endParaRPr lang="en-US" sz="1600" dirty="0"/>
          </a:p>
        </p:txBody>
      </p:sp>
      <p:sp>
        <p:nvSpPr>
          <p:cNvPr id="12" name="Shape 10"/>
          <p:cNvSpPr/>
          <p:nvPr/>
        </p:nvSpPr>
        <p:spPr>
          <a:xfrm>
            <a:off x="812800" y="4889748"/>
            <a:ext cx="4572000" cy="0"/>
          </a:xfrm>
          <a:prstGeom prst="line">
            <a:avLst/>
          </a:prstGeom>
          <a:noFill/>
          <a:ln w="6350">
            <a:solidFill>
              <a:srgbClr val="222A35"/>
            </a:solidFill>
            <a:prstDash val="solid"/>
          </a:ln>
        </p:spPr>
      </p:sp>
      <p:sp>
        <p:nvSpPr>
          <p:cNvPr id="13" name="Text 11"/>
          <p:cNvSpPr/>
          <p:nvPr/>
        </p:nvSpPr>
        <p:spPr>
          <a:xfrm>
            <a:off x="812800" y="4994523"/>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?2023</a:t>
            </a:r>
            <a:r>
              <a:rPr lang="en-US" sz="1600" dirty="0">
                <a:solidFill>
                  <a:srgbClr val="E6EDF3"/>
                </a:solidFill>
                <a:latin typeface="Arial" pitchFamily="34" charset="0"/>
                <a:ea typeface="Arial" pitchFamily="34" charset="-122"/>
                <a:cs typeface="Arial" pitchFamily="34" charset="-120"/>
              </a:rPr>
              <a:t> opens a year · ← → step through the years</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2023 tab of the messages calendar: twelve month grids with group bars in each day cell, SKYMASTER and FAKEMASTER days marked in red and orange, and the filter sidebar on the left">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TIMELINES</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EAM CALENDAR · COVERAGE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Three coverage tiers</a:t>
            </a:r>
            <a:endParaRPr lang="en-US" sz="3600" dirty="0"/>
          </a:p>
        </p:txBody>
      </p:sp>
      <p:sp>
        <p:nvSpPr>
          <p:cNvPr id="4" name="Shape 2"/>
          <p:cNvSpPr/>
          <p:nvPr/>
        </p:nvSpPr>
        <p:spPr>
          <a:xfrm>
            <a:off x="812800" y="1935411"/>
            <a:ext cx="10566400" cy="365720"/>
          </a:xfrm>
          <a:prstGeom prst="rect">
            <a:avLst/>
          </a:prstGeom>
          <a:solidFill>
            <a:srgbClr val="0E141B"/>
          </a:solidFill>
          <a:ln/>
        </p:spPr>
      </p:sp>
      <p:sp>
        <p:nvSpPr>
          <p:cNvPr id="5" name="Text 3"/>
          <p:cNvSpPr/>
          <p:nvPr/>
        </p:nvSpPr>
        <p:spPr>
          <a:xfrm>
            <a:off x="965200" y="2011611"/>
            <a:ext cx="132080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CELL</a:t>
            </a:r>
            <a:endParaRPr lang="en-US" sz="1200" dirty="0"/>
          </a:p>
        </p:txBody>
      </p:sp>
      <p:sp>
        <p:nvSpPr>
          <p:cNvPr id="6" name="Text 4"/>
          <p:cNvSpPr/>
          <p:nvPr/>
        </p:nvSpPr>
        <p:spPr>
          <a:xfrm>
            <a:off x="2387600" y="2011611"/>
            <a:ext cx="340106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LEGEND</a:t>
            </a:r>
            <a:endParaRPr lang="en-US" sz="1200" dirty="0"/>
          </a:p>
        </p:txBody>
      </p:sp>
      <p:sp>
        <p:nvSpPr>
          <p:cNvPr id="7" name="Text 5"/>
          <p:cNvSpPr/>
          <p:nvPr/>
        </p:nvSpPr>
        <p:spPr>
          <a:xfrm>
            <a:off x="5842000" y="2011611"/>
            <a:ext cx="460451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RULE</a:t>
            </a:r>
            <a:endParaRPr lang="en-US" sz="1200" dirty="0"/>
          </a:p>
        </p:txBody>
      </p:sp>
      <p:sp>
        <p:nvSpPr>
          <p:cNvPr id="8" name="Text 6"/>
          <p:cNvSpPr/>
          <p:nvPr/>
        </p:nvSpPr>
        <p:spPr>
          <a:xfrm>
            <a:off x="10414000" y="2011611"/>
            <a:ext cx="8128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DAYS</a:t>
            </a:r>
            <a:endParaRPr lang="en-US" sz="1200" dirty="0"/>
          </a:p>
        </p:txBody>
      </p:sp>
      <p:sp>
        <p:nvSpPr>
          <p:cNvPr id="9" name="Shape 7"/>
          <p:cNvSpPr/>
          <p:nvPr/>
        </p:nvSpPr>
        <p:spPr>
          <a:xfrm>
            <a:off x="812800" y="2761506"/>
            <a:ext cx="10566400" cy="0"/>
          </a:xfrm>
          <a:prstGeom prst="line">
            <a:avLst/>
          </a:prstGeom>
          <a:noFill/>
          <a:ln w="6350">
            <a:solidFill>
              <a:srgbClr val="222A35"/>
            </a:solidFill>
            <a:prstDash val="solid"/>
          </a:ln>
        </p:spPr>
      </p:sp>
      <p:sp>
        <p:nvSpPr>
          <p:cNvPr id="10" name="Text 8"/>
          <p:cNvSpPr/>
          <p:nvPr/>
        </p:nvSpPr>
        <p:spPr>
          <a:xfrm>
            <a:off x="971550" y="2396381"/>
            <a:ext cx="393700" cy="266700"/>
          </a:xfrm>
          <a:prstGeom prst="rect">
            <a:avLst/>
          </a:prstGeom>
          <a:noFill/>
          <a:ln w="12700">
            <a:solidFill>
              <a:srgbClr val="A9B4BF"/>
            </a:solidFill>
            <a:prstDash val="solid"/>
          </a:ln>
        </p:spPr>
        <p:txBody>
          <a:bodyPr wrap="square" lIns="0" tIns="6350" rIns="0" bIns="0" rtlCol="0" anchor="t">
            <a:normAutofit/>
          </a:bodyPr>
          <a:lstStyle/>
          <a:p>
            <a:pPr algn="ctr" indent="0" marL="0">
              <a:lnSpc>
                <a:spcPts val="2004"/>
              </a:lnSpc>
              <a:buNone/>
            </a:pPr>
            <a:r>
              <a:rPr lang="en-US" sz="1200" dirty="0">
                <a:solidFill>
                  <a:srgbClr val="E6EDF3"/>
                </a:solidFill>
                <a:latin typeface="Courier New" pitchFamily="49" charset="0"/>
                <a:ea typeface="Courier New" pitchFamily="49" charset="-122"/>
                <a:cs typeface="Courier New" pitchFamily="49" charset="-120"/>
              </a:rPr>
              <a:t>14</a:t>
            </a:r>
            <a:endParaRPr lang="en-US" sz="1200" dirty="0"/>
          </a:p>
        </p:txBody>
      </p:sp>
      <p:sp>
        <p:nvSpPr>
          <p:cNvPr id="11" name="Text 9"/>
          <p:cNvSpPr/>
          <p:nvPr/>
        </p:nvSpPr>
        <p:spPr>
          <a:xfrm>
            <a:off x="1473200" y="2397671"/>
            <a:ext cx="501491"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solid</a:t>
            </a:r>
            <a:endParaRPr lang="en-US" sz="1600" dirty="0"/>
          </a:p>
        </p:txBody>
      </p:sp>
      <p:sp>
        <p:nvSpPr>
          <p:cNvPr id="12" name="Text 10"/>
          <p:cNvSpPr/>
          <p:nvPr/>
        </p:nvSpPr>
        <p:spPr>
          <a:xfrm>
            <a:off x="2387600" y="2397671"/>
            <a:ext cx="34010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Comprehensive monitoring</a:t>
            </a:r>
            <a:endParaRPr lang="en-US" sz="1600" dirty="0"/>
          </a:p>
        </p:txBody>
      </p:sp>
      <p:sp>
        <p:nvSpPr>
          <p:cNvPr id="13" name="Text 11"/>
          <p:cNvSpPr/>
          <p:nvPr/>
        </p:nvSpPr>
        <p:spPr>
          <a:xfrm>
            <a:off x="5842000" y="2397671"/>
            <a:ext cx="460451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DTCP/DCRP recording, or logged as zero</a:t>
            </a:r>
            <a:endParaRPr lang="en-US" sz="1600" dirty="0"/>
          </a:p>
        </p:txBody>
      </p:sp>
      <p:sp>
        <p:nvSpPr>
          <p:cNvPr id="14" name="Text 12"/>
          <p:cNvSpPr/>
          <p:nvPr/>
        </p:nvSpPr>
        <p:spPr>
          <a:xfrm>
            <a:off x="10414000" y="2397671"/>
            <a:ext cx="812800" cy="289520"/>
          </a:xfrm>
          <a:prstGeom prst="rect">
            <a:avLst/>
          </a:prstGeom>
          <a:noFill/>
          <a:ln/>
        </p:spPr>
        <p:txBody>
          <a:bodyPr wrap="square" lIns="0" tIns="0" rIns="0" bIns="0" rtlCol="0" anchor="t">
            <a:normAutofit/>
          </a:bodyPr>
          <a:lstStyle/>
          <a:p>
            <a:pPr algn="r" indent="0" marL="0">
              <a:lnSpc>
                <a:spcPts val="2080"/>
              </a:lnSpc>
              <a:buNone/>
            </a:pPr>
            <a:r>
              <a:rPr lang="en-US" sz="1600" b="1" dirty="0">
                <a:solidFill>
                  <a:srgbClr val="FFCC00"/>
                </a:solidFill>
                <a:latin typeface="Arial" pitchFamily="34" charset="0"/>
                <a:ea typeface="Arial" pitchFamily="34" charset="-122"/>
                <a:cs typeface="Arial" pitchFamily="34" charset="-120"/>
              </a:rPr>
              <a:t>789</a:t>
            </a:r>
            <a:endParaRPr lang="en-US" sz="1600" dirty="0"/>
          </a:p>
        </p:txBody>
      </p:sp>
      <p:sp>
        <p:nvSpPr>
          <p:cNvPr id="15" name="Shape 13"/>
          <p:cNvSpPr/>
          <p:nvPr/>
        </p:nvSpPr>
        <p:spPr>
          <a:xfrm>
            <a:off x="812800" y="3225056"/>
            <a:ext cx="10566400" cy="0"/>
          </a:xfrm>
          <a:prstGeom prst="line">
            <a:avLst/>
          </a:prstGeom>
          <a:noFill/>
          <a:ln w="6350">
            <a:solidFill>
              <a:srgbClr val="222A35"/>
            </a:solidFill>
            <a:prstDash val="solid"/>
          </a:ln>
        </p:spPr>
      </p:sp>
      <p:sp>
        <p:nvSpPr>
          <p:cNvPr id="16" name="Text 14"/>
          <p:cNvSpPr/>
          <p:nvPr/>
        </p:nvSpPr>
        <p:spPr>
          <a:xfrm>
            <a:off x="971550" y="2859931"/>
            <a:ext cx="393700" cy="266700"/>
          </a:xfrm>
          <a:prstGeom prst="rect">
            <a:avLst/>
          </a:prstGeom>
          <a:noFill/>
          <a:ln w="12700">
            <a:solidFill>
              <a:srgbClr val="A9B4BF"/>
            </a:solidFill>
            <a:prstDash val="dash"/>
          </a:ln>
        </p:spPr>
        <p:txBody>
          <a:bodyPr wrap="square" lIns="0" tIns="6350" rIns="0" bIns="0" rtlCol="0" anchor="t">
            <a:normAutofit/>
          </a:bodyPr>
          <a:lstStyle/>
          <a:p>
            <a:pPr algn="ctr" indent="0" marL="0">
              <a:lnSpc>
                <a:spcPts val="2004"/>
              </a:lnSpc>
              <a:buNone/>
            </a:pPr>
            <a:r>
              <a:rPr lang="en-US" sz="1200" dirty="0">
                <a:solidFill>
                  <a:srgbClr val="A9B4BF"/>
                </a:solidFill>
                <a:latin typeface="Courier New" pitchFamily="49" charset="0"/>
                <a:ea typeface="Courier New" pitchFamily="49" charset="-122"/>
                <a:cs typeface="Courier New" pitchFamily="49" charset="-120"/>
              </a:rPr>
              <a:t>14</a:t>
            </a:r>
            <a:endParaRPr lang="en-US" sz="1200" dirty="0"/>
          </a:p>
        </p:txBody>
      </p:sp>
      <p:sp>
        <p:nvSpPr>
          <p:cNvPr id="17" name="Text 15"/>
          <p:cNvSpPr/>
          <p:nvPr/>
        </p:nvSpPr>
        <p:spPr>
          <a:xfrm>
            <a:off x="1473200" y="2861221"/>
            <a:ext cx="799981"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dashed</a:t>
            </a:r>
            <a:endParaRPr lang="en-US" sz="1600" dirty="0"/>
          </a:p>
        </p:txBody>
      </p:sp>
      <p:sp>
        <p:nvSpPr>
          <p:cNvPr id="18" name="Text 16"/>
          <p:cNvSpPr/>
          <p:nvPr/>
        </p:nvSpPr>
        <p:spPr>
          <a:xfrm>
            <a:off x="2387600" y="2861221"/>
            <a:ext cx="34010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Noncomprehensive monitoring</a:t>
            </a:r>
            <a:endParaRPr lang="en-US" sz="1600" dirty="0"/>
          </a:p>
        </p:txBody>
      </p:sp>
      <p:sp>
        <p:nvSpPr>
          <p:cNvPr id="19" name="Text 17"/>
          <p:cNvSpPr/>
          <p:nvPr/>
        </p:nvSpPr>
        <p:spPr>
          <a:xfrm>
            <a:off x="5842000" y="2861221"/>
            <a:ext cx="460451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no recording, messages logged</a:t>
            </a:r>
            <a:endParaRPr lang="en-US" sz="1600" dirty="0"/>
          </a:p>
        </p:txBody>
      </p:sp>
      <p:sp>
        <p:nvSpPr>
          <p:cNvPr id="20" name="Text 18"/>
          <p:cNvSpPr/>
          <p:nvPr/>
        </p:nvSpPr>
        <p:spPr>
          <a:xfrm>
            <a:off x="10414000" y="2861221"/>
            <a:ext cx="812800" cy="289520"/>
          </a:xfrm>
          <a:prstGeom prst="rect">
            <a:avLst/>
          </a:prstGeom>
          <a:noFill/>
          <a:ln/>
        </p:spPr>
        <p:txBody>
          <a:bodyPr wrap="square" lIns="0" tIns="0" rIns="0" bIns="0" rtlCol="0" anchor="t">
            <a:normAutofit/>
          </a:bodyPr>
          <a:lstStyle/>
          <a:p>
            <a:pPr algn="r" indent="0" marL="0">
              <a:lnSpc>
                <a:spcPts val="2080"/>
              </a:lnSpc>
              <a:buNone/>
            </a:pPr>
            <a:r>
              <a:rPr lang="en-US" sz="1600" b="1" dirty="0">
                <a:solidFill>
                  <a:srgbClr val="E6EDF3"/>
                </a:solidFill>
                <a:latin typeface="Arial" pitchFamily="34" charset="0"/>
                <a:ea typeface="Arial" pitchFamily="34" charset="-122"/>
                <a:cs typeface="Arial" pitchFamily="34" charset="-120"/>
              </a:rPr>
              <a:t>305</a:t>
            </a:r>
            <a:endParaRPr lang="en-US" sz="1600" dirty="0"/>
          </a:p>
        </p:txBody>
      </p:sp>
      <p:sp>
        <p:nvSpPr>
          <p:cNvPr id="21" name="Shape 19"/>
          <p:cNvSpPr/>
          <p:nvPr/>
        </p:nvSpPr>
        <p:spPr>
          <a:xfrm>
            <a:off x="812800" y="3688606"/>
            <a:ext cx="10566400" cy="0"/>
          </a:xfrm>
          <a:prstGeom prst="line">
            <a:avLst/>
          </a:prstGeom>
          <a:noFill/>
          <a:ln w="6350">
            <a:solidFill>
              <a:srgbClr val="222A35"/>
            </a:solidFill>
            <a:prstDash val="solid"/>
          </a:ln>
        </p:spPr>
      </p:sp>
      <p:sp>
        <p:nvSpPr>
          <p:cNvPr id="22" name="Text 20"/>
          <p:cNvSpPr/>
          <p:nvPr/>
        </p:nvSpPr>
        <p:spPr>
          <a:xfrm>
            <a:off x="939800" y="3317131"/>
            <a:ext cx="457200" cy="304800"/>
          </a:xfrm>
          <a:prstGeom prst="rect">
            <a:avLst/>
          </a:prstGeom>
          <a:noFill/>
          <a:ln/>
        </p:spPr>
        <p:txBody>
          <a:bodyPr wrap="square" lIns="0" tIns="0" rIns="0" bIns="0" rtlCol="0" anchor="t">
            <a:normAutofit/>
          </a:bodyPr>
          <a:lstStyle/>
          <a:p>
            <a:pPr algn="ctr" indent="0" marL="0">
              <a:lnSpc>
                <a:spcPts val="2196"/>
              </a:lnSpc>
              <a:buNone/>
            </a:pPr>
            <a:r>
              <a:rPr lang="en-US" sz="1200" dirty="0">
                <a:solidFill>
                  <a:srgbClr val="7D8894"/>
                </a:solidFill>
                <a:latin typeface="Courier New" pitchFamily="49" charset="0"/>
                <a:ea typeface="Courier New" pitchFamily="49" charset="-122"/>
                <a:cs typeface="Courier New" pitchFamily="49" charset="-120"/>
              </a:rPr>
              <a:t>14</a:t>
            </a:r>
            <a:endParaRPr lang="en-US" sz="1200" dirty="0"/>
          </a:p>
        </p:txBody>
      </p:sp>
      <p:sp>
        <p:nvSpPr>
          <p:cNvPr id="23" name="Text 21"/>
          <p:cNvSpPr/>
          <p:nvPr/>
        </p:nvSpPr>
        <p:spPr>
          <a:xfrm>
            <a:off x="1473200" y="3324771"/>
            <a:ext cx="58293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blank</a:t>
            </a:r>
            <a:endParaRPr lang="en-US" sz="1600" dirty="0"/>
          </a:p>
        </p:txBody>
      </p:sp>
      <p:sp>
        <p:nvSpPr>
          <p:cNvPr id="24" name="Text 22"/>
          <p:cNvSpPr/>
          <p:nvPr/>
        </p:nvSpPr>
        <p:spPr>
          <a:xfrm>
            <a:off x="2387600" y="3324771"/>
            <a:ext cx="34010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No monitoring</a:t>
            </a:r>
            <a:endParaRPr lang="en-US" sz="1600" dirty="0"/>
          </a:p>
        </p:txBody>
      </p:sp>
      <p:sp>
        <p:nvSpPr>
          <p:cNvPr id="25" name="Text 23"/>
          <p:cNvSpPr/>
          <p:nvPr/>
        </p:nvSpPr>
        <p:spPr>
          <a:xfrm>
            <a:off x="5842000" y="3324771"/>
            <a:ext cx="460451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no recording, nothing logged</a:t>
            </a:r>
            <a:endParaRPr lang="en-US" sz="1600" dirty="0"/>
          </a:p>
        </p:txBody>
      </p:sp>
      <p:sp>
        <p:nvSpPr>
          <p:cNvPr id="26" name="Text 24"/>
          <p:cNvSpPr/>
          <p:nvPr/>
        </p:nvSpPr>
        <p:spPr>
          <a:xfrm>
            <a:off x="10414000" y="3324771"/>
            <a:ext cx="812800" cy="289520"/>
          </a:xfrm>
          <a:prstGeom prst="rect">
            <a:avLst/>
          </a:prstGeom>
          <a:noFill/>
          <a:ln/>
        </p:spPr>
        <p:txBody>
          <a:bodyPr wrap="square" lIns="0" tIns="0" rIns="0" bIns="0" rtlCol="0" anchor="t">
            <a:normAutofit/>
          </a:bodyPr>
          <a:lstStyle/>
          <a:p>
            <a:pPr algn="r" indent="0" marL="0">
              <a:lnSpc>
                <a:spcPts val="2080"/>
              </a:lnSpc>
              <a:buNone/>
            </a:pPr>
            <a:r>
              <a:rPr lang="en-US" sz="1600" b="1" dirty="0">
                <a:solidFill>
                  <a:srgbClr val="E6EDF3"/>
                </a:solidFill>
                <a:latin typeface="Arial" pitchFamily="34" charset="0"/>
                <a:ea typeface="Arial" pitchFamily="34" charset="-122"/>
                <a:cs typeface="Arial" pitchFamily="34" charset="-120"/>
              </a:rPr>
              <a:t>625</a:t>
            </a:r>
            <a:endParaRPr lang="en-US" sz="1600" dirty="0"/>
          </a:p>
        </p:txBody>
      </p:sp>
      <p:sp>
        <p:nvSpPr>
          <p:cNvPr id="27" name="Text 25"/>
          <p:cNvSpPr/>
          <p:nvPr/>
        </p:nvSpPr>
        <p:spPr>
          <a:xfrm>
            <a:off x="812800" y="394578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Jan 25, 2022 – Oct 9, 2026: 1,719 days, </a:t>
            </a:r>
            <a:r>
              <a:rPr lang="en-US" sz="1600" dirty="0">
                <a:solidFill>
                  <a:srgbClr val="FFCC00"/>
                </a:solidFill>
                <a:latin typeface="Arial" pitchFamily="34" charset="0"/>
                <a:ea typeface="Arial" pitchFamily="34" charset="-122"/>
                <a:cs typeface="Arial" pitchFamily="34" charset="-120"/>
              </a:rPr>
              <a:t>46% solid</a:t>
            </a:r>
            <a:r>
              <a:rPr lang="en-US" sz="1600" dirty="0">
                <a:solidFill>
                  <a:srgbClr val="E6EDF3"/>
                </a:solidFill>
                <a:latin typeface="Arial" pitchFamily="34" charset="0"/>
                <a:ea typeface="Arial" pitchFamily="34" charset="-122"/>
                <a:cs typeface="Arial" pitchFamily="34" charset="-120"/>
              </a:rPr>
              <a:t> </a:t>
            </a:r>
            <a:r>
              <a:rPr lang="en-US" sz="1600" dirty="0">
                <a:solidFill>
                  <a:srgbClr val="7D8894"/>
                </a:solidFill>
                <a:latin typeface="Arial" pitchFamily="34" charset="0"/>
                <a:ea typeface="Arial" pitchFamily="34" charset="-122"/>
                <a:cs typeface="Arial" pitchFamily="34" charset="-120"/>
              </a:rPr>
              <a:t>· per year: solid / dashed / blank</a:t>
            </a:r>
            <a:endParaRPr lang="en-US" sz="1600" dirty="0"/>
          </a:p>
        </p:txBody>
      </p:sp>
      <p:sp>
        <p:nvSpPr>
          <p:cNvPr id="28" name="Text 26"/>
          <p:cNvSpPr/>
          <p:nvPr/>
        </p:nvSpPr>
        <p:spPr>
          <a:xfrm>
            <a:off x="812800" y="4311501"/>
            <a:ext cx="20510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2022 · from Jan 25</a:t>
            </a:r>
            <a:endParaRPr lang="en-US" sz="1200" dirty="0"/>
          </a:p>
        </p:txBody>
      </p:sp>
      <p:sp>
        <p:nvSpPr>
          <p:cNvPr id="29" name="Shape 27"/>
          <p:cNvSpPr/>
          <p:nvPr/>
        </p:nvSpPr>
        <p:spPr>
          <a:xfrm>
            <a:off x="812800" y="4575621"/>
            <a:ext cx="520700" cy="177800"/>
          </a:xfrm>
          <a:prstGeom prst="rect">
            <a:avLst/>
          </a:prstGeom>
          <a:solidFill>
            <a:srgbClr val="A9B4BF"/>
          </a:solidFill>
          <a:ln/>
        </p:spPr>
      </p:sp>
      <p:sp>
        <p:nvSpPr>
          <p:cNvPr id="30" name="Shape 28"/>
          <p:cNvSpPr/>
          <p:nvPr/>
        </p:nvSpPr>
        <p:spPr>
          <a:xfrm>
            <a:off x="1352550" y="4581971"/>
            <a:ext cx="12700" cy="165100"/>
          </a:xfrm>
          <a:prstGeom prst="rect">
            <a:avLst/>
          </a:prstGeom>
          <a:noFill/>
          <a:ln w="12700">
            <a:solidFill>
              <a:srgbClr val="A9B4BF"/>
            </a:solidFill>
            <a:prstDash val="dash"/>
          </a:ln>
        </p:spPr>
      </p:sp>
      <p:sp>
        <p:nvSpPr>
          <p:cNvPr id="31" name="Shape 29"/>
          <p:cNvSpPr/>
          <p:nvPr/>
        </p:nvSpPr>
        <p:spPr>
          <a:xfrm>
            <a:off x="1384300" y="4575621"/>
            <a:ext cx="1276350" cy="177800"/>
          </a:xfrm>
          <a:prstGeom prst="rect">
            <a:avLst/>
          </a:prstGeom>
          <a:solidFill>
            <a:srgbClr val="222A35"/>
          </a:solidFill>
          <a:ln/>
        </p:spPr>
      </p:sp>
      <p:sp>
        <p:nvSpPr>
          <p:cNvPr id="32" name="Text 30"/>
          <p:cNvSpPr/>
          <p:nvPr/>
        </p:nvSpPr>
        <p:spPr>
          <a:xfrm>
            <a:off x="812800" y="4804221"/>
            <a:ext cx="20510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98 / 4 / 239</a:t>
            </a:r>
            <a:endParaRPr lang="en-US" sz="1200" dirty="0"/>
          </a:p>
        </p:txBody>
      </p:sp>
      <p:sp>
        <p:nvSpPr>
          <p:cNvPr id="33" name="Text 31"/>
          <p:cNvSpPr/>
          <p:nvPr/>
        </p:nvSpPr>
        <p:spPr>
          <a:xfrm>
            <a:off x="2956520" y="431150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2023</a:t>
            </a:r>
            <a:endParaRPr lang="en-US" sz="1200" dirty="0"/>
          </a:p>
        </p:txBody>
      </p:sp>
      <p:sp>
        <p:nvSpPr>
          <p:cNvPr id="34" name="Shape 32"/>
          <p:cNvSpPr/>
          <p:nvPr/>
        </p:nvSpPr>
        <p:spPr>
          <a:xfrm>
            <a:off x="2956520" y="4575621"/>
            <a:ext cx="1289050" cy="177800"/>
          </a:xfrm>
          <a:prstGeom prst="rect">
            <a:avLst/>
          </a:prstGeom>
          <a:solidFill>
            <a:srgbClr val="A9B4BF"/>
          </a:solidFill>
          <a:ln/>
        </p:spPr>
      </p:sp>
      <p:sp>
        <p:nvSpPr>
          <p:cNvPr id="35" name="Shape 33"/>
          <p:cNvSpPr/>
          <p:nvPr/>
        </p:nvSpPr>
        <p:spPr>
          <a:xfrm>
            <a:off x="4264620" y="4581971"/>
            <a:ext cx="260350" cy="165100"/>
          </a:xfrm>
          <a:prstGeom prst="rect">
            <a:avLst/>
          </a:prstGeom>
          <a:noFill/>
          <a:ln w="12700">
            <a:solidFill>
              <a:srgbClr val="A9B4BF"/>
            </a:solidFill>
            <a:prstDash val="dash"/>
          </a:ln>
        </p:spPr>
      </p:sp>
      <p:sp>
        <p:nvSpPr>
          <p:cNvPr id="36" name="Shape 34"/>
          <p:cNvSpPr/>
          <p:nvPr/>
        </p:nvSpPr>
        <p:spPr>
          <a:xfrm>
            <a:off x="4544020" y="4575621"/>
            <a:ext cx="381000" cy="177800"/>
          </a:xfrm>
          <a:prstGeom prst="rect">
            <a:avLst/>
          </a:prstGeom>
          <a:solidFill>
            <a:srgbClr val="222A35"/>
          </a:solidFill>
          <a:ln/>
        </p:spPr>
      </p:sp>
      <p:sp>
        <p:nvSpPr>
          <p:cNvPr id="37" name="Text 35"/>
          <p:cNvSpPr/>
          <p:nvPr/>
        </p:nvSpPr>
        <p:spPr>
          <a:xfrm>
            <a:off x="2956520" y="480422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242 / 51 / 72</a:t>
            </a:r>
            <a:endParaRPr lang="en-US" sz="1200" dirty="0"/>
          </a:p>
        </p:txBody>
      </p:sp>
      <p:sp>
        <p:nvSpPr>
          <p:cNvPr id="38" name="Text 36"/>
          <p:cNvSpPr/>
          <p:nvPr/>
        </p:nvSpPr>
        <p:spPr>
          <a:xfrm>
            <a:off x="5100290" y="431150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2024</a:t>
            </a:r>
            <a:endParaRPr lang="en-US" sz="1200" dirty="0"/>
          </a:p>
        </p:txBody>
      </p:sp>
      <p:sp>
        <p:nvSpPr>
          <p:cNvPr id="39" name="Shape 37"/>
          <p:cNvSpPr/>
          <p:nvPr/>
        </p:nvSpPr>
        <p:spPr>
          <a:xfrm>
            <a:off x="5100290" y="4575621"/>
            <a:ext cx="1054100" cy="177800"/>
          </a:xfrm>
          <a:prstGeom prst="rect">
            <a:avLst/>
          </a:prstGeom>
          <a:solidFill>
            <a:srgbClr val="A9B4BF"/>
          </a:solidFill>
          <a:ln/>
        </p:spPr>
      </p:sp>
      <p:sp>
        <p:nvSpPr>
          <p:cNvPr id="40" name="Shape 38"/>
          <p:cNvSpPr/>
          <p:nvPr/>
        </p:nvSpPr>
        <p:spPr>
          <a:xfrm>
            <a:off x="6173440" y="4581971"/>
            <a:ext cx="539750" cy="165100"/>
          </a:xfrm>
          <a:prstGeom prst="rect">
            <a:avLst/>
          </a:prstGeom>
          <a:noFill/>
          <a:ln w="12700">
            <a:solidFill>
              <a:srgbClr val="A9B4BF"/>
            </a:solidFill>
            <a:prstDash val="dash"/>
          </a:ln>
        </p:spPr>
      </p:sp>
      <p:sp>
        <p:nvSpPr>
          <p:cNvPr id="41" name="Shape 39"/>
          <p:cNvSpPr/>
          <p:nvPr/>
        </p:nvSpPr>
        <p:spPr>
          <a:xfrm>
            <a:off x="6732240" y="4575621"/>
            <a:ext cx="349250" cy="177800"/>
          </a:xfrm>
          <a:prstGeom prst="rect">
            <a:avLst/>
          </a:prstGeom>
          <a:solidFill>
            <a:srgbClr val="222A35"/>
          </a:solidFill>
          <a:ln/>
        </p:spPr>
      </p:sp>
      <p:sp>
        <p:nvSpPr>
          <p:cNvPr id="42" name="Text 40"/>
          <p:cNvSpPr/>
          <p:nvPr/>
        </p:nvSpPr>
        <p:spPr>
          <a:xfrm>
            <a:off x="5100290" y="480422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198 / 103 / 65</a:t>
            </a:r>
            <a:endParaRPr lang="en-US" sz="1200" dirty="0"/>
          </a:p>
        </p:txBody>
      </p:sp>
      <p:sp>
        <p:nvSpPr>
          <p:cNvPr id="43" name="Text 41"/>
          <p:cNvSpPr/>
          <p:nvPr/>
        </p:nvSpPr>
        <p:spPr>
          <a:xfrm>
            <a:off x="7244060" y="431150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2025</a:t>
            </a:r>
            <a:endParaRPr lang="en-US" sz="1200" dirty="0"/>
          </a:p>
        </p:txBody>
      </p:sp>
      <p:sp>
        <p:nvSpPr>
          <p:cNvPr id="44" name="Shape 42"/>
          <p:cNvSpPr/>
          <p:nvPr/>
        </p:nvSpPr>
        <p:spPr>
          <a:xfrm>
            <a:off x="7244060" y="4575621"/>
            <a:ext cx="660400" cy="177800"/>
          </a:xfrm>
          <a:prstGeom prst="rect">
            <a:avLst/>
          </a:prstGeom>
          <a:solidFill>
            <a:srgbClr val="A9B4BF"/>
          </a:solidFill>
          <a:ln/>
        </p:spPr>
      </p:sp>
      <p:sp>
        <p:nvSpPr>
          <p:cNvPr id="45" name="Shape 43"/>
          <p:cNvSpPr/>
          <p:nvPr/>
        </p:nvSpPr>
        <p:spPr>
          <a:xfrm>
            <a:off x="7923510" y="4581971"/>
            <a:ext cx="361950" cy="165100"/>
          </a:xfrm>
          <a:prstGeom prst="rect">
            <a:avLst/>
          </a:prstGeom>
          <a:noFill/>
          <a:ln w="12700">
            <a:solidFill>
              <a:srgbClr val="A9B4BF"/>
            </a:solidFill>
            <a:prstDash val="dash"/>
          </a:ln>
        </p:spPr>
      </p:sp>
      <p:sp>
        <p:nvSpPr>
          <p:cNvPr id="46" name="Shape 44"/>
          <p:cNvSpPr/>
          <p:nvPr/>
        </p:nvSpPr>
        <p:spPr>
          <a:xfrm>
            <a:off x="8304510" y="4575621"/>
            <a:ext cx="914400" cy="177800"/>
          </a:xfrm>
          <a:prstGeom prst="rect">
            <a:avLst/>
          </a:prstGeom>
          <a:solidFill>
            <a:srgbClr val="222A35"/>
          </a:solidFill>
          <a:ln/>
        </p:spPr>
      </p:sp>
      <p:sp>
        <p:nvSpPr>
          <p:cNvPr id="47" name="Text 45"/>
          <p:cNvSpPr/>
          <p:nvPr/>
        </p:nvSpPr>
        <p:spPr>
          <a:xfrm>
            <a:off x="7244060" y="480422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124 / 70 / 171</a:t>
            </a:r>
            <a:endParaRPr lang="en-US" sz="1200" dirty="0"/>
          </a:p>
        </p:txBody>
      </p:sp>
      <p:sp>
        <p:nvSpPr>
          <p:cNvPr id="48" name="Text 46"/>
          <p:cNvSpPr/>
          <p:nvPr/>
        </p:nvSpPr>
        <p:spPr>
          <a:xfrm>
            <a:off x="9387830" y="431150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2026 · to Oct 9</a:t>
            </a:r>
            <a:endParaRPr lang="en-US" sz="1200" dirty="0"/>
          </a:p>
        </p:txBody>
      </p:sp>
      <p:sp>
        <p:nvSpPr>
          <p:cNvPr id="49" name="Shape 47"/>
          <p:cNvSpPr/>
          <p:nvPr/>
        </p:nvSpPr>
        <p:spPr>
          <a:xfrm>
            <a:off x="9387830" y="4575621"/>
            <a:ext cx="679450" cy="177800"/>
          </a:xfrm>
          <a:prstGeom prst="rect">
            <a:avLst/>
          </a:prstGeom>
          <a:solidFill>
            <a:srgbClr val="A9B4BF"/>
          </a:solidFill>
          <a:ln/>
        </p:spPr>
      </p:sp>
      <p:sp>
        <p:nvSpPr>
          <p:cNvPr id="50" name="Shape 48"/>
          <p:cNvSpPr/>
          <p:nvPr/>
        </p:nvSpPr>
        <p:spPr>
          <a:xfrm>
            <a:off x="10086330" y="4581971"/>
            <a:ext cx="400050" cy="165100"/>
          </a:xfrm>
          <a:prstGeom prst="rect">
            <a:avLst/>
          </a:prstGeom>
          <a:noFill/>
          <a:ln w="12700">
            <a:solidFill>
              <a:srgbClr val="A9B4BF"/>
            </a:solidFill>
            <a:prstDash val="dash"/>
          </a:ln>
        </p:spPr>
      </p:sp>
      <p:sp>
        <p:nvSpPr>
          <p:cNvPr id="51" name="Shape 49"/>
          <p:cNvSpPr/>
          <p:nvPr/>
        </p:nvSpPr>
        <p:spPr>
          <a:xfrm>
            <a:off x="10505430" y="4575621"/>
            <a:ext cx="419100" cy="177800"/>
          </a:xfrm>
          <a:prstGeom prst="rect">
            <a:avLst/>
          </a:prstGeom>
          <a:solidFill>
            <a:srgbClr val="222A35"/>
          </a:solidFill>
          <a:ln/>
        </p:spPr>
      </p:sp>
      <p:sp>
        <p:nvSpPr>
          <p:cNvPr id="52" name="Text 50"/>
          <p:cNvSpPr/>
          <p:nvPr/>
        </p:nvSpPr>
        <p:spPr>
          <a:xfrm>
            <a:off x="9387830" y="4804221"/>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127 / 77 / 78</a:t>
            </a:r>
            <a:endParaRPr lang="en-US" sz="1200" dirty="0"/>
          </a:p>
        </p:txBody>
      </p:sp>
      <p:sp>
        <p:nvSpPr>
          <p:cNvPr id="53" name="Shape 51"/>
          <p:cNvSpPr/>
          <p:nvPr/>
        </p:nvSpPr>
        <p:spPr>
          <a:xfrm>
            <a:off x="812800" y="5274717"/>
            <a:ext cx="10566400" cy="0"/>
          </a:xfrm>
          <a:prstGeom prst="line">
            <a:avLst/>
          </a:prstGeom>
          <a:noFill/>
          <a:ln w="6350">
            <a:solidFill>
              <a:srgbClr val="222A35"/>
            </a:solidFill>
            <a:prstDash val="solid"/>
          </a:ln>
        </p:spPr>
      </p:sp>
      <p:sp>
        <p:nvSpPr>
          <p:cNvPr id="54" name="Text 52"/>
          <p:cNvSpPr/>
          <p:nvPr/>
        </p:nvSpPr>
        <p:spPr>
          <a:xfrm>
            <a:off x="812800" y="5379492"/>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Dec 24–26, 2023 (SUN–TUE): three solid days, each </a:t>
            </a:r>
            <a:r>
              <a:rPr lang="en-US" sz="1600" dirty="0">
                <a:solidFill>
                  <a:srgbClr val="FFCC00"/>
                </a:solidFill>
                <a:latin typeface="Arial" pitchFamily="34" charset="0"/>
                <a:ea typeface="Arial" pitchFamily="34" charset="-122"/>
                <a:cs typeface="Arial" pitchFamily="34" charset="-120"/>
              </a:rPr>
              <a:t>“Total Messages: 0”</a:t>
            </a:r>
            <a:endParaRPr lang="en-US" sz="1600" dirty="0"/>
          </a:p>
        </p:txBody>
      </p:sp>
      <p:sp>
        <p:nvSpPr>
          <p:cNvPr id="55" name="Text 5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the published messages calendar, generated 261009</a:t>
            </a:r>
            <a:endParaRPr lang="en-US" sz="1200" dirty="0"/>
          </a:p>
        </p:txBody>
      </p:sp>
      <p:sp>
        <p:nvSpPr>
          <p:cNvPr id="56" name="Text 5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TIMELINES</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EAM CALENDAR · EVENT MARKS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SKYMASTER and FAKEMASTER marks</a:t>
            </a:r>
            <a:endParaRPr lang="en-US" sz="3600" dirty="0"/>
          </a:p>
        </p:txBody>
      </p:sp>
      <p:sp>
        <p:nvSpPr>
          <p:cNvPr id="4" name="Shape 2"/>
          <p:cNvSpPr/>
          <p:nvPr/>
        </p:nvSpPr>
        <p:spPr>
          <a:xfrm>
            <a:off x="819150" y="1941761"/>
            <a:ext cx="1384300" cy="635000"/>
          </a:xfrm>
          <a:prstGeom prst="rect">
            <a:avLst/>
          </a:prstGeom>
          <a:solidFill>
            <a:srgbClr val="411515"/>
          </a:solidFill>
          <a:ln w="12700">
            <a:solidFill>
              <a:srgbClr val="D93232"/>
            </a:solidFill>
            <a:prstDash val="solid"/>
          </a:ln>
        </p:spPr>
      </p:sp>
      <p:sp>
        <p:nvSpPr>
          <p:cNvPr id="5" name="Text 3"/>
          <p:cNvSpPr/>
          <p:nvPr/>
        </p:nvSpPr>
        <p:spPr>
          <a:xfrm>
            <a:off x="863600" y="1998911"/>
            <a:ext cx="1295400" cy="457200"/>
          </a:xfrm>
          <a:prstGeom prst="rect">
            <a:avLst/>
          </a:prstGeom>
          <a:noFill/>
          <a:ln/>
        </p:spPr>
        <p:txBody>
          <a:bodyPr wrap="square" lIns="0" tIns="0" rIns="0" bIns="0" rtlCol="0" anchor="t">
            <a:normAutofit/>
          </a:bodyPr>
          <a:lstStyle/>
          <a:p>
            <a:pPr algn="ctr" indent="0" marL="0">
              <a:lnSpc>
                <a:spcPts val="3408"/>
              </a:lnSpc>
              <a:buNone/>
            </a:pPr>
            <a:r>
              <a:rPr lang="en-US" sz="1600" b="1" dirty="0">
                <a:solidFill>
                  <a:srgbClr val="CCCCCC"/>
                </a:solidFill>
                <a:latin typeface="Courier New" pitchFamily="49" charset="0"/>
                <a:ea typeface="Courier New" pitchFamily="49" charset="-122"/>
                <a:cs typeface="Courier New" pitchFamily="49" charset="-120"/>
              </a:rPr>
              <a:t>30</a:t>
            </a:r>
            <a:endParaRPr lang="en-US" sz="1600" dirty="0"/>
          </a:p>
        </p:txBody>
      </p:sp>
      <p:sp>
        <p:nvSpPr>
          <p:cNvPr id="6" name="Shape 4"/>
          <p:cNvSpPr/>
          <p:nvPr/>
        </p:nvSpPr>
        <p:spPr>
          <a:xfrm>
            <a:off x="889000" y="2481511"/>
            <a:ext cx="292100" cy="38100"/>
          </a:xfrm>
          <a:prstGeom prst="rect">
            <a:avLst/>
          </a:prstGeom>
          <a:solidFill>
            <a:srgbClr val="2ECC71"/>
          </a:solidFill>
          <a:ln/>
        </p:spPr>
      </p:sp>
      <p:sp>
        <p:nvSpPr>
          <p:cNvPr id="7" name="Shape 5"/>
          <p:cNvSpPr/>
          <p:nvPr/>
        </p:nvSpPr>
        <p:spPr>
          <a:xfrm>
            <a:off x="1206500" y="2481511"/>
            <a:ext cx="292100" cy="38100"/>
          </a:xfrm>
          <a:prstGeom prst="rect">
            <a:avLst/>
          </a:prstGeom>
          <a:solidFill>
            <a:srgbClr val="FFA500"/>
          </a:solidFill>
          <a:ln/>
        </p:spPr>
      </p:sp>
      <p:sp>
        <p:nvSpPr>
          <p:cNvPr id="8" name="Text 6"/>
          <p:cNvSpPr/>
          <p:nvPr/>
        </p:nvSpPr>
        <p:spPr>
          <a:xfrm>
            <a:off x="2362200" y="2160191"/>
            <a:ext cx="197542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Aug 30, 2023 · WED</a:t>
            </a:r>
            <a:endParaRPr lang="en-US" sz="1200" dirty="0"/>
          </a:p>
        </p:txBody>
      </p:sp>
      <p:sp>
        <p:nvSpPr>
          <p:cNvPr id="9" name="Shape 7"/>
          <p:cNvSpPr/>
          <p:nvPr/>
        </p:nvSpPr>
        <p:spPr>
          <a:xfrm>
            <a:off x="812800" y="2789486"/>
            <a:ext cx="3708400" cy="0"/>
          </a:xfrm>
          <a:prstGeom prst="line">
            <a:avLst/>
          </a:prstGeom>
          <a:noFill/>
          <a:ln w="6350">
            <a:solidFill>
              <a:srgbClr val="222A35"/>
            </a:solidFill>
            <a:prstDash val="solid"/>
          </a:ln>
        </p:spPr>
      </p:sp>
      <p:sp>
        <p:nvSpPr>
          <p:cNvPr id="10" name="Text 8"/>
          <p:cNvSpPr/>
          <p:nvPr/>
        </p:nvSpPr>
        <p:spPr>
          <a:xfrm>
            <a:off x="812800" y="2894261"/>
            <a:ext cx="381965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legend click turns on both: </a:t>
            </a:r>
            <a:r>
              <a:rPr lang="en-US" sz="1600" dirty="0">
                <a:solidFill>
                  <a:srgbClr val="FF6060"/>
                </a:solidFill>
                <a:latin typeface="Arial" pitchFamily="34" charset="0"/>
                <a:ea typeface="Arial" pitchFamily="34" charset="-122"/>
                <a:cs typeface="Arial" pitchFamily="34" charset="-120"/>
              </a:rPr>
              <a:t>31 red days</a:t>
            </a:r>
            <a:r>
              <a:rPr lang="en-US" sz="1600" dirty="0">
                <a:solidFill>
                  <a:srgbClr val="E6EDF3"/>
                </a:solidFill>
                <a:latin typeface="Arial" pitchFamily="34" charset="0"/>
                <a:ea typeface="Arial" pitchFamily="34" charset="-122"/>
                <a:cs typeface="Arial" pitchFamily="34" charset="-120"/>
              </a:rPr>
              <a:t> and </a:t>
            </a:r>
            <a:r>
              <a:rPr lang="en-US" sz="1600" dirty="0">
                <a:solidFill>
                  <a:srgbClr val="FFA500"/>
                </a:solidFill>
                <a:latin typeface="Arial" pitchFamily="34" charset="0"/>
                <a:ea typeface="Arial" pitchFamily="34" charset="-122"/>
                <a:cs typeface="Arial" pitchFamily="34" charset="-120"/>
              </a:rPr>
              <a:t>7 orange days</a:t>
            </a:r>
            <a:endParaRPr lang="en-US" sz="1600" dirty="0"/>
          </a:p>
        </p:txBody>
      </p:sp>
      <p:sp>
        <p:nvSpPr>
          <p:cNvPr id="11" name="Shape 9"/>
          <p:cNvSpPr/>
          <p:nvPr/>
        </p:nvSpPr>
        <p:spPr>
          <a:xfrm>
            <a:off x="812800" y="3527276"/>
            <a:ext cx="3708400" cy="0"/>
          </a:xfrm>
          <a:prstGeom prst="line">
            <a:avLst/>
          </a:prstGeom>
          <a:noFill/>
          <a:ln w="6350">
            <a:solidFill>
              <a:srgbClr val="222A35"/>
            </a:solidFill>
            <a:prstDash val="solid"/>
          </a:ln>
        </p:spPr>
      </p:sp>
      <p:sp>
        <p:nvSpPr>
          <p:cNvPr id="12" name="Text 10"/>
          <p:cNvSpPr/>
          <p:nvPr/>
        </p:nvSpPr>
        <p:spPr>
          <a:xfrm>
            <a:off x="812800" y="3632051"/>
            <a:ext cx="381965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Red = the index’s 26 dated SKYMASTERs + the next day for 5</a:t>
            </a:r>
            <a:endParaRPr lang="en-US" sz="1600" dirty="0"/>
          </a:p>
        </p:txBody>
      </p:sp>
      <p:sp>
        <p:nvSpPr>
          <p:cNvPr id="13" name="Shape 11"/>
          <p:cNvSpPr/>
          <p:nvPr/>
        </p:nvSpPr>
        <p:spPr>
          <a:xfrm>
            <a:off x="812800" y="4265067"/>
            <a:ext cx="3708400" cy="0"/>
          </a:xfrm>
          <a:prstGeom prst="line">
            <a:avLst/>
          </a:prstGeom>
          <a:noFill/>
          <a:ln w="6350">
            <a:solidFill>
              <a:srgbClr val="222A35"/>
            </a:solidFill>
            <a:prstDash val="solid"/>
          </a:ln>
        </p:spPr>
      </p:sp>
      <p:sp>
        <p:nvSpPr>
          <p:cNvPr id="14" name="Text 12"/>
          <p:cNvSpPr/>
          <p:nvPr/>
        </p:nvSpPr>
        <p:spPr>
          <a:xfrm>
            <a:off x="812800" y="4369842"/>
            <a:ext cx="381965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Orange = 5 FAKEMASTERs + 2 NOTHINGMASTERs (250430, 260421)</a:t>
            </a:r>
            <a:endParaRPr lang="en-US" sz="1600" dirty="0"/>
          </a:p>
        </p:txBody>
      </p:sp>
      <p:sp>
        <p:nvSpPr>
          <p:cNvPr id="15" name="Shape 13"/>
          <p:cNvSpPr/>
          <p:nvPr/>
        </p:nvSpPr>
        <p:spPr>
          <a:xfrm>
            <a:off x="812800" y="5002857"/>
            <a:ext cx="3708400" cy="0"/>
          </a:xfrm>
          <a:prstGeom prst="line">
            <a:avLst/>
          </a:prstGeom>
          <a:noFill/>
          <a:ln w="6350">
            <a:solidFill>
              <a:srgbClr val="222A35"/>
            </a:solidFill>
            <a:prstDash val="solid"/>
          </a:ln>
        </p:spPr>
      </p:sp>
      <p:sp>
        <p:nvSpPr>
          <p:cNvPr id="16" name="Text 14"/>
          <p:cNvSpPr/>
          <p:nvPr/>
        </p:nvSpPr>
        <p:spPr>
          <a:xfrm>
            <a:off x="812800" y="5107632"/>
            <a:ext cx="381965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Red days by coverage: 18 solid, 10 dashed, 3 blank</a:t>
            </a:r>
            <a:endParaRPr lang="en-US" sz="1600" dirty="0"/>
          </a:p>
        </p:txBody>
      </p:sp>
      <p:sp>
        <p:nvSpPr>
          <p:cNvPr id="17" name="Text 15"/>
          <p:cNvSpPr/>
          <p:nvPr/>
        </p:nvSpPr>
        <p:spPr>
          <a:xfrm>
            <a:off x="4826000" y="1935411"/>
            <a:ext cx="3429000" cy="364480"/>
          </a:xfrm>
          <a:prstGeom prst="rect">
            <a:avLst/>
          </a:prstGeom>
          <a:solidFill>
            <a:srgbClr val="0D0D0D"/>
          </a:solidFill>
          <a:ln/>
        </p:spPr>
        <p:txBody>
          <a:bodyPr wrap="square" lIns="133350" tIns="82550" rIns="38481" bIns="12700" rtlCol="0" anchor="t">
            <a:normAutofit/>
          </a:bodyPr>
          <a:lstStyle/>
          <a:p>
            <a:pPr algn="l" indent="0" marL="0">
              <a:lnSpc>
                <a:spcPts val="1920"/>
              </a:lnSpc>
              <a:buNone/>
            </a:pPr>
            <a:r>
              <a:rPr lang="en-US" sz="1600" b="1" dirty="0">
                <a:solidFill>
                  <a:srgbClr val="DCDCDC"/>
                </a:solidFill>
                <a:latin typeface="Arial" pitchFamily="34" charset="0"/>
                <a:ea typeface="Arial" pitchFamily="34" charset="-122"/>
                <a:cs typeface="Arial" pitchFamily="34" charset="-120"/>
              </a:rPr>
              <a:t>230830</a:t>
            </a:r>
            <a:endParaRPr lang="en-US" sz="1600" dirty="0"/>
          </a:p>
        </p:txBody>
      </p:sp>
      <p:sp>
        <p:nvSpPr>
          <p:cNvPr id="18" name="Shape 16"/>
          <p:cNvSpPr/>
          <p:nvPr/>
        </p:nvSpPr>
        <p:spPr>
          <a:xfrm>
            <a:off x="4826000" y="1938586"/>
            <a:ext cx="3429000" cy="0"/>
          </a:xfrm>
          <a:prstGeom prst="line">
            <a:avLst/>
          </a:prstGeom>
          <a:noFill/>
          <a:ln w="6350">
            <a:solidFill>
              <a:srgbClr val="DCDCDC"/>
            </a:solidFill>
            <a:prstDash val="solid"/>
          </a:ln>
        </p:spPr>
      </p:sp>
      <p:sp>
        <p:nvSpPr>
          <p:cNvPr id="19" name="Shape 17"/>
          <p:cNvSpPr/>
          <p:nvPr/>
        </p:nvSpPr>
        <p:spPr>
          <a:xfrm>
            <a:off x="8251825" y="1935411"/>
            <a:ext cx="0" cy="364480"/>
          </a:xfrm>
          <a:prstGeom prst="line">
            <a:avLst/>
          </a:prstGeom>
          <a:noFill/>
          <a:ln w="6350">
            <a:solidFill>
              <a:srgbClr val="DCDCDC"/>
            </a:solidFill>
            <a:prstDash val="solid"/>
          </a:ln>
        </p:spPr>
      </p:sp>
      <p:sp>
        <p:nvSpPr>
          <p:cNvPr id="20" name="Shape 18"/>
          <p:cNvSpPr/>
          <p:nvPr/>
        </p:nvSpPr>
        <p:spPr>
          <a:xfrm>
            <a:off x="4829175" y="1935411"/>
            <a:ext cx="0" cy="364480"/>
          </a:xfrm>
          <a:prstGeom prst="line">
            <a:avLst/>
          </a:prstGeom>
          <a:noFill/>
          <a:ln w="6350">
            <a:solidFill>
              <a:srgbClr val="DCDCDC"/>
            </a:solidFill>
            <a:prstDash val="solid"/>
          </a:ln>
        </p:spPr>
      </p:sp>
      <p:sp>
        <p:nvSpPr>
          <p:cNvPr id="21" name="Shape 19"/>
          <p:cNvSpPr/>
          <p:nvPr/>
        </p:nvSpPr>
        <p:spPr>
          <a:xfrm>
            <a:off x="4826000" y="2299891"/>
            <a:ext cx="3429000" cy="265410"/>
          </a:xfrm>
          <a:prstGeom prst="rect">
            <a:avLst/>
          </a:prstGeom>
          <a:solidFill>
            <a:srgbClr val="0D0D0D"/>
          </a:solidFill>
          <a:ln/>
        </p:spPr>
      </p:sp>
      <p:sp>
        <p:nvSpPr>
          <p:cNvPr id="22" name="Shape 20"/>
          <p:cNvSpPr/>
          <p:nvPr/>
        </p:nvSpPr>
        <p:spPr>
          <a:xfrm>
            <a:off x="8251825" y="2299891"/>
            <a:ext cx="0" cy="265410"/>
          </a:xfrm>
          <a:prstGeom prst="line">
            <a:avLst/>
          </a:prstGeom>
          <a:noFill/>
          <a:ln w="6350">
            <a:solidFill>
              <a:srgbClr val="DCDCDC"/>
            </a:solidFill>
            <a:prstDash val="solid"/>
          </a:ln>
        </p:spPr>
      </p:sp>
      <p:sp>
        <p:nvSpPr>
          <p:cNvPr id="23" name="Shape 21"/>
          <p:cNvSpPr/>
          <p:nvPr/>
        </p:nvSpPr>
        <p:spPr>
          <a:xfrm>
            <a:off x="4829175" y="2299891"/>
            <a:ext cx="0" cy="265410"/>
          </a:xfrm>
          <a:prstGeom prst="line">
            <a:avLst/>
          </a:prstGeom>
          <a:noFill/>
          <a:ln w="6350">
            <a:solidFill>
              <a:srgbClr val="DCDCDC"/>
            </a:solidFill>
            <a:prstDash val="solid"/>
          </a:ln>
        </p:spPr>
      </p:sp>
      <p:sp>
        <p:nvSpPr>
          <p:cNvPr id="24" name="Shape 22"/>
          <p:cNvSpPr/>
          <p:nvPr/>
        </p:nvSpPr>
        <p:spPr>
          <a:xfrm>
            <a:off x="4959350" y="2299891"/>
            <a:ext cx="3162300" cy="6350"/>
          </a:xfrm>
          <a:prstGeom prst="rect">
            <a:avLst/>
          </a:prstGeom>
          <a:solidFill>
            <a:srgbClr val="333333"/>
          </a:solidFill>
          <a:ln/>
        </p:spPr>
      </p:sp>
      <p:sp>
        <p:nvSpPr>
          <p:cNvPr id="25" name="Text 23"/>
          <p:cNvSpPr/>
          <p:nvPr/>
        </p:nvSpPr>
        <p:spPr>
          <a:xfrm>
            <a:off x="4959350" y="2344341"/>
            <a:ext cx="3257169" cy="208260"/>
          </a:xfrm>
          <a:prstGeom prst="rect">
            <a:avLst/>
          </a:prstGeom>
          <a:noFill/>
          <a:ln/>
        </p:spPr>
        <p:txBody>
          <a:bodyPr wrap="square" lIns="0" tIns="0" rIns="0" bIns="0" rtlCol="0" anchor="t">
            <a:normAutofit/>
          </a:bodyPr>
          <a:lstStyle/>
          <a:p>
            <a:pPr algn="l" indent="0" marL="0">
              <a:lnSpc>
                <a:spcPts val="1440"/>
              </a:lnSpc>
              <a:buNone/>
            </a:pPr>
            <a:r>
              <a:rPr lang="en-US" sz="1200" b="1" dirty="0">
                <a:solidFill>
                  <a:srgbClr val="FF6060"/>
                </a:solidFill>
                <a:latin typeface="Courier New" pitchFamily="49" charset="0"/>
                <a:ea typeface="Courier New" pitchFamily="49" charset="-122"/>
                <a:cs typeface="Courier New" pitchFamily="49" charset="-120"/>
              </a:rPr>
              <a:t>SKYMASTER event</a:t>
            </a:r>
            <a:endParaRPr lang="en-US" sz="1200" dirty="0"/>
          </a:p>
        </p:txBody>
      </p:sp>
      <p:sp>
        <p:nvSpPr>
          <p:cNvPr id="26" name="Shape 24"/>
          <p:cNvSpPr/>
          <p:nvPr/>
        </p:nvSpPr>
        <p:spPr>
          <a:xfrm>
            <a:off x="8255000" y="2426246"/>
            <a:ext cx="203200" cy="12700"/>
          </a:xfrm>
          <a:prstGeom prst="rect">
            <a:avLst/>
          </a:prstGeom>
          <a:solidFill>
            <a:srgbClr val="7D8894"/>
          </a:solidFill>
          <a:ln/>
        </p:spPr>
      </p:sp>
      <p:sp>
        <p:nvSpPr>
          <p:cNvPr id="27" name="Text 25"/>
          <p:cNvSpPr/>
          <p:nvPr/>
        </p:nvSpPr>
        <p:spPr>
          <a:xfrm>
            <a:off x="8509000" y="2341166"/>
            <a:ext cx="1867262" cy="208260"/>
          </a:xfrm>
          <a:prstGeom prst="rect">
            <a:avLst/>
          </a:prstGeom>
          <a:noFill/>
          <a:ln/>
        </p:spPr>
        <p:txBody>
          <a:bodyPr wrap="none" lIns="0" tIns="0" rIns="0" bIns="0" rtlCol="0" anchor="t">
            <a:normAutofit/>
          </a:bodyPr>
          <a:lstStyle/>
          <a:p>
            <a:pPr algn="l" indent="0" marL="0">
              <a:lnSpc>
                <a:spcPts val="1440"/>
              </a:lnSpc>
              <a:buNone/>
            </a:pPr>
            <a:r>
              <a:rPr lang="en-US" sz="1200" dirty="0">
                <a:solidFill>
                  <a:srgbClr val="7D8894"/>
                </a:solidFill>
                <a:latin typeface="Arial" pitchFamily="34" charset="0"/>
                <a:ea typeface="Arial" pitchFamily="34" charset="-122"/>
                <a:cs typeface="Arial" pitchFamily="34" charset="-120"/>
              </a:rPr>
              <a:t>event mark (legend toggle)</a:t>
            </a:r>
            <a:endParaRPr lang="en-US" sz="1200" dirty="0"/>
          </a:p>
        </p:txBody>
      </p:sp>
      <p:sp>
        <p:nvSpPr>
          <p:cNvPr id="28" name="Shape 26"/>
          <p:cNvSpPr/>
          <p:nvPr/>
        </p:nvSpPr>
        <p:spPr>
          <a:xfrm>
            <a:off x="4826000" y="2565301"/>
            <a:ext cx="3429000" cy="486370"/>
          </a:xfrm>
          <a:prstGeom prst="rect">
            <a:avLst/>
          </a:prstGeom>
          <a:solidFill>
            <a:srgbClr val="0D0D0D"/>
          </a:solidFill>
          <a:ln/>
        </p:spPr>
      </p:sp>
      <p:sp>
        <p:nvSpPr>
          <p:cNvPr id="29" name="Shape 27"/>
          <p:cNvSpPr/>
          <p:nvPr/>
        </p:nvSpPr>
        <p:spPr>
          <a:xfrm>
            <a:off x="8251825" y="2565301"/>
            <a:ext cx="0" cy="486370"/>
          </a:xfrm>
          <a:prstGeom prst="line">
            <a:avLst/>
          </a:prstGeom>
          <a:noFill/>
          <a:ln w="6350">
            <a:solidFill>
              <a:srgbClr val="DCDCDC"/>
            </a:solidFill>
            <a:prstDash val="solid"/>
          </a:ln>
        </p:spPr>
      </p:sp>
      <p:sp>
        <p:nvSpPr>
          <p:cNvPr id="30" name="Shape 28"/>
          <p:cNvSpPr/>
          <p:nvPr/>
        </p:nvSpPr>
        <p:spPr>
          <a:xfrm>
            <a:off x="4829175" y="2565301"/>
            <a:ext cx="0" cy="486370"/>
          </a:xfrm>
          <a:prstGeom prst="line">
            <a:avLst/>
          </a:prstGeom>
          <a:noFill/>
          <a:ln w="6350">
            <a:solidFill>
              <a:srgbClr val="DCDCDC"/>
            </a:solidFill>
            <a:prstDash val="solid"/>
          </a:ln>
        </p:spPr>
      </p:sp>
      <p:sp>
        <p:nvSpPr>
          <p:cNvPr id="31" name="Shape 29"/>
          <p:cNvSpPr/>
          <p:nvPr/>
        </p:nvSpPr>
        <p:spPr>
          <a:xfrm>
            <a:off x="4959350" y="2565301"/>
            <a:ext cx="3162300" cy="6350"/>
          </a:xfrm>
          <a:prstGeom prst="rect">
            <a:avLst/>
          </a:prstGeom>
          <a:solidFill>
            <a:srgbClr val="333333"/>
          </a:solidFill>
          <a:ln/>
        </p:spPr>
      </p:sp>
      <p:sp>
        <p:nvSpPr>
          <p:cNvPr id="32" name="Text 30"/>
          <p:cNvSpPr/>
          <p:nvPr/>
        </p:nvSpPr>
        <p:spPr>
          <a:xfrm>
            <a:off x="4959350" y="2609751"/>
            <a:ext cx="3257169" cy="208260"/>
          </a:xfrm>
          <a:prstGeom prst="rect">
            <a:avLst/>
          </a:prstGeom>
          <a:noFill/>
          <a:ln/>
        </p:spPr>
        <p:txBody>
          <a:bodyPr wrap="square" lIns="0" tIns="0" rIns="0" bIns="0" rtlCol="0" anchor="t">
            <a:normAutofit/>
          </a:bodyPr>
          <a:lstStyle/>
          <a:p>
            <a:pPr algn="l" indent="0" marL="0">
              <a:lnSpc>
                <a:spcPts val="1440"/>
              </a:lnSpc>
              <a:buNone/>
            </a:pPr>
            <a:r>
              <a:rPr lang="en-US" sz="1200" b="1" spc="150" kern="0" dirty="0">
                <a:solidFill>
                  <a:srgbClr val="DCDCDC"/>
                </a:solidFill>
                <a:latin typeface="Courier New" pitchFamily="49" charset="0"/>
                <a:ea typeface="Courier New" pitchFamily="49" charset="-122"/>
                <a:cs typeface="Courier New" pitchFamily="49" charset="-120"/>
              </a:rPr>
              <a:t>DTCP</a:t>
            </a:r>
            <a:endParaRPr lang="en-US" sz="1200" dirty="0"/>
          </a:p>
        </p:txBody>
      </p:sp>
      <p:sp>
        <p:nvSpPr>
          <p:cNvPr id="33" name="Text 31"/>
          <p:cNvSpPr/>
          <p:nvPr/>
        </p:nvSpPr>
        <p:spPr>
          <a:xfrm>
            <a:off x="4959350" y="2830711"/>
            <a:ext cx="3257169" cy="20826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AAAAAA"/>
                </a:solidFill>
                <a:latin typeface="Courier New" pitchFamily="49" charset="0"/>
                <a:ea typeface="Courier New" pitchFamily="49" charset="-122"/>
                <a:cs typeface="Courier New" pitchFamily="49" charset="-120"/>
              </a:rPr>
              <a:t>HFGCS TIMECARD 230830 ※ SKYMASTER</a:t>
            </a:r>
            <a:endParaRPr lang="en-US" sz="1200" dirty="0"/>
          </a:p>
        </p:txBody>
      </p:sp>
      <p:sp>
        <p:nvSpPr>
          <p:cNvPr id="34" name="Shape 32"/>
          <p:cNvSpPr/>
          <p:nvPr/>
        </p:nvSpPr>
        <p:spPr>
          <a:xfrm>
            <a:off x="8255000" y="2802136"/>
            <a:ext cx="203200" cy="12700"/>
          </a:xfrm>
          <a:prstGeom prst="rect">
            <a:avLst/>
          </a:prstGeom>
          <a:solidFill>
            <a:srgbClr val="7D8894"/>
          </a:solidFill>
          <a:ln/>
        </p:spPr>
      </p:sp>
      <p:sp>
        <p:nvSpPr>
          <p:cNvPr id="35" name="Text 33"/>
          <p:cNvSpPr/>
          <p:nvPr/>
        </p:nvSpPr>
        <p:spPr>
          <a:xfrm>
            <a:off x="8509000" y="2717056"/>
            <a:ext cx="1335732" cy="208260"/>
          </a:xfrm>
          <a:prstGeom prst="rect">
            <a:avLst/>
          </a:prstGeom>
          <a:noFill/>
          <a:ln/>
        </p:spPr>
        <p:txBody>
          <a:bodyPr wrap="none" lIns="0" tIns="0" rIns="0" bIns="0" rtlCol="0" anchor="t">
            <a:normAutofit/>
          </a:bodyPr>
          <a:lstStyle/>
          <a:p>
            <a:pPr algn="l" indent="0" marL="0">
              <a:lnSpc>
                <a:spcPts val="1440"/>
              </a:lnSpc>
              <a:buNone/>
            </a:pPr>
            <a:r>
              <a:rPr lang="en-US" sz="1200" dirty="0">
                <a:solidFill>
                  <a:srgbClr val="7D8894"/>
                </a:solidFill>
                <a:latin typeface="Arial" pitchFamily="34" charset="0"/>
                <a:ea typeface="Arial" pitchFamily="34" charset="-122"/>
                <a:cs typeface="Arial" pitchFamily="34" charset="-120"/>
              </a:rPr>
              <a:t>the day’s recording</a:t>
            </a:r>
            <a:endParaRPr lang="en-US" sz="1200" dirty="0"/>
          </a:p>
        </p:txBody>
      </p:sp>
      <p:sp>
        <p:nvSpPr>
          <p:cNvPr id="36" name="Shape 34"/>
          <p:cNvSpPr/>
          <p:nvPr/>
        </p:nvSpPr>
        <p:spPr>
          <a:xfrm>
            <a:off x="4826000" y="3051671"/>
            <a:ext cx="3429000" cy="749300"/>
          </a:xfrm>
          <a:prstGeom prst="rect">
            <a:avLst/>
          </a:prstGeom>
          <a:solidFill>
            <a:srgbClr val="0D0D0D"/>
          </a:solidFill>
          <a:ln/>
        </p:spPr>
      </p:sp>
      <p:sp>
        <p:nvSpPr>
          <p:cNvPr id="37" name="Shape 35"/>
          <p:cNvSpPr/>
          <p:nvPr/>
        </p:nvSpPr>
        <p:spPr>
          <a:xfrm>
            <a:off x="8251825" y="3051671"/>
            <a:ext cx="0" cy="749300"/>
          </a:xfrm>
          <a:prstGeom prst="line">
            <a:avLst/>
          </a:prstGeom>
          <a:noFill/>
          <a:ln w="6350">
            <a:solidFill>
              <a:srgbClr val="DCDCDC"/>
            </a:solidFill>
            <a:prstDash val="solid"/>
          </a:ln>
        </p:spPr>
      </p:sp>
      <p:sp>
        <p:nvSpPr>
          <p:cNvPr id="38" name="Shape 36"/>
          <p:cNvSpPr/>
          <p:nvPr/>
        </p:nvSpPr>
        <p:spPr>
          <a:xfrm>
            <a:off x="4829175" y="3051671"/>
            <a:ext cx="0" cy="749300"/>
          </a:xfrm>
          <a:prstGeom prst="line">
            <a:avLst/>
          </a:prstGeom>
          <a:noFill/>
          <a:ln w="6350">
            <a:solidFill>
              <a:srgbClr val="DCDCDC"/>
            </a:solidFill>
            <a:prstDash val="solid"/>
          </a:ln>
        </p:spPr>
      </p:sp>
      <p:sp>
        <p:nvSpPr>
          <p:cNvPr id="39" name="Text 37"/>
          <p:cNvSpPr/>
          <p:nvPr/>
        </p:nvSpPr>
        <p:spPr>
          <a:xfrm>
            <a:off x="4962525" y="3067546"/>
            <a:ext cx="1212850" cy="679450"/>
          </a:xfrm>
          <a:prstGeom prst="rect">
            <a:avLst/>
          </a:prstGeom>
          <a:solidFill>
            <a:srgbClr val="111111"/>
          </a:solidFill>
          <a:ln w="6350">
            <a:solidFill>
              <a:srgbClr val="2A2A2A"/>
            </a:solidFill>
            <a:prstDash val="solid"/>
          </a:ln>
        </p:spPr>
        <p:txBody>
          <a:bodyPr wrap="square" lIns="0" tIns="3175"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thumbnail</a:t>
            </a:r>
            <a:endParaRPr lang="en-US" sz="1200" dirty="0"/>
          </a:p>
        </p:txBody>
      </p:sp>
      <p:sp>
        <p:nvSpPr>
          <p:cNvPr id="40" name="Shape 38"/>
          <p:cNvSpPr/>
          <p:nvPr/>
        </p:nvSpPr>
        <p:spPr>
          <a:xfrm>
            <a:off x="4826000" y="3800971"/>
            <a:ext cx="3429000" cy="227310"/>
          </a:xfrm>
          <a:prstGeom prst="rect">
            <a:avLst/>
          </a:prstGeom>
          <a:solidFill>
            <a:srgbClr val="0D0D0D"/>
          </a:solidFill>
          <a:ln/>
        </p:spPr>
      </p:sp>
      <p:sp>
        <p:nvSpPr>
          <p:cNvPr id="41" name="Shape 39"/>
          <p:cNvSpPr/>
          <p:nvPr/>
        </p:nvSpPr>
        <p:spPr>
          <a:xfrm>
            <a:off x="8251825" y="3800971"/>
            <a:ext cx="0" cy="227310"/>
          </a:xfrm>
          <a:prstGeom prst="line">
            <a:avLst/>
          </a:prstGeom>
          <a:noFill/>
          <a:ln w="6350">
            <a:solidFill>
              <a:srgbClr val="DCDCDC"/>
            </a:solidFill>
            <a:prstDash val="solid"/>
          </a:ln>
        </p:spPr>
      </p:sp>
      <p:sp>
        <p:nvSpPr>
          <p:cNvPr id="42" name="Shape 40"/>
          <p:cNvSpPr/>
          <p:nvPr/>
        </p:nvSpPr>
        <p:spPr>
          <a:xfrm>
            <a:off x="4829175" y="3800971"/>
            <a:ext cx="0" cy="227310"/>
          </a:xfrm>
          <a:prstGeom prst="line">
            <a:avLst/>
          </a:prstGeom>
          <a:noFill/>
          <a:ln w="6350">
            <a:solidFill>
              <a:srgbClr val="DCDCDC"/>
            </a:solidFill>
            <a:prstDash val="solid"/>
          </a:ln>
        </p:spPr>
      </p:sp>
      <p:sp>
        <p:nvSpPr>
          <p:cNvPr id="43" name="Shape 41"/>
          <p:cNvSpPr/>
          <p:nvPr/>
        </p:nvSpPr>
        <p:spPr>
          <a:xfrm>
            <a:off x="4959350" y="3800971"/>
            <a:ext cx="3162300" cy="6350"/>
          </a:xfrm>
          <a:prstGeom prst="rect">
            <a:avLst/>
          </a:prstGeom>
          <a:solidFill>
            <a:srgbClr val="333333"/>
          </a:solidFill>
          <a:ln/>
        </p:spPr>
      </p:sp>
      <p:sp>
        <p:nvSpPr>
          <p:cNvPr id="44" name="Text 42"/>
          <p:cNvSpPr/>
          <p:nvPr/>
        </p:nvSpPr>
        <p:spPr>
          <a:xfrm>
            <a:off x="4959350" y="3845421"/>
            <a:ext cx="3257169" cy="208260"/>
          </a:xfrm>
          <a:prstGeom prst="rect">
            <a:avLst/>
          </a:prstGeom>
          <a:noFill/>
          <a:ln/>
        </p:spPr>
        <p:txBody>
          <a:bodyPr wrap="square" lIns="0" tIns="0" rIns="0" bIns="0" rtlCol="0" anchor="t">
            <a:normAutofit/>
          </a:bodyPr>
          <a:lstStyle/>
          <a:p>
            <a:pPr algn="l" indent="0" marL="0">
              <a:lnSpc>
                <a:spcPts val="1440"/>
              </a:lnSpc>
              <a:buNone/>
            </a:pPr>
            <a:r>
              <a:rPr lang="en-US" sz="1200" b="1" dirty="0">
                <a:solidFill>
                  <a:srgbClr val="DCDCDC"/>
                </a:solidFill>
                <a:latin typeface="Courier New" pitchFamily="49" charset="0"/>
                <a:ea typeface="Courier New" pitchFamily="49" charset="-122"/>
                <a:cs typeface="Courier New" pitchFamily="49" charset="-120"/>
              </a:rPr>
              <a:t>Total Messages:</a:t>
            </a:r>
            <a:r>
              <a:rPr lang="en-US" sz="1200" dirty="0">
                <a:solidFill>
                  <a:srgbClr val="DCDCDC"/>
                </a:solidFill>
                <a:latin typeface="Courier New" pitchFamily="49" charset="0"/>
                <a:ea typeface="Courier New" pitchFamily="49" charset="-122"/>
                <a:cs typeface="Courier New" pitchFamily="49" charset="-120"/>
              </a:rPr>
              <a:t> 17</a:t>
            </a:r>
            <a:endParaRPr lang="en-US" sz="1200" dirty="0"/>
          </a:p>
        </p:txBody>
      </p:sp>
      <p:sp>
        <p:nvSpPr>
          <p:cNvPr id="45" name="Shape 43"/>
          <p:cNvSpPr/>
          <p:nvPr/>
        </p:nvSpPr>
        <p:spPr>
          <a:xfrm>
            <a:off x="8255000" y="3908276"/>
            <a:ext cx="203200" cy="12700"/>
          </a:xfrm>
          <a:prstGeom prst="rect">
            <a:avLst/>
          </a:prstGeom>
          <a:solidFill>
            <a:srgbClr val="7D8894"/>
          </a:solidFill>
          <a:ln/>
        </p:spPr>
      </p:sp>
      <p:sp>
        <p:nvSpPr>
          <p:cNvPr id="46" name="Text 44"/>
          <p:cNvSpPr/>
          <p:nvPr/>
        </p:nvSpPr>
        <p:spPr>
          <a:xfrm>
            <a:off x="8509000" y="3823196"/>
            <a:ext cx="2373435" cy="208260"/>
          </a:xfrm>
          <a:prstGeom prst="rect">
            <a:avLst/>
          </a:prstGeom>
          <a:noFill/>
          <a:ln/>
        </p:spPr>
        <p:txBody>
          <a:bodyPr wrap="none" lIns="0" tIns="0" rIns="0" bIns="0" rtlCol="0" anchor="t">
            <a:normAutofit/>
          </a:bodyPr>
          <a:lstStyle/>
          <a:p>
            <a:pPr algn="l" indent="0" marL="0">
              <a:lnSpc>
                <a:spcPts val="1440"/>
              </a:lnSpc>
              <a:buNone/>
            </a:pPr>
            <a:r>
              <a:rPr lang="en-US" sz="1200" dirty="0">
                <a:solidFill>
                  <a:srgbClr val="7D8894"/>
                </a:solidFill>
                <a:latin typeface="Arial" pitchFamily="34" charset="0"/>
                <a:ea typeface="Arial" pitchFamily="34" charset="-122"/>
                <a:cs typeface="Arial" pitchFamily="34" charset="-120"/>
              </a:rPr>
              <a:t>clean copies, every airing counted</a:t>
            </a:r>
            <a:endParaRPr lang="en-US" sz="1200" dirty="0"/>
          </a:p>
        </p:txBody>
      </p:sp>
      <p:sp>
        <p:nvSpPr>
          <p:cNvPr id="47" name="Text 45"/>
          <p:cNvSpPr/>
          <p:nvPr/>
        </p:nvSpPr>
        <p:spPr>
          <a:xfrm>
            <a:off x="4826000" y="4028281"/>
            <a:ext cx="3429000" cy="246360"/>
          </a:xfrm>
          <a:prstGeom prst="rect">
            <a:avLst/>
          </a:prstGeom>
          <a:solidFill>
            <a:srgbClr val="0D0D0D"/>
          </a:solidFill>
          <a:ln/>
        </p:spPr>
        <p:txBody>
          <a:bodyPr wrap="square" lIns="133350" tIns="12700" rIns="38481" bIns="25400" rtlCol="0" anchor="t">
            <a:normAutofit/>
          </a:bodyPr>
          <a:lstStyle/>
          <a:p>
            <a:pPr algn="l" indent="0" marL="0">
              <a:lnSpc>
                <a:spcPts val="1440"/>
              </a:lnSpc>
              <a:buNone/>
            </a:pPr>
            <a:r>
              <a:rPr lang="en-US" sz="1200" i="1" dirty="0">
                <a:solidFill>
                  <a:srgbClr val="777777"/>
                </a:solidFill>
                <a:latin typeface="Courier New" pitchFamily="49" charset="0"/>
                <a:ea typeface="Courier New" pitchFamily="49" charset="-122"/>
                <a:cs typeface="Courier New" pitchFamily="49" charset="-120"/>
              </a:rPr>
              <a:t>16 broadcast by E6Bs</a:t>
            </a:r>
            <a:endParaRPr lang="en-US" sz="1200" dirty="0"/>
          </a:p>
        </p:txBody>
      </p:sp>
      <p:sp>
        <p:nvSpPr>
          <p:cNvPr id="48" name="Shape 46"/>
          <p:cNvSpPr/>
          <p:nvPr/>
        </p:nvSpPr>
        <p:spPr>
          <a:xfrm>
            <a:off x="8251825" y="4028281"/>
            <a:ext cx="0" cy="246360"/>
          </a:xfrm>
          <a:prstGeom prst="line">
            <a:avLst/>
          </a:prstGeom>
          <a:noFill/>
          <a:ln w="6350">
            <a:solidFill>
              <a:srgbClr val="DCDCDC"/>
            </a:solidFill>
            <a:prstDash val="solid"/>
          </a:ln>
        </p:spPr>
      </p:sp>
      <p:sp>
        <p:nvSpPr>
          <p:cNvPr id="49" name="Shape 47"/>
          <p:cNvSpPr/>
          <p:nvPr/>
        </p:nvSpPr>
        <p:spPr>
          <a:xfrm>
            <a:off x="4829175" y="4028281"/>
            <a:ext cx="0" cy="246360"/>
          </a:xfrm>
          <a:prstGeom prst="line">
            <a:avLst/>
          </a:prstGeom>
          <a:noFill/>
          <a:ln w="6350">
            <a:solidFill>
              <a:srgbClr val="DCDCDC"/>
            </a:solidFill>
            <a:prstDash val="solid"/>
          </a:ln>
        </p:spPr>
      </p:sp>
      <p:sp>
        <p:nvSpPr>
          <p:cNvPr id="50" name="Shape 48"/>
          <p:cNvSpPr/>
          <p:nvPr/>
        </p:nvSpPr>
        <p:spPr>
          <a:xfrm>
            <a:off x="8255000" y="4145111"/>
            <a:ext cx="203200" cy="12700"/>
          </a:xfrm>
          <a:prstGeom prst="rect">
            <a:avLst/>
          </a:prstGeom>
          <a:solidFill>
            <a:srgbClr val="7D8894"/>
          </a:solidFill>
          <a:ln/>
        </p:spPr>
      </p:sp>
      <p:sp>
        <p:nvSpPr>
          <p:cNvPr id="51" name="Text 49"/>
          <p:cNvSpPr/>
          <p:nvPr/>
        </p:nvSpPr>
        <p:spPr>
          <a:xfrm>
            <a:off x="8509000" y="4060031"/>
            <a:ext cx="1928426" cy="208260"/>
          </a:xfrm>
          <a:prstGeom prst="rect">
            <a:avLst/>
          </a:prstGeom>
          <a:noFill/>
          <a:ln/>
        </p:spPr>
        <p:txBody>
          <a:bodyPr wrap="none" lIns="0" tIns="0" rIns="0" bIns="0" rtlCol="0" anchor="t">
            <a:normAutofit/>
          </a:bodyPr>
          <a:lstStyle/>
          <a:p>
            <a:pPr algn="l" indent="0" marL="0">
              <a:lnSpc>
                <a:spcPts val="1440"/>
              </a:lnSpc>
              <a:buNone/>
            </a:pPr>
            <a:r>
              <a:rPr lang="en-US" sz="1200" dirty="0">
                <a:solidFill>
                  <a:srgbClr val="7D8894"/>
                </a:solidFill>
                <a:latin typeface="Arial" pitchFamily="34" charset="0"/>
                <a:ea typeface="Arial" pitchFamily="34" charset="-122"/>
                <a:cs typeface="Arial" pitchFamily="34" charset="-120"/>
              </a:rPr>
              <a:t>flagged as E-6B broadcasts</a:t>
            </a:r>
            <a:endParaRPr lang="en-US" sz="1200" dirty="0"/>
          </a:p>
        </p:txBody>
      </p:sp>
      <p:sp>
        <p:nvSpPr>
          <p:cNvPr id="52" name="Shape 50"/>
          <p:cNvSpPr/>
          <p:nvPr/>
        </p:nvSpPr>
        <p:spPr>
          <a:xfrm>
            <a:off x="4826000" y="4274641"/>
            <a:ext cx="3429000" cy="1370211"/>
          </a:xfrm>
          <a:prstGeom prst="rect">
            <a:avLst/>
          </a:prstGeom>
          <a:solidFill>
            <a:srgbClr val="0D0D0D"/>
          </a:solidFill>
          <a:ln/>
        </p:spPr>
      </p:sp>
      <p:sp>
        <p:nvSpPr>
          <p:cNvPr id="53" name="Shape 51"/>
          <p:cNvSpPr/>
          <p:nvPr/>
        </p:nvSpPr>
        <p:spPr>
          <a:xfrm>
            <a:off x="8251825" y="4274641"/>
            <a:ext cx="0" cy="1370211"/>
          </a:xfrm>
          <a:prstGeom prst="line">
            <a:avLst/>
          </a:prstGeom>
          <a:noFill/>
          <a:ln w="6350">
            <a:solidFill>
              <a:srgbClr val="DCDCDC"/>
            </a:solidFill>
            <a:prstDash val="solid"/>
          </a:ln>
        </p:spPr>
      </p:sp>
      <p:sp>
        <p:nvSpPr>
          <p:cNvPr id="54" name="Shape 52"/>
          <p:cNvSpPr/>
          <p:nvPr/>
        </p:nvSpPr>
        <p:spPr>
          <a:xfrm>
            <a:off x="4826000" y="5641677"/>
            <a:ext cx="3429000" cy="0"/>
          </a:xfrm>
          <a:prstGeom prst="line">
            <a:avLst/>
          </a:prstGeom>
          <a:noFill/>
          <a:ln w="6350">
            <a:solidFill>
              <a:srgbClr val="DCDCDC"/>
            </a:solidFill>
            <a:prstDash val="solid"/>
          </a:ln>
        </p:spPr>
      </p:sp>
      <p:sp>
        <p:nvSpPr>
          <p:cNvPr id="55" name="Shape 53"/>
          <p:cNvSpPr/>
          <p:nvPr/>
        </p:nvSpPr>
        <p:spPr>
          <a:xfrm>
            <a:off x="4829175" y="4274641"/>
            <a:ext cx="0" cy="1370211"/>
          </a:xfrm>
          <a:prstGeom prst="line">
            <a:avLst/>
          </a:prstGeom>
          <a:noFill/>
          <a:ln w="6350">
            <a:solidFill>
              <a:srgbClr val="DCDCDC"/>
            </a:solidFill>
            <a:prstDash val="solid"/>
          </a:ln>
        </p:spPr>
      </p:sp>
      <p:sp>
        <p:nvSpPr>
          <p:cNvPr id="56" name="Shape 54"/>
          <p:cNvSpPr/>
          <p:nvPr/>
        </p:nvSpPr>
        <p:spPr>
          <a:xfrm>
            <a:off x="4959350" y="4274641"/>
            <a:ext cx="3162300" cy="6350"/>
          </a:xfrm>
          <a:prstGeom prst="rect">
            <a:avLst/>
          </a:prstGeom>
          <a:solidFill>
            <a:srgbClr val="333333"/>
          </a:solidFill>
          <a:ln/>
        </p:spPr>
      </p:sp>
      <p:sp>
        <p:nvSpPr>
          <p:cNvPr id="57" name="Text 55"/>
          <p:cNvSpPr/>
          <p:nvPr/>
        </p:nvSpPr>
        <p:spPr>
          <a:xfrm>
            <a:off x="4959350" y="4306391"/>
            <a:ext cx="3257169" cy="20826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2ECC71"/>
                </a:solidFill>
                <a:latin typeface="Courier New" pitchFamily="49" charset="0"/>
                <a:ea typeface="Courier New" pitchFamily="49" charset="-122"/>
                <a:cs typeface="Courier New" pitchFamily="49" charset="-120"/>
              </a:rPr>
              <a:t>■</a:t>
            </a:r>
            <a:r>
              <a:rPr lang="en-US" sz="1200" dirty="0">
                <a:solidFill>
                  <a:srgbClr val="DCDCDC"/>
                </a:solidFill>
                <a:latin typeface="Courier New" pitchFamily="49" charset="0"/>
                <a:ea typeface="Courier New" pitchFamily="49" charset="-122"/>
                <a:cs typeface="Courier New" pitchFamily="49" charset="-120"/>
              </a:rPr>
              <a:t> </a:t>
            </a:r>
            <a:r>
              <a:rPr lang="en-US" sz="1200" b="1" dirty="0">
                <a:solidFill>
                  <a:srgbClr val="DCDCDC"/>
                </a:solidFill>
                <a:latin typeface="Courier New" pitchFamily="49" charset="0"/>
                <a:ea typeface="Courier New" pitchFamily="49" charset="-122"/>
                <a:cs typeface="Courier New" pitchFamily="49" charset="-120"/>
              </a:rPr>
              <a:t>Group 1:</a:t>
            </a:r>
            <a:r>
              <a:rPr lang="en-US" sz="1200" dirty="0">
                <a:solidFill>
                  <a:srgbClr val="DCDCDC"/>
                </a:solidFill>
                <a:latin typeface="Courier New" pitchFamily="49" charset="0"/>
                <a:ea typeface="Courier New" pitchFamily="49" charset="-122"/>
                <a:cs typeface="Courier New" pitchFamily="49" charset="-120"/>
              </a:rPr>
              <a:t> 16 message(s)</a:t>
            </a:r>
            <a:endParaRPr lang="en-US" sz="1200" dirty="0"/>
          </a:p>
        </p:txBody>
      </p:sp>
      <p:sp>
        <p:nvSpPr>
          <p:cNvPr id="58" name="Text 56"/>
          <p:cNvSpPr/>
          <p:nvPr/>
        </p:nvSpPr>
        <p:spPr>
          <a:xfrm>
            <a:off x="5137150" y="4514652"/>
            <a:ext cx="3074035" cy="20826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777777"/>
                </a:solidFill>
                <a:latin typeface="Courier New" pitchFamily="49" charset="0"/>
                <a:ea typeface="Courier New" pitchFamily="49" charset="-122"/>
                <a:cs typeface="Courier New" pitchFamily="49" charset="-120"/>
              </a:rPr>
              <a:t>LENGTHS  </a:t>
            </a:r>
            <a:r>
              <a:rPr lang="en-US" sz="1200" dirty="0">
                <a:solidFill>
                  <a:srgbClr val="CCCCCC"/>
                </a:solidFill>
                <a:latin typeface="Courier New" pitchFamily="49" charset="0"/>
                <a:ea typeface="Courier New" pitchFamily="49" charset="-122"/>
                <a:cs typeface="Courier New" pitchFamily="49" charset="-120"/>
              </a:rPr>
              <a:t>30</a:t>
            </a:r>
            <a:r>
              <a:rPr lang="en-US" sz="1200" dirty="0">
                <a:solidFill>
                  <a:srgbClr val="777777"/>
                </a:solidFill>
                <a:latin typeface="Courier New" pitchFamily="49" charset="0"/>
                <a:ea typeface="Courier New" pitchFamily="49" charset="-122"/>
                <a:cs typeface="Courier New" pitchFamily="49" charset="-120"/>
              </a:rPr>
              <a:t>[×16]</a:t>
            </a:r>
            <a:endParaRPr lang="en-US" sz="1200" dirty="0"/>
          </a:p>
        </p:txBody>
      </p:sp>
      <p:sp>
        <p:nvSpPr>
          <p:cNvPr id="59" name="Text 57"/>
          <p:cNvSpPr/>
          <p:nvPr/>
        </p:nvSpPr>
        <p:spPr>
          <a:xfrm>
            <a:off x="5137150" y="4722912"/>
            <a:ext cx="3074035" cy="20826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777777"/>
                </a:solidFill>
                <a:latin typeface="Courier New" pitchFamily="49" charset="0"/>
                <a:ea typeface="Courier New" pitchFamily="49" charset="-122"/>
                <a:cs typeface="Courier New" pitchFamily="49" charset="-120"/>
              </a:rPr>
              <a:t>PREFIXES </a:t>
            </a:r>
            <a:r>
              <a:rPr lang="en-US" sz="1200" dirty="0">
                <a:solidFill>
                  <a:srgbClr val="CCCCCC"/>
                </a:solidFill>
                <a:latin typeface="Courier New" pitchFamily="49" charset="0"/>
                <a:ea typeface="Courier New" pitchFamily="49" charset="-122"/>
                <a:cs typeface="Courier New" pitchFamily="49" charset="-120"/>
              </a:rPr>
              <a:t>PJ</a:t>
            </a:r>
            <a:r>
              <a:rPr lang="en-US" sz="1200" dirty="0">
                <a:solidFill>
                  <a:srgbClr val="777777"/>
                </a:solidFill>
                <a:latin typeface="Courier New" pitchFamily="49" charset="0"/>
                <a:ea typeface="Courier New" pitchFamily="49" charset="-122"/>
                <a:cs typeface="Courier New" pitchFamily="49" charset="-120"/>
              </a:rPr>
              <a:t>[×16]</a:t>
            </a:r>
            <a:endParaRPr lang="en-US" sz="1200" dirty="0"/>
          </a:p>
        </p:txBody>
      </p:sp>
      <p:sp>
        <p:nvSpPr>
          <p:cNvPr id="60" name="Shape 58"/>
          <p:cNvSpPr/>
          <p:nvPr/>
        </p:nvSpPr>
        <p:spPr>
          <a:xfrm>
            <a:off x="4959350" y="4931172"/>
            <a:ext cx="3162300" cy="6350"/>
          </a:xfrm>
          <a:prstGeom prst="rect">
            <a:avLst/>
          </a:prstGeom>
          <a:solidFill>
            <a:srgbClr val="333333"/>
          </a:solidFill>
          <a:ln/>
        </p:spPr>
      </p:sp>
      <p:sp>
        <p:nvSpPr>
          <p:cNvPr id="61" name="Text 59"/>
          <p:cNvSpPr/>
          <p:nvPr/>
        </p:nvSpPr>
        <p:spPr>
          <a:xfrm>
            <a:off x="4959350" y="4962922"/>
            <a:ext cx="3257169" cy="20826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FFA500"/>
                </a:solidFill>
                <a:latin typeface="Courier New" pitchFamily="49" charset="0"/>
                <a:ea typeface="Courier New" pitchFamily="49" charset="-122"/>
                <a:cs typeface="Courier New" pitchFamily="49" charset="-120"/>
              </a:rPr>
              <a:t>■</a:t>
            </a:r>
            <a:r>
              <a:rPr lang="en-US" sz="1200" dirty="0">
                <a:solidFill>
                  <a:srgbClr val="DCDCDC"/>
                </a:solidFill>
                <a:latin typeface="Courier New" pitchFamily="49" charset="0"/>
                <a:ea typeface="Courier New" pitchFamily="49" charset="-122"/>
                <a:cs typeface="Courier New" pitchFamily="49" charset="-120"/>
              </a:rPr>
              <a:t> </a:t>
            </a:r>
            <a:r>
              <a:rPr lang="en-US" sz="1200" b="1" dirty="0">
                <a:solidFill>
                  <a:srgbClr val="DCDCDC"/>
                </a:solidFill>
                <a:latin typeface="Courier New" pitchFamily="49" charset="0"/>
                <a:ea typeface="Courier New" pitchFamily="49" charset="-122"/>
                <a:cs typeface="Courier New" pitchFamily="49" charset="-120"/>
              </a:rPr>
              <a:t>Group 2:</a:t>
            </a:r>
            <a:r>
              <a:rPr lang="en-US" sz="1200" dirty="0">
                <a:solidFill>
                  <a:srgbClr val="DCDCDC"/>
                </a:solidFill>
                <a:latin typeface="Courier New" pitchFamily="49" charset="0"/>
                <a:ea typeface="Courier New" pitchFamily="49" charset="-122"/>
                <a:cs typeface="Courier New" pitchFamily="49" charset="-120"/>
              </a:rPr>
              <a:t> 1 message(s)</a:t>
            </a:r>
            <a:endParaRPr lang="en-US" sz="1200" dirty="0"/>
          </a:p>
        </p:txBody>
      </p:sp>
      <p:sp>
        <p:nvSpPr>
          <p:cNvPr id="62" name="Text 60"/>
          <p:cNvSpPr/>
          <p:nvPr/>
        </p:nvSpPr>
        <p:spPr>
          <a:xfrm>
            <a:off x="5137150" y="5171182"/>
            <a:ext cx="3074035" cy="20826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777777"/>
                </a:solidFill>
                <a:latin typeface="Courier New" pitchFamily="49" charset="0"/>
                <a:ea typeface="Courier New" pitchFamily="49" charset="-122"/>
                <a:cs typeface="Courier New" pitchFamily="49" charset="-120"/>
              </a:rPr>
              <a:t>LENGTHS  </a:t>
            </a:r>
            <a:r>
              <a:rPr lang="en-US" sz="1200" dirty="0">
                <a:solidFill>
                  <a:srgbClr val="CCCCCC"/>
                </a:solidFill>
                <a:latin typeface="Courier New" pitchFamily="49" charset="0"/>
                <a:ea typeface="Courier New" pitchFamily="49" charset="-122"/>
                <a:cs typeface="Courier New" pitchFamily="49" charset="-120"/>
              </a:rPr>
              <a:t>30</a:t>
            </a:r>
            <a:r>
              <a:rPr lang="en-US" sz="1200" dirty="0">
                <a:solidFill>
                  <a:srgbClr val="777777"/>
                </a:solidFill>
                <a:latin typeface="Courier New" pitchFamily="49" charset="0"/>
                <a:ea typeface="Courier New" pitchFamily="49" charset="-122"/>
                <a:cs typeface="Courier New" pitchFamily="49" charset="-120"/>
              </a:rPr>
              <a:t>[×1]</a:t>
            </a:r>
            <a:endParaRPr lang="en-US" sz="1200" dirty="0"/>
          </a:p>
        </p:txBody>
      </p:sp>
      <p:sp>
        <p:nvSpPr>
          <p:cNvPr id="63" name="Text 61"/>
          <p:cNvSpPr/>
          <p:nvPr/>
        </p:nvSpPr>
        <p:spPr>
          <a:xfrm>
            <a:off x="5137150" y="5379442"/>
            <a:ext cx="3074035" cy="20826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777777"/>
                </a:solidFill>
                <a:latin typeface="Courier New" pitchFamily="49" charset="0"/>
                <a:ea typeface="Courier New" pitchFamily="49" charset="-122"/>
                <a:cs typeface="Courier New" pitchFamily="49" charset="-120"/>
              </a:rPr>
              <a:t>PREFIXES </a:t>
            </a:r>
            <a:r>
              <a:rPr lang="en-US" sz="1200" dirty="0">
                <a:solidFill>
                  <a:srgbClr val="CCCCCC"/>
                </a:solidFill>
                <a:latin typeface="Courier New" pitchFamily="49" charset="0"/>
                <a:ea typeface="Courier New" pitchFamily="49" charset="-122"/>
                <a:cs typeface="Courier New" pitchFamily="49" charset="-120"/>
              </a:rPr>
              <a:t>RM</a:t>
            </a:r>
            <a:r>
              <a:rPr lang="en-US" sz="1200" dirty="0">
                <a:solidFill>
                  <a:srgbClr val="777777"/>
                </a:solidFill>
                <a:latin typeface="Courier New" pitchFamily="49" charset="0"/>
                <a:ea typeface="Courier New" pitchFamily="49" charset="-122"/>
                <a:cs typeface="Courier New" pitchFamily="49" charset="-120"/>
              </a:rPr>
              <a:t>[×1]</a:t>
            </a:r>
            <a:endParaRPr lang="en-US" sz="1200" dirty="0"/>
          </a:p>
        </p:txBody>
      </p:sp>
      <p:sp>
        <p:nvSpPr>
          <p:cNvPr id="64" name="Shape 62"/>
          <p:cNvSpPr/>
          <p:nvPr/>
        </p:nvSpPr>
        <p:spPr>
          <a:xfrm>
            <a:off x="8255000" y="4953397"/>
            <a:ext cx="203200" cy="12700"/>
          </a:xfrm>
          <a:prstGeom prst="rect">
            <a:avLst/>
          </a:prstGeom>
          <a:solidFill>
            <a:srgbClr val="7D8894"/>
          </a:solidFill>
          <a:ln/>
        </p:spPr>
      </p:sp>
      <p:sp>
        <p:nvSpPr>
          <p:cNvPr id="65" name="Text 63"/>
          <p:cNvSpPr/>
          <p:nvPr/>
        </p:nvSpPr>
        <p:spPr>
          <a:xfrm>
            <a:off x="8509000" y="4776887"/>
            <a:ext cx="2956306" cy="391120"/>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7D8894"/>
                </a:solidFill>
                <a:latin typeface="Arial" pitchFamily="34" charset="0"/>
                <a:ea typeface="Arial" pitchFamily="34" charset="-122"/>
                <a:cs typeface="Arial" pitchFamily="34" charset="-120"/>
              </a:rPr>
              <a:t>per group: lengths longest first, top 5 prefixes</a:t>
            </a:r>
            <a:endParaRPr lang="en-US" sz="1200" dirty="0"/>
          </a:p>
        </p:txBody>
      </p:sp>
      <p:sp>
        <p:nvSpPr>
          <p:cNvPr id="66" name="Text 6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Redrawn from the published calendar’s CSS · thumbnail scaled down</a:t>
            </a:r>
            <a:endParaRPr lang="en-US" sz="1200" dirty="0"/>
          </a:p>
        </p:txBody>
      </p:sp>
      <p:sp>
        <p:nvSpPr>
          <p:cNvPr id="67" name="Text 6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TIMELINES</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EAM CALENDAR · FILTERS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Group and length filters</a:t>
            </a:r>
            <a:endParaRPr lang="en-US" sz="3600" dirty="0"/>
          </a:p>
        </p:txBody>
      </p:sp>
      <p:sp>
        <p:nvSpPr>
          <p:cNvPr id="4" name="Text 2"/>
          <p:cNvSpPr/>
          <p:nvPr/>
        </p:nvSpPr>
        <p:spPr>
          <a:xfrm>
            <a:off x="812800" y="193541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A day stays lit if one message matches a checked group </a:t>
            </a:r>
            <a:r>
              <a:rPr lang="en-US" sz="2200" dirty="0">
                <a:solidFill>
                  <a:srgbClr val="FFCC00"/>
                </a:solidFill>
                <a:latin typeface="Arial" pitchFamily="34" charset="0"/>
                <a:ea typeface="Arial" pitchFamily="34" charset="-122"/>
                <a:cs typeface="Arial" pitchFamily="34" charset="-120"/>
              </a:rPr>
              <a:t>AND</a:t>
            </a:r>
            <a:r>
              <a:rPr lang="en-US" sz="2200" dirty="0">
                <a:solidFill>
                  <a:srgbClr val="E6EDF3"/>
                </a:solidFill>
                <a:latin typeface="Arial" pitchFamily="34" charset="0"/>
                <a:ea typeface="Arial" pitchFamily="34" charset="-122"/>
                <a:cs typeface="Arial" pitchFamily="34" charset="-120"/>
              </a:rPr>
              <a:t> length</a:t>
            </a:r>
            <a:endParaRPr lang="en-US" sz="2200" dirty="0"/>
          </a:p>
        </p:txBody>
      </p:sp>
      <p:sp>
        <p:nvSpPr>
          <p:cNvPr id="5" name="Shape 3"/>
          <p:cNvSpPr/>
          <p:nvPr/>
        </p:nvSpPr>
        <p:spPr>
          <a:xfrm>
            <a:off x="812800" y="2538661"/>
            <a:ext cx="10566400" cy="213320"/>
          </a:xfrm>
          <a:prstGeom prst="rect">
            <a:avLst/>
          </a:prstGeom>
          <a:solidFill>
            <a:srgbClr val="0E141B"/>
          </a:solidFill>
          <a:ln/>
        </p:spPr>
      </p:sp>
      <p:sp>
        <p:nvSpPr>
          <p:cNvPr id="6" name="Text 4"/>
          <p:cNvSpPr/>
          <p:nvPr/>
        </p:nvSpPr>
        <p:spPr>
          <a:xfrm>
            <a:off x="812800" y="2538661"/>
            <a:ext cx="19621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 CHECKED</a:t>
            </a:r>
            <a:endParaRPr lang="en-US" sz="1200" dirty="0"/>
          </a:p>
        </p:txBody>
      </p:sp>
      <p:sp>
        <p:nvSpPr>
          <p:cNvPr id="7" name="Text 5"/>
          <p:cNvSpPr/>
          <p:nvPr/>
        </p:nvSpPr>
        <p:spPr>
          <a:xfrm>
            <a:off x="2870200" y="2538661"/>
            <a:ext cx="19621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 CHECKED</a:t>
            </a:r>
            <a:endParaRPr lang="en-US" sz="1200" dirty="0"/>
          </a:p>
        </p:txBody>
      </p:sp>
      <p:sp>
        <p:nvSpPr>
          <p:cNvPr id="8" name="Text 6"/>
          <p:cNvSpPr/>
          <p:nvPr/>
        </p:nvSpPr>
        <p:spPr>
          <a:xfrm>
            <a:off x="4927600" y="2538661"/>
            <a:ext cx="93980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MODE</a:t>
            </a:r>
            <a:endParaRPr lang="en-US" sz="1200" dirty="0"/>
          </a:p>
        </p:txBody>
      </p:sp>
      <p:sp>
        <p:nvSpPr>
          <p:cNvPr id="9" name="Text 7"/>
          <p:cNvSpPr/>
          <p:nvPr/>
        </p:nvSpPr>
        <p:spPr>
          <a:xfrm>
            <a:off x="5969000" y="2538661"/>
            <a:ext cx="557250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DAYS LIT</a:t>
            </a:r>
            <a:endParaRPr lang="en-US" sz="1200" dirty="0"/>
          </a:p>
        </p:txBody>
      </p:sp>
      <p:sp>
        <p:nvSpPr>
          <p:cNvPr id="10" name="Shape 8"/>
          <p:cNvSpPr/>
          <p:nvPr/>
        </p:nvSpPr>
        <p:spPr>
          <a:xfrm>
            <a:off x="812800" y="3197076"/>
            <a:ext cx="10566400" cy="0"/>
          </a:xfrm>
          <a:prstGeom prst="line">
            <a:avLst/>
          </a:prstGeom>
          <a:noFill/>
          <a:ln w="6350">
            <a:solidFill>
              <a:srgbClr val="222A35"/>
            </a:solidFill>
            <a:prstDash val="solid"/>
          </a:ln>
        </p:spPr>
      </p:sp>
      <p:sp>
        <p:nvSpPr>
          <p:cNvPr id="11" name="Text 9"/>
          <p:cNvSpPr/>
          <p:nvPr/>
        </p:nvSpPr>
        <p:spPr>
          <a:xfrm>
            <a:off x="812800" y="2840881"/>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17 char</a:t>
            </a:r>
            <a:endParaRPr lang="en-US" sz="1600" dirty="0"/>
          </a:p>
        </p:txBody>
      </p:sp>
      <p:sp>
        <p:nvSpPr>
          <p:cNvPr id="12" name="Text 10"/>
          <p:cNvSpPr/>
          <p:nvPr/>
        </p:nvSpPr>
        <p:spPr>
          <a:xfrm>
            <a:off x="2870200" y="2840881"/>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all</a:t>
            </a:r>
            <a:endParaRPr lang="en-US" sz="1600" dirty="0"/>
          </a:p>
        </p:txBody>
      </p:sp>
      <p:sp>
        <p:nvSpPr>
          <p:cNvPr id="13" name="Text 11"/>
          <p:cNvSpPr/>
          <p:nvPr/>
        </p:nvSpPr>
        <p:spPr>
          <a:xfrm>
            <a:off x="4927600" y="2840881"/>
            <a:ext cx="93980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Courier New" pitchFamily="49" charset="0"/>
                <a:ea typeface="Courier New" pitchFamily="49" charset="-122"/>
                <a:cs typeface="Courier New" pitchFamily="49" charset="-120"/>
              </a:rPr>
              <a:t>ANY</a:t>
            </a:r>
            <a:endParaRPr lang="en-US" sz="1600" dirty="0"/>
          </a:p>
        </p:txBody>
      </p:sp>
      <p:sp>
        <p:nvSpPr>
          <p:cNvPr id="14" name="Text 12"/>
          <p:cNvSpPr/>
          <p:nvPr/>
        </p:nvSpPr>
        <p:spPr>
          <a:xfrm>
            <a:off x="5969000" y="2840881"/>
            <a:ext cx="5572506"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6, all in 2026, all Group 2</a:t>
            </a:r>
            <a:endParaRPr lang="en-US" sz="1600" dirty="0"/>
          </a:p>
        </p:txBody>
      </p:sp>
      <p:sp>
        <p:nvSpPr>
          <p:cNvPr id="15" name="Shape 13"/>
          <p:cNvSpPr/>
          <p:nvPr/>
        </p:nvSpPr>
        <p:spPr>
          <a:xfrm>
            <a:off x="812800" y="3645346"/>
            <a:ext cx="10566400" cy="0"/>
          </a:xfrm>
          <a:prstGeom prst="line">
            <a:avLst/>
          </a:prstGeom>
          <a:noFill/>
          <a:ln w="6350">
            <a:solidFill>
              <a:srgbClr val="222A35"/>
            </a:solidFill>
            <a:prstDash val="solid"/>
          </a:ln>
        </p:spPr>
      </p:sp>
      <p:sp>
        <p:nvSpPr>
          <p:cNvPr id="16" name="Text 14"/>
          <p:cNvSpPr/>
          <p:nvPr/>
        </p:nvSpPr>
        <p:spPr>
          <a:xfrm>
            <a:off x="812800" y="3289151"/>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all</a:t>
            </a:r>
            <a:endParaRPr lang="en-US" sz="1600" dirty="0"/>
          </a:p>
        </p:txBody>
      </p:sp>
      <p:sp>
        <p:nvSpPr>
          <p:cNvPr id="17" name="Text 15"/>
          <p:cNvSpPr/>
          <p:nvPr/>
        </p:nvSpPr>
        <p:spPr>
          <a:xfrm>
            <a:off x="2870200" y="3289151"/>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9063CD"/>
                </a:solidFill>
                <a:latin typeface="Arial" pitchFamily="34" charset="0"/>
                <a:ea typeface="Arial" pitchFamily="34" charset="-122"/>
                <a:cs typeface="Arial" pitchFamily="34" charset="-120"/>
              </a:rPr>
              <a:t>Group 5</a:t>
            </a:r>
            <a:endParaRPr lang="en-US" sz="1600" dirty="0"/>
          </a:p>
        </p:txBody>
      </p:sp>
      <p:sp>
        <p:nvSpPr>
          <p:cNvPr id="18" name="Text 16"/>
          <p:cNvSpPr/>
          <p:nvPr/>
        </p:nvSpPr>
        <p:spPr>
          <a:xfrm>
            <a:off x="4927600" y="3289151"/>
            <a:ext cx="93980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Courier New" pitchFamily="49" charset="0"/>
                <a:ea typeface="Courier New" pitchFamily="49" charset="-122"/>
                <a:cs typeface="Courier New" pitchFamily="49" charset="-120"/>
              </a:rPr>
              <a:t>ANY</a:t>
            </a:r>
            <a:endParaRPr lang="en-US" sz="1600" dirty="0"/>
          </a:p>
        </p:txBody>
      </p:sp>
      <p:sp>
        <p:nvSpPr>
          <p:cNvPr id="19" name="Text 17"/>
          <p:cNvSpPr/>
          <p:nvPr/>
        </p:nvSpPr>
        <p:spPr>
          <a:xfrm>
            <a:off x="5969000" y="3289151"/>
            <a:ext cx="5572506"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4: 250610, 250611, 260127, 260129</a:t>
            </a:r>
            <a:endParaRPr lang="en-US" sz="1600" dirty="0"/>
          </a:p>
        </p:txBody>
      </p:sp>
      <p:sp>
        <p:nvSpPr>
          <p:cNvPr id="20" name="Shape 18"/>
          <p:cNvSpPr/>
          <p:nvPr/>
        </p:nvSpPr>
        <p:spPr>
          <a:xfrm>
            <a:off x="812800" y="4093617"/>
            <a:ext cx="10566400" cy="0"/>
          </a:xfrm>
          <a:prstGeom prst="line">
            <a:avLst/>
          </a:prstGeom>
          <a:noFill/>
          <a:ln w="6350">
            <a:solidFill>
              <a:srgbClr val="222A35"/>
            </a:solidFill>
            <a:prstDash val="solid"/>
          </a:ln>
        </p:spPr>
      </p:sp>
      <p:sp>
        <p:nvSpPr>
          <p:cNvPr id="21" name="Text 19"/>
          <p:cNvSpPr/>
          <p:nvPr/>
        </p:nvSpPr>
        <p:spPr>
          <a:xfrm>
            <a:off x="812800" y="3737421"/>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22 + 41 char</a:t>
            </a:r>
            <a:endParaRPr lang="en-US" sz="1600" dirty="0"/>
          </a:p>
        </p:txBody>
      </p:sp>
      <p:sp>
        <p:nvSpPr>
          <p:cNvPr id="22" name="Text 20"/>
          <p:cNvSpPr/>
          <p:nvPr/>
        </p:nvSpPr>
        <p:spPr>
          <a:xfrm>
            <a:off x="2870200" y="3737421"/>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all</a:t>
            </a:r>
            <a:endParaRPr lang="en-US" sz="1600" dirty="0"/>
          </a:p>
        </p:txBody>
      </p:sp>
      <p:sp>
        <p:nvSpPr>
          <p:cNvPr id="23" name="Text 21"/>
          <p:cNvSpPr/>
          <p:nvPr/>
        </p:nvSpPr>
        <p:spPr>
          <a:xfrm>
            <a:off x="4927600" y="3737421"/>
            <a:ext cx="93980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Courier New" pitchFamily="49" charset="0"/>
                <a:ea typeface="Courier New" pitchFamily="49" charset="-122"/>
                <a:cs typeface="Courier New" pitchFamily="49" charset="-120"/>
              </a:rPr>
              <a:t>ANY</a:t>
            </a:r>
            <a:endParaRPr lang="en-US" sz="1600" dirty="0"/>
          </a:p>
        </p:txBody>
      </p:sp>
      <p:sp>
        <p:nvSpPr>
          <p:cNvPr id="24" name="Text 22"/>
          <p:cNvSpPr/>
          <p:nvPr/>
        </p:nvSpPr>
        <p:spPr>
          <a:xfrm>
            <a:off x="5969000" y="3737421"/>
            <a:ext cx="5572506"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128, </a:t>
            </a:r>
            <a:r>
              <a:rPr lang="en-US" sz="1600" dirty="0">
                <a:solidFill>
                  <a:srgbClr val="22D3D3"/>
                </a:solidFill>
                <a:latin typeface="Arial" pitchFamily="34" charset="0"/>
                <a:ea typeface="Arial" pitchFamily="34" charset="-122"/>
                <a:cs typeface="Arial" pitchFamily="34" charset="-120"/>
              </a:rPr>
              <a:t>15 of them boxed in cyan</a:t>
            </a:r>
            <a:endParaRPr lang="en-US" sz="1600" dirty="0"/>
          </a:p>
        </p:txBody>
      </p:sp>
      <p:sp>
        <p:nvSpPr>
          <p:cNvPr id="25" name="Shape 23"/>
          <p:cNvSpPr/>
          <p:nvPr/>
        </p:nvSpPr>
        <p:spPr>
          <a:xfrm>
            <a:off x="812800" y="4541887"/>
            <a:ext cx="10566400" cy="0"/>
          </a:xfrm>
          <a:prstGeom prst="line">
            <a:avLst/>
          </a:prstGeom>
          <a:noFill/>
          <a:ln w="6350">
            <a:solidFill>
              <a:srgbClr val="222A35"/>
            </a:solidFill>
            <a:prstDash val="solid"/>
          </a:ln>
        </p:spPr>
      </p:sp>
      <p:sp>
        <p:nvSpPr>
          <p:cNvPr id="26" name="Shape 24"/>
          <p:cNvSpPr/>
          <p:nvPr/>
        </p:nvSpPr>
        <p:spPr>
          <a:xfrm>
            <a:off x="812800" y="4096792"/>
            <a:ext cx="38100" cy="441920"/>
          </a:xfrm>
          <a:prstGeom prst="rect">
            <a:avLst/>
          </a:prstGeom>
          <a:solidFill>
            <a:srgbClr val="22D3D3"/>
          </a:solidFill>
          <a:ln/>
        </p:spPr>
      </p:sp>
      <p:sp>
        <p:nvSpPr>
          <p:cNvPr id="27" name="Text 25"/>
          <p:cNvSpPr/>
          <p:nvPr/>
        </p:nvSpPr>
        <p:spPr>
          <a:xfrm>
            <a:off x="1003300" y="4185692"/>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22 + 41 char</a:t>
            </a:r>
            <a:endParaRPr lang="en-US" sz="1600" dirty="0"/>
          </a:p>
        </p:txBody>
      </p:sp>
      <p:sp>
        <p:nvSpPr>
          <p:cNvPr id="28" name="Text 26"/>
          <p:cNvSpPr/>
          <p:nvPr/>
        </p:nvSpPr>
        <p:spPr>
          <a:xfrm>
            <a:off x="3060700" y="4185692"/>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all</a:t>
            </a:r>
            <a:endParaRPr lang="en-US" sz="1600" dirty="0"/>
          </a:p>
        </p:txBody>
      </p:sp>
      <p:sp>
        <p:nvSpPr>
          <p:cNvPr id="29" name="Text 27"/>
          <p:cNvSpPr/>
          <p:nvPr/>
        </p:nvSpPr>
        <p:spPr>
          <a:xfrm>
            <a:off x="5118100" y="4185692"/>
            <a:ext cx="93980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ALL</a:t>
            </a:r>
            <a:endParaRPr lang="en-US" sz="1600" dirty="0"/>
          </a:p>
        </p:txBody>
      </p:sp>
      <p:sp>
        <p:nvSpPr>
          <p:cNvPr id="30" name="Text 28"/>
          <p:cNvSpPr/>
          <p:nvPr/>
        </p:nvSpPr>
        <p:spPr>
          <a:xfrm>
            <a:off x="6159500" y="4185692"/>
            <a:ext cx="5376291"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15, from 241015 to 260907</a:t>
            </a:r>
            <a:endParaRPr lang="en-US" sz="1600" dirty="0"/>
          </a:p>
        </p:txBody>
      </p:sp>
      <p:sp>
        <p:nvSpPr>
          <p:cNvPr id="31" name="Shape 29"/>
          <p:cNvSpPr/>
          <p:nvPr/>
        </p:nvSpPr>
        <p:spPr>
          <a:xfrm>
            <a:off x="812800" y="4990157"/>
            <a:ext cx="10566400" cy="0"/>
          </a:xfrm>
          <a:prstGeom prst="line">
            <a:avLst/>
          </a:prstGeom>
          <a:noFill/>
          <a:ln w="6350">
            <a:solidFill>
              <a:srgbClr val="222A35"/>
            </a:solidFill>
            <a:prstDash val="solid"/>
          </a:ln>
        </p:spPr>
      </p:sp>
      <p:sp>
        <p:nvSpPr>
          <p:cNvPr id="32" name="Shape 30"/>
          <p:cNvSpPr/>
          <p:nvPr/>
        </p:nvSpPr>
        <p:spPr>
          <a:xfrm>
            <a:off x="812800" y="4545062"/>
            <a:ext cx="38100" cy="441920"/>
          </a:xfrm>
          <a:prstGeom prst="rect">
            <a:avLst/>
          </a:prstGeom>
          <a:solidFill>
            <a:srgbClr val="22D3D3"/>
          </a:solidFill>
          <a:ln/>
        </p:spPr>
      </p:sp>
      <p:sp>
        <p:nvSpPr>
          <p:cNvPr id="33" name="Text 31"/>
          <p:cNvSpPr/>
          <p:nvPr/>
        </p:nvSpPr>
        <p:spPr>
          <a:xfrm>
            <a:off x="1003300" y="4633962"/>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22 + 41 char</a:t>
            </a:r>
            <a:endParaRPr lang="en-US" sz="1600" dirty="0"/>
          </a:p>
        </p:txBody>
      </p:sp>
      <p:sp>
        <p:nvSpPr>
          <p:cNvPr id="34" name="Text 32"/>
          <p:cNvSpPr/>
          <p:nvPr/>
        </p:nvSpPr>
        <p:spPr>
          <a:xfrm>
            <a:off x="3060700" y="4633962"/>
            <a:ext cx="196215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Group 3 only</a:t>
            </a:r>
            <a:endParaRPr lang="en-US" sz="1600" dirty="0"/>
          </a:p>
        </p:txBody>
      </p:sp>
      <p:sp>
        <p:nvSpPr>
          <p:cNvPr id="35" name="Text 33"/>
          <p:cNvSpPr/>
          <p:nvPr/>
        </p:nvSpPr>
        <p:spPr>
          <a:xfrm>
            <a:off x="5118100" y="4633962"/>
            <a:ext cx="93980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ALL</a:t>
            </a:r>
            <a:endParaRPr lang="en-US" sz="1600" dirty="0"/>
          </a:p>
        </p:txBody>
      </p:sp>
      <p:sp>
        <p:nvSpPr>
          <p:cNvPr id="36" name="Text 34"/>
          <p:cNvSpPr/>
          <p:nvPr/>
        </p:nvSpPr>
        <p:spPr>
          <a:xfrm>
            <a:off x="6159500" y="4633962"/>
            <a:ext cx="5376291"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10</a:t>
            </a:r>
            <a:endParaRPr lang="en-US" sz="1600" dirty="0"/>
          </a:p>
        </p:txBody>
      </p:sp>
      <p:sp>
        <p:nvSpPr>
          <p:cNvPr id="37" name="Text 35"/>
          <p:cNvSpPr/>
          <p:nvPr/>
        </p:nvSpPr>
        <p:spPr>
          <a:xfrm>
            <a:off x="812800" y="5247332"/>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2D3D3"/>
                </a:solidFill>
                <a:latin typeface="Arial" pitchFamily="34" charset="0"/>
                <a:ea typeface="Arial" pitchFamily="34" charset="-122"/>
                <a:cs typeface="Arial" pitchFamily="34" charset="-120"/>
              </a:rPr>
              <a:t>Cyan box</a:t>
            </a:r>
            <a:r>
              <a:rPr lang="en-US" sz="1200" dirty="0">
                <a:solidFill>
                  <a:srgbClr val="7D8894"/>
                </a:solidFill>
                <a:latin typeface="Arial" pitchFamily="34" charset="0"/>
                <a:ea typeface="Arial" pitchFamily="34" charset="-122"/>
                <a:cs typeface="Arial" pitchFamily="34" charset="-120"/>
              </a:rPr>
              <a:t> on the page: a day carrying two or more of the checked lengths, in either mode</a:t>
            </a:r>
            <a:endParaRPr lang="en-US" sz="1200" dirty="0"/>
          </a:p>
        </p:txBody>
      </p:sp>
      <p:sp>
        <p:nvSpPr>
          <p:cNvPr id="38" name="Text 3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Checked on the published messages calendar</a:t>
            </a:r>
            <a:endParaRPr lang="en-US" sz="1200" dirty="0"/>
          </a:p>
        </p:txBody>
      </p:sp>
      <p:sp>
        <p:nvSpPr>
          <p:cNvPr id="39" name="Text 37"/>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TIMELINES</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EAM CALENDAR · FORMAT DEVIATIONS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Tail-repeat days</a:t>
            </a:r>
            <a:endParaRPr lang="en-US" sz="3600" dirty="0"/>
          </a:p>
        </p:txBody>
      </p:sp>
      <p:sp>
        <p:nvSpPr>
          <p:cNvPr id="4" name="Shape 2"/>
          <p:cNvSpPr/>
          <p:nvPr/>
        </p:nvSpPr>
        <p:spPr>
          <a:xfrm>
            <a:off x="812800" y="1938586"/>
            <a:ext cx="5232400" cy="0"/>
          </a:xfrm>
          <a:prstGeom prst="line">
            <a:avLst/>
          </a:prstGeom>
          <a:noFill/>
          <a:ln w="6350">
            <a:solidFill>
              <a:srgbClr val="222A35"/>
            </a:solidFill>
            <a:prstDash val="solid"/>
          </a:ln>
        </p:spPr>
      </p:sp>
      <p:sp>
        <p:nvSpPr>
          <p:cNvPr id="5" name="Text 3"/>
          <p:cNvSpPr/>
          <p:nvPr/>
        </p:nvSpPr>
        <p:spPr>
          <a:xfrm>
            <a:off x="812800" y="204336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Group 1: the last six characters are all different </a:t>
            </a:r>
            <a:r>
              <a:rPr lang="en-US" sz="1600" dirty="0">
                <a:solidFill>
                  <a:srgbClr val="FFCC00"/>
                </a:solidFill>
                <a:latin typeface="Arial" pitchFamily="34" charset="0"/>
                <a:ea typeface="Arial" pitchFamily="34" charset="-122"/>
                <a:cs typeface="Arial" pitchFamily="34" charset="-120"/>
              </a:rPr>
              <a:t>97.2%</a:t>
            </a:r>
            <a:r>
              <a:rPr lang="en-US" sz="1600" dirty="0">
                <a:solidFill>
                  <a:srgbClr val="E6EDF3"/>
                </a:solidFill>
                <a:latin typeface="Arial" pitchFamily="34" charset="0"/>
                <a:ea typeface="Arial" pitchFamily="34" charset="-122"/>
                <a:cs typeface="Arial" pitchFamily="34" charset="-120"/>
              </a:rPr>
              <a:t> of the time</a:t>
            </a:r>
            <a:endParaRPr lang="en-US" sz="1600" dirty="0"/>
          </a:p>
        </p:txBody>
      </p:sp>
      <p:sp>
        <p:nvSpPr>
          <p:cNvPr id="6" name="Shape 4"/>
          <p:cNvSpPr/>
          <p:nvPr/>
        </p:nvSpPr>
        <p:spPr>
          <a:xfrm>
            <a:off x="6146800" y="1938586"/>
            <a:ext cx="5232400" cy="0"/>
          </a:xfrm>
          <a:prstGeom prst="line">
            <a:avLst/>
          </a:prstGeom>
          <a:noFill/>
          <a:ln w="6350">
            <a:solidFill>
              <a:srgbClr val="222A35"/>
            </a:solidFill>
            <a:prstDash val="solid"/>
          </a:ln>
        </p:spPr>
      </p:sp>
      <p:sp>
        <p:nvSpPr>
          <p:cNvPr id="7" name="Text 5"/>
          <p:cNvSpPr/>
          <p:nvPr/>
        </p:nvSpPr>
        <p:spPr>
          <a:xfrm>
            <a:off x="6146800" y="204336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Random base32 would give 60.8% (30-character paper)</a:t>
            </a:r>
            <a:endParaRPr lang="en-US" sz="1600" dirty="0"/>
          </a:p>
        </p:txBody>
      </p:sp>
      <p:sp>
        <p:nvSpPr>
          <p:cNvPr id="8" name="Shape 6"/>
          <p:cNvSpPr/>
          <p:nvPr/>
        </p:nvSpPr>
        <p:spPr>
          <a:xfrm>
            <a:off x="812800" y="2676376"/>
            <a:ext cx="5232400" cy="0"/>
          </a:xfrm>
          <a:prstGeom prst="line">
            <a:avLst/>
          </a:prstGeom>
          <a:noFill/>
          <a:ln w="6350">
            <a:solidFill>
              <a:srgbClr val="222A35"/>
            </a:solidFill>
            <a:prstDash val="solid"/>
          </a:ln>
        </p:spPr>
      </p:sp>
      <p:sp>
        <p:nvSpPr>
          <p:cNvPr id="9" name="Text 7"/>
          <p:cNvSpPr/>
          <p:nvPr/>
        </p:nvSpPr>
        <p:spPr>
          <a:xfrm>
            <a:off x="812800" y="278115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4D4D"/>
                </a:solidFill>
                <a:latin typeface="Arial" pitchFamily="34" charset="0"/>
                <a:ea typeface="Arial" pitchFamily="34" charset="-122"/>
                <a:cs typeface="Arial" pitchFamily="34" charset="-120"/>
              </a:rPr>
              <a:t>Tail-repeat day:</a:t>
            </a:r>
            <a:r>
              <a:rPr lang="en-US" sz="1600" dirty="0">
                <a:solidFill>
                  <a:srgbClr val="E6EDF3"/>
                </a:solidFill>
                <a:latin typeface="Arial" pitchFamily="34" charset="0"/>
                <a:ea typeface="Arial" pitchFamily="34" charset="-122"/>
                <a:cs typeface="Arial" pitchFamily="34" charset="-120"/>
              </a:rPr>
              <a:t> a Group 1 30-character message breaks the rule</a:t>
            </a:r>
            <a:endParaRPr lang="en-US" sz="1600" dirty="0"/>
          </a:p>
        </p:txBody>
      </p:sp>
      <p:sp>
        <p:nvSpPr>
          <p:cNvPr id="10" name="Shape 8"/>
          <p:cNvSpPr/>
          <p:nvPr/>
        </p:nvSpPr>
        <p:spPr>
          <a:xfrm>
            <a:off x="6146800" y="2676376"/>
            <a:ext cx="5232400" cy="0"/>
          </a:xfrm>
          <a:prstGeom prst="line">
            <a:avLst/>
          </a:prstGeom>
          <a:noFill/>
          <a:ln w="6350">
            <a:solidFill>
              <a:srgbClr val="222A35"/>
            </a:solidFill>
            <a:prstDash val="solid"/>
          </a:ln>
        </p:spPr>
      </p:sp>
      <p:sp>
        <p:nvSpPr>
          <p:cNvPr id="11" name="Text 9"/>
          <p:cNvSpPr/>
          <p:nvPr/>
        </p:nvSpPr>
        <p:spPr>
          <a:xfrm>
            <a:off x="6146800" y="2781151"/>
            <a:ext cx="538937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121 days, 128 messages · its own legend toggle, a red dot per day</a:t>
            </a:r>
            <a:endParaRPr lang="en-US" sz="1600" dirty="0"/>
          </a:p>
        </p:txBody>
      </p:sp>
      <p:sp>
        <p:nvSpPr>
          <p:cNvPr id="12" name="Text 10"/>
          <p:cNvSpPr/>
          <p:nvPr/>
        </p:nvSpPr>
        <p:spPr>
          <a:xfrm>
            <a:off x="787400" y="3614192"/>
            <a:ext cx="2921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13" name="Text 11"/>
          <p:cNvSpPr/>
          <p:nvPr/>
        </p:nvSpPr>
        <p:spPr>
          <a:xfrm>
            <a:off x="1054100" y="3614192"/>
            <a:ext cx="2921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14" name="Text 12"/>
          <p:cNvSpPr/>
          <p:nvPr/>
        </p:nvSpPr>
        <p:spPr>
          <a:xfrm>
            <a:off x="1320800" y="3614192"/>
            <a:ext cx="2921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10</a:t>
            </a:r>
            <a:endParaRPr lang="en-US" sz="1200" dirty="0"/>
          </a:p>
        </p:txBody>
      </p:sp>
      <p:sp>
        <p:nvSpPr>
          <p:cNvPr id="15" name="Text 13"/>
          <p:cNvSpPr/>
          <p:nvPr/>
        </p:nvSpPr>
        <p:spPr>
          <a:xfrm>
            <a:off x="1587500" y="3614192"/>
            <a:ext cx="2921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15</a:t>
            </a:r>
            <a:endParaRPr lang="en-US" sz="1200" dirty="0"/>
          </a:p>
        </p:txBody>
      </p:sp>
      <p:sp>
        <p:nvSpPr>
          <p:cNvPr id="16" name="Text 14"/>
          <p:cNvSpPr/>
          <p:nvPr/>
        </p:nvSpPr>
        <p:spPr>
          <a:xfrm>
            <a:off x="1854200" y="3614192"/>
            <a:ext cx="2921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20</a:t>
            </a:r>
            <a:endParaRPr lang="en-US" sz="1200" dirty="0"/>
          </a:p>
        </p:txBody>
      </p:sp>
      <p:sp>
        <p:nvSpPr>
          <p:cNvPr id="17" name="Text 15"/>
          <p:cNvSpPr/>
          <p:nvPr/>
        </p:nvSpPr>
        <p:spPr>
          <a:xfrm>
            <a:off x="812800" y="3880892"/>
            <a:ext cx="6566662" cy="241300"/>
          </a:xfrm>
          <a:prstGeom prst="rect">
            <a:avLst/>
          </a:prstGeom>
          <a:noFill/>
          <a:ln/>
        </p:spPr>
        <p:txBody>
          <a:bodyPr wrap="square" lIns="0" tIns="0" rIns="0" bIns="0" rtlCol="0" anchor="t">
            <a:normAutofit/>
          </a:bodyPr>
          <a:lstStyle/>
          <a:p>
            <a:pPr algn="l"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260923 WED · 20:43 UTC · </a:t>
            </a:r>
            <a:r>
              <a:rPr lang="en-US" sz="1200" dirty="0">
                <a:solidFill>
                  <a:srgbClr val="06B050"/>
                </a:solidFill>
                <a:latin typeface="Courier New" pitchFamily="49" charset="0"/>
                <a:ea typeface="Courier New" pitchFamily="49" charset="-122"/>
                <a:cs typeface="Courier New" pitchFamily="49" charset="-120"/>
              </a:rPr>
              <a:t>Group 1</a:t>
            </a:r>
            <a:endParaRPr lang="en-US" sz="1200" dirty="0"/>
          </a:p>
        </p:txBody>
      </p:sp>
      <p:sp>
        <p:nvSpPr>
          <p:cNvPr id="18" name="Text 16"/>
          <p:cNvSpPr/>
          <p:nvPr/>
        </p:nvSpPr>
        <p:spPr>
          <a:xfrm>
            <a:off x="812800" y="4147592"/>
            <a:ext cx="241300" cy="355600"/>
          </a:xfrm>
          <a:prstGeom prst="rect">
            <a:avLst/>
          </a:prstGeom>
          <a:solidFill>
            <a:srgbClr val="054C28"/>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A</a:t>
            </a:r>
            <a:endParaRPr lang="en-US" sz="1600" dirty="0"/>
          </a:p>
        </p:txBody>
      </p:sp>
      <p:sp>
        <p:nvSpPr>
          <p:cNvPr id="19" name="Text 17"/>
          <p:cNvSpPr/>
          <p:nvPr/>
        </p:nvSpPr>
        <p:spPr>
          <a:xfrm>
            <a:off x="1079500" y="4147592"/>
            <a:ext cx="241300" cy="355600"/>
          </a:xfrm>
          <a:prstGeom prst="rect">
            <a:avLst/>
          </a:prstGeom>
          <a:solidFill>
            <a:srgbClr val="054C28"/>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C</a:t>
            </a:r>
            <a:endParaRPr lang="en-US" sz="1600" dirty="0"/>
          </a:p>
        </p:txBody>
      </p:sp>
      <p:sp>
        <p:nvSpPr>
          <p:cNvPr id="20" name="Text 18"/>
          <p:cNvSpPr/>
          <p:nvPr/>
        </p:nvSpPr>
        <p:spPr>
          <a:xfrm>
            <a:off x="13462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R</a:t>
            </a:r>
            <a:endParaRPr lang="en-US" sz="1600" dirty="0"/>
          </a:p>
        </p:txBody>
      </p:sp>
      <p:sp>
        <p:nvSpPr>
          <p:cNvPr id="21" name="Text 19"/>
          <p:cNvSpPr/>
          <p:nvPr/>
        </p:nvSpPr>
        <p:spPr>
          <a:xfrm>
            <a:off x="16129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J</a:t>
            </a:r>
            <a:endParaRPr lang="en-US" sz="1600" dirty="0"/>
          </a:p>
        </p:txBody>
      </p:sp>
      <p:sp>
        <p:nvSpPr>
          <p:cNvPr id="22" name="Text 20"/>
          <p:cNvSpPr/>
          <p:nvPr/>
        </p:nvSpPr>
        <p:spPr>
          <a:xfrm>
            <a:off x="18796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D</a:t>
            </a:r>
            <a:endParaRPr lang="en-US" sz="1600" dirty="0"/>
          </a:p>
        </p:txBody>
      </p:sp>
      <p:sp>
        <p:nvSpPr>
          <p:cNvPr id="23" name="Text 21"/>
          <p:cNvSpPr/>
          <p:nvPr/>
        </p:nvSpPr>
        <p:spPr>
          <a:xfrm>
            <a:off x="21463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4</a:t>
            </a:r>
            <a:endParaRPr lang="en-US" sz="1600" dirty="0"/>
          </a:p>
        </p:txBody>
      </p:sp>
      <p:sp>
        <p:nvSpPr>
          <p:cNvPr id="24" name="Text 22"/>
          <p:cNvSpPr/>
          <p:nvPr/>
        </p:nvSpPr>
        <p:spPr>
          <a:xfrm>
            <a:off x="24130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L</a:t>
            </a:r>
            <a:endParaRPr lang="en-US" sz="1600" dirty="0"/>
          </a:p>
        </p:txBody>
      </p:sp>
      <p:sp>
        <p:nvSpPr>
          <p:cNvPr id="25" name="Text 23"/>
          <p:cNvSpPr/>
          <p:nvPr/>
        </p:nvSpPr>
        <p:spPr>
          <a:xfrm>
            <a:off x="26797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S</a:t>
            </a:r>
            <a:endParaRPr lang="en-US" sz="1600" dirty="0"/>
          </a:p>
        </p:txBody>
      </p:sp>
      <p:sp>
        <p:nvSpPr>
          <p:cNvPr id="26" name="Text 24"/>
          <p:cNvSpPr/>
          <p:nvPr/>
        </p:nvSpPr>
        <p:spPr>
          <a:xfrm>
            <a:off x="29464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N</a:t>
            </a:r>
            <a:endParaRPr lang="en-US" sz="1600" dirty="0"/>
          </a:p>
        </p:txBody>
      </p:sp>
      <p:sp>
        <p:nvSpPr>
          <p:cNvPr id="27" name="Text 25"/>
          <p:cNvSpPr/>
          <p:nvPr/>
        </p:nvSpPr>
        <p:spPr>
          <a:xfrm>
            <a:off x="32131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G</a:t>
            </a:r>
            <a:endParaRPr lang="en-US" sz="1600" dirty="0"/>
          </a:p>
        </p:txBody>
      </p:sp>
      <p:sp>
        <p:nvSpPr>
          <p:cNvPr id="28" name="Text 26"/>
          <p:cNvSpPr/>
          <p:nvPr/>
        </p:nvSpPr>
        <p:spPr>
          <a:xfrm>
            <a:off x="34798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Z</a:t>
            </a:r>
            <a:endParaRPr lang="en-US" sz="1600" dirty="0"/>
          </a:p>
        </p:txBody>
      </p:sp>
      <p:sp>
        <p:nvSpPr>
          <p:cNvPr id="29" name="Text 27"/>
          <p:cNvSpPr/>
          <p:nvPr/>
        </p:nvSpPr>
        <p:spPr>
          <a:xfrm>
            <a:off x="37465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U</a:t>
            </a:r>
            <a:endParaRPr lang="en-US" sz="1600" dirty="0"/>
          </a:p>
        </p:txBody>
      </p:sp>
      <p:sp>
        <p:nvSpPr>
          <p:cNvPr id="30" name="Text 28"/>
          <p:cNvSpPr/>
          <p:nvPr/>
        </p:nvSpPr>
        <p:spPr>
          <a:xfrm>
            <a:off x="40132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Z</a:t>
            </a:r>
            <a:endParaRPr lang="en-US" sz="1600" dirty="0"/>
          </a:p>
        </p:txBody>
      </p:sp>
      <p:sp>
        <p:nvSpPr>
          <p:cNvPr id="31" name="Text 29"/>
          <p:cNvSpPr/>
          <p:nvPr/>
        </p:nvSpPr>
        <p:spPr>
          <a:xfrm>
            <a:off x="42799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W</a:t>
            </a:r>
            <a:endParaRPr lang="en-US" sz="1600" dirty="0"/>
          </a:p>
        </p:txBody>
      </p:sp>
      <p:sp>
        <p:nvSpPr>
          <p:cNvPr id="32" name="Text 30"/>
          <p:cNvSpPr/>
          <p:nvPr/>
        </p:nvSpPr>
        <p:spPr>
          <a:xfrm>
            <a:off x="45466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S</a:t>
            </a:r>
            <a:endParaRPr lang="en-US" sz="1600" dirty="0"/>
          </a:p>
        </p:txBody>
      </p:sp>
      <p:sp>
        <p:nvSpPr>
          <p:cNvPr id="33" name="Text 31"/>
          <p:cNvSpPr/>
          <p:nvPr/>
        </p:nvSpPr>
        <p:spPr>
          <a:xfrm>
            <a:off x="48133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L</a:t>
            </a:r>
            <a:endParaRPr lang="en-US" sz="1600" dirty="0"/>
          </a:p>
        </p:txBody>
      </p:sp>
      <p:sp>
        <p:nvSpPr>
          <p:cNvPr id="34" name="Text 32"/>
          <p:cNvSpPr/>
          <p:nvPr/>
        </p:nvSpPr>
        <p:spPr>
          <a:xfrm>
            <a:off x="50800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S</a:t>
            </a:r>
            <a:endParaRPr lang="en-US" sz="1600" dirty="0"/>
          </a:p>
        </p:txBody>
      </p:sp>
      <p:sp>
        <p:nvSpPr>
          <p:cNvPr id="35" name="Text 33"/>
          <p:cNvSpPr/>
          <p:nvPr/>
        </p:nvSpPr>
        <p:spPr>
          <a:xfrm>
            <a:off x="53467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7</a:t>
            </a:r>
            <a:endParaRPr lang="en-US" sz="1600" dirty="0"/>
          </a:p>
        </p:txBody>
      </p:sp>
      <p:sp>
        <p:nvSpPr>
          <p:cNvPr id="36" name="Text 34"/>
          <p:cNvSpPr/>
          <p:nvPr/>
        </p:nvSpPr>
        <p:spPr>
          <a:xfrm>
            <a:off x="56134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R</a:t>
            </a:r>
            <a:endParaRPr lang="en-US" sz="1600" dirty="0"/>
          </a:p>
        </p:txBody>
      </p:sp>
      <p:sp>
        <p:nvSpPr>
          <p:cNvPr id="37" name="Text 35"/>
          <p:cNvSpPr/>
          <p:nvPr/>
        </p:nvSpPr>
        <p:spPr>
          <a:xfrm>
            <a:off x="58801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F</a:t>
            </a:r>
            <a:endParaRPr lang="en-US" sz="1600" dirty="0"/>
          </a:p>
        </p:txBody>
      </p:sp>
      <p:sp>
        <p:nvSpPr>
          <p:cNvPr id="38" name="Text 36"/>
          <p:cNvSpPr/>
          <p:nvPr/>
        </p:nvSpPr>
        <p:spPr>
          <a:xfrm>
            <a:off x="61468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E</a:t>
            </a:r>
            <a:endParaRPr lang="en-US" sz="1600" dirty="0"/>
          </a:p>
        </p:txBody>
      </p:sp>
      <p:sp>
        <p:nvSpPr>
          <p:cNvPr id="39" name="Text 37"/>
          <p:cNvSpPr/>
          <p:nvPr/>
        </p:nvSpPr>
        <p:spPr>
          <a:xfrm>
            <a:off x="64135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I</a:t>
            </a:r>
            <a:endParaRPr lang="en-US" sz="1600" dirty="0"/>
          </a:p>
        </p:txBody>
      </p:sp>
      <p:sp>
        <p:nvSpPr>
          <p:cNvPr id="40" name="Text 38"/>
          <p:cNvSpPr/>
          <p:nvPr/>
        </p:nvSpPr>
        <p:spPr>
          <a:xfrm>
            <a:off x="66802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A</a:t>
            </a:r>
            <a:endParaRPr lang="en-US" sz="1600" dirty="0"/>
          </a:p>
        </p:txBody>
      </p:sp>
      <p:sp>
        <p:nvSpPr>
          <p:cNvPr id="41" name="Text 39"/>
          <p:cNvSpPr/>
          <p:nvPr/>
        </p:nvSpPr>
        <p:spPr>
          <a:xfrm>
            <a:off x="6946900" y="41475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W</a:t>
            </a:r>
            <a:endParaRPr lang="en-US" sz="1600" dirty="0"/>
          </a:p>
        </p:txBody>
      </p:sp>
      <p:sp>
        <p:nvSpPr>
          <p:cNvPr id="42" name="Text 40"/>
          <p:cNvSpPr/>
          <p:nvPr/>
        </p:nvSpPr>
        <p:spPr>
          <a:xfrm>
            <a:off x="812800" y="4553992"/>
            <a:ext cx="6566662" cy="241300"/>
          </a:xfrm>
          <a:prstGeom prst="rect">
            <a:avLst/>
          </a:prstGeom>
          <a:noFill/>
          <a:ln/>
        </p:spPr>
        <p:txBody>
          <a:bodyPr wrap="square" lIns="0" tIns="0" rIns="0" bIns="0" rtlCol="0" anchor="t">
            <a:normAutofit/>
          </a:bodyPr>
          <a:lstStyle/>
          <a:p>
            <a:pPr algn="l" indent="0" marL="0">
              <a:lnSpc>
                <a:spcPts val="1704"/>
              </a:lnSpc>
              <a:buNone/>
            </a:pPr>
            <a:r>
              <a:rPr lang="en-US" sz="1200" dirty="0">
                <a:solidFill>
                  <a:srgbClr val="A9B4BF"/>
                </a:solidFill>
                <a:latin typeface="Courier New" pitchFamily="49" charset="0"/>
                <a:ea typeface="Courier New" pitchFamily="49" charset="-122"/>
                <a:cs typeface="Courier New" pitchFamily="49" charset="-120"/>
              </a:rPr>
              <a:t>220213 SUN · 22:16 UTC · </a:t>
            </a:r>
            <a:r>
              <a:rPr lang="en-US" sz="1200" dirty="0">
                <a:solidFill>
                  <a:srgbClr val="06B050"/>
                </a:solidFill>
                <a:latin typeface="Courier New" pitchFamily="49" charset="0"/>
                <a:ea typeface="Courier New" pitchFamily="49" charset="-122"/>
                <a:cs typeface="Courier New" pitchFamily="49" charset="-120"/>
              </a:rPr>
              <a:t>Group 1</a:t>
            </a:r>
            <a:endParaRPr lang="en-US" sz="1200" dirty="0"/>
          </a:p>
        </p:txBody>
      </p:sp>
      <p:sp>
        <p:nvSpPr>
          <p:cNvPr id="43" name="Text 41"/>
          <p:cNvSpPr/>
          <p:nvPr/>
        </p:nvSpPr>
        <p:spPr>
          <a:xfrm>
            <a:off x="812800" y="4820692"/>
            <a:ext cx="241300" cy="355600"/>
          </a:xfrm>
          <a:prstGeom prst="rect">
            <a:avLst/>
          </a:prstGeom>
          <a:solidFill>
            <a:srgbClr val="054C28"/>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B</a:t>
            </a:r>
            <a:endParaRPr lang="en-US" sz="1600" dirty="0"/>
          </a:p>
        </p:txBody>
      </p:sp>
      <p:sp>
        <p:nvSpPr>
          <p:cNvPr id="44" name="Text 42"/>
          <p:cNvSpPr/>
          <p:nvPr/>
        </p:nvSpPr>
        <p:spPr>
          <a:xfrm>
            <a:off x="1079500" y="4820692"/>
            <a:ext cx="241300" cy="355600"/>
          </a:xfrm>
          <a:prstGeom prst="rect">
            <a:avLst/>
          </a:prstGeom>
          <a:solidFill>
            <a:srgbClr val="054C28"/>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4</a:t>
            </a:r>
            <a:endParaRPr lang="en-US" sz="1600" dirty="0"/>
          </a:p>
        </p:txBody>
      </p:sp>
      <p:sp>
        <p:nvSpPr>
          <p:cNvPr id="45" name="Text 43"/>
          <p:cNvSpPr/>
          <p:nvPr/>
        </p:nvSpPr>
        <p:spPr>
          <a:xfrm>
            <a:off x="13462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S</a:t>
            </a:r>
            <a:endParaRPr lang="en-US" sz="1600" dirty="0"/>
          </a:p>
        </p:txBody>
      </p:sp>
      <p:sp>
        <p:nvSpPr>
          <p:cNvPr id="46" name="Text 44"/>
          <p:cNvSpPr/>
          <p:nvPr/>
        </p:nvSpPr>
        <p:spPr>
          <a:xfrm>
            <a:off x="16129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O</a:t>
            </a:r>
            <a:endParaRPr lang="en-US" sz="1600" dirty="0"/>
          </a:p>
        </p:txBody>
      </p:sp>
      <p:sp>
        <p:nvSpPr>
          <p:cNvPr id="47" name="Text 45"/>
          <p:cNvSpPr/>
          <p:nvPr/>
        </p:nvSpPr>
        <p:spPr>
          <a:xfrm>
            <a:off x="18796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X</a:t>
            </a:r>
            <a:endParaRPr lang="en-US" sz="1600" dirty="0"/>
          </a:p>
        </p:txBody>
      </p:sp>
      <p:sp>
        <p:nvSpPr>
          <p:cNvPr id="48" name="Text 46"/>
          <p:cNvSpPr/>
          <p:nvPr/>
        </p:nvSpPr>
        <p:spPr>
          <a:xfrm>
            <a:off x="21463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Z</a:t>
            </a:r>
            <a:endParaRPr lang="en-US" sz="1600" dirty="0"/>
          </a:p>
        </p:txBody>
      </p:sp>
      <p:sp>
        <p:nvSpPr>
          <p:cNvPr id="49" name="Text 47"/>
          <p:cNvSpPr/>
          <p:nvPr/>
        </p:nvSpPr>
        <p:spPr>
          <a:xfrm>
            <a:off x="24130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D</a:t>
            </a:r>
            <a:endParaRPr lang="en-US" sz="1600" dirty="0"/>
          </a:p>
        </p:txBody>
      </p:sp>
      <p:sp>
        <p:nvSpPr>
          <p:cNvPr id="50" name="Text 48"/>
          <p:cNvSpPr/>
          <p:nvPr/>
        </p:nvSpPr>
        <p:spPr>
          <a:xfrm>
            <a:off x="26797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Q</a:t>
            </a:r>
            <a:endParaRPr lang="en-US" sz="1600" dirty="0"/>
          </a:p>
        </p:txBody>
      </p:sp>
      <p:sp>
        <p:nvSpPr>
          <p:cNvPr id="51" name="Text 49"/>
          <p:cNvSpPr/>
          <p:nvPr/>
        </p:nvSpPr>
        <p:spPr>
          <a:xfrm>
            <a:off x="29464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X</a:t>
            </a:r>
            <a:endParaRPr lang="en-US" sz="1600" dirty="0"/>
          </a:p>
        </p:txBody>
      </p:sp>
      <p:sp>
        <p:nvSpPr>
          <p:cNvPr id="52" name="Text 50"/>
          <p:cNvSpPr/>
          <p:nvPr/>
        </p:nvSpPr>
        <p:spPr>
          <a:xfrm>
            <a:off x="32131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Y</a:t>
            </a:r>
            <a:endParaRPr lang="en-US" sz="1600" dirty="0"/>
          </a:p>
        </p:txBody>
      </p:sp>
      <p:sp>
        <p:nvSpPr>
          <p:cNvPr id="53" name="Text 51"/>
          <p:cNvSpPr/>
          <p:nvPr/>
        </p:nvSpPr>
        <p:spPr>
          <a:xfrm>
            <a:off x="34798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B</a:t>
            </a:r>
            <a:endParaRPr lang="en-US" sz="1600" dirty="0"/>
          </a:p>
        </p:txBody>
      </p:sp>
      <p:sp>
        <p:nvSpPr>
          <p:cNvPr id="54" name="Text 52"/>
          <p:cNvSpPr/>
          <p:nvPr/>
        </p:nvSpPr>
        <p:spPr>
          <a:xfrm>
            <a:off x="37465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V</a:t>
            </a:r>
            <a:endParaRPr lang="en-US" sz="1600" dirty="0"/>
          </a:p>
        </p:txBody>
      </p:sp>
      <p:sp>
        <p:nvSpPr>
          <p:cNvPr id="55" name="Text 53"/>
          <p:cNvSpPr/>
          <p:nvPr/>
        </p:nvSpPr>
        <p:spPr>
          <a:xfrm>
            <a:off x="40132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G</a:t>
            </a:r>
            <a:endParaRPr lang="en-US" sz="1600" dirty="0"/>
          </a:p>
        </p:txBody>
      </p:sp>
      <p:sp>
        <p:nvSpPr>
          <p:cNvPr id="56" name="Text 54"/>
          <p:cNvSpPr/>
          <p:nvPr/>
        </p:nvSpPr>
        <p:spPr>
          <a:xfrm>
            <a:off x="42799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Q</a:t>
            </a:r>
            <a:endParaRPr lang="en-US" sz="1600" dirty="0"/>
          </a:p>
        </p:txBody>
      </p:sp>
      <p:sp>
        <p:nvSpPr>
          <p:cNvPr id="57" name="Text 55"/>
          <p:cNvSpPr/>
          <p:nvPr/>
        </p:nvSpPr>
        <p:spPr>
          <a:xfrm>
            <a:off x="45466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N</a:t>
            </a:r>
            <a:endParaRPr lang="en-US" sz="1600" dirty="0"/>
          </a:p>
        </p:txBody>
      </p:sp>
      <p:sp>
        <p:nvSpPr>
          <p:cNvPr id="58" name="Text 56"/>
          <p:cNvSpPr/>
          <p:nvPr/>
        </p:nvSpPr>
        <p:spPr>
          <a:xfrm>
            <a:off x="48133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M</a:t>
            </a:r>
            <a:endParaRPr lang="en-US" sz="1600" dirty="0"/>
          </a:p>
        </p:txBody>
      </p:sp>
      <p:sp>
        <p:nvSpPr>
          <p:cNvPr id="59" name="Text 57"/>
          <p:cNvSpPr/>
          <p:nvPr/>
        </p:nvSpPr>
        <p:spPr>
          <a:xfrm>
            <a:off x="50800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2</a:t>
            </a:r>
            <a:endParaRPr lang="en-US" sz="1600" dirty="0"/>
          </a:p>
        </p:txBody>
      </p:sp>
      <p:sp>
        <p:nvSpPr>
          <p:cNvPr id="60" name="Text 58"/>
          <p:cNvSpPr/>
          <p:nvPr/>
        </p:nvSpPr>
        <p:spPr>
          <a:xfrm>
            <a:off x="53467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L</a:t>
            </a:r>
            <a:endParaRPr lang="en-US" sz="1600" dirty="0"/>
          </a:p>
        </p:txBody>
      </p:sp>
      <p:sp>
        <p:nvSpPr>
          <p:cNvPr id="61" name="Text 59"/>
          <p:cNvSpPr/>
          <p:nvPr/>
        </p:nvSpPr>
        <p:spPr>
          <a:xfrm>
            <a:off x="56134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P</a:t>
            </a:r>
            <a:endParaRPr lang="en-US" sz="1600" dirty="0"/>
          </a:p>
        </p:txBody>
      </p:sp>
      <p:sp>
        <p:nvSpPr>
          <p:cNvPr id="62" name="Text 60"/>
          <p:cNvSpPr/>
          <p:nvPr/>
        </p:nvSpPr>
        <p:spPr>
          <a:xfrm>
            <a:off x="58801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C</a:t>
            </a:r>
            <a:endParaRPr lang="en-US" sz="1600" dirty="0"/>
          </a:p>
        </p:txBody>
      </p:sp>
      <p:sp>
        <p:nvSpPr>
          <p:cNvPr id="63" name="Text 61"/>
          <p:cNvSpPr/>
          <p:nvPr/>
        </p:nvSpPr>
        <p:spPr>
          <a:xfrm>
            <a:off x="61468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L</a:t>
            </a:r>
            <a:endParaRPr lang="en-US" sz="1600" dirty="0"/>
          </a:p>
        </p:txBody>
      </p:sp>
      <p:sp>
        <p:nvSpPr>
          <p:cNvPr id="64" name="Text 62"/>
          <p:cNvSpPr/>
          <p:nvPr/>
        </p:nvSpPr>
        <p:spPr>
          <a:xfrm>
            <a:off x="64135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R</a:t>
            </a:r>
            <a:endParaRPr lang="en-US" sz="1600" dirty="0"/>
          </a:p>
        </p:txBody>
      </p:sp>
      <p:sp>
        <p:nvSpPr>
          <p:cNvPr id="65" name="Text 63"/>
          <p:cNvSpPr/>
          <p:nvPr/>
        </p:nvSpPr>
        <p:spPr>
          <a:xfrm>
            <a:off x="66802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T</a:t>
            </a:r>
            <a:endParaRPr lang="en-US" sz="1600" dirty="0"/>
          </a:p>
        </p:txBody>
      </p:sp>
      <p:sp>
        <p:nvSpPr>
          <p:cNvPr id="66" name="Text 64"/>
          <p:cNvSpPr/>
          <p:nvPr/>
        </p:nvSpPr>
        <p:spPr>
          <a:xfrm>
            <a:off x="6946900" y="48206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3A424B"/>
                </a:solidFill>
                <a:latin typeface="Courier New" pitchFamily="49" charset="0"/>
                <a:ea typeface="Courier New" pitchFamily="49" charset="-122"/>
                <a:cs typeface="Courier New" pitchFamily="49" charset="-120"/>
              </a:rPr>
              <a:t>D</a:t>
            </a:r>
            <a:endParaRPr lang="en-US" sz="1600" dirty="0"/>
          </a:p>
        </p:txBody>
      </p:sp>
      <p:sp>
        <p:nvSpPr>
          <p:cNvPr id="67" name="Text 65"/>
          <p:cNvSpPr/>
          <p:nvPr/>
        </p:nvSpPr>
        <p:spPr>
          <a:xfrm>
            <a:off x="812800" y="5227092"/>
            <a:ext cx="6566662" cy="241300"/>
          </a:xfrm>
          <a:prstGeom prst="rect">
            <a:avLst/>
          </a:prstGeom>
          <a:noFill/>
          <a:ln/>
        </p:spPr>
        <p:txBody>
          <a:bodyPr wrap="square" lIns="0" tIns="0" rIns="0" bIns="0" rtlCol="0" anchor="t">
            <a:normAutofit/>
          </a:bodyPr>
          <a:lstStyle/>
          <a:p>
            <a:pPr algn="l"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Tooltip: ! Format deviation — tail repeat</a:t>
            </a:r>
            <a:endParaRPr lang="en-US" sz="1200" dirty="0"/>
          </a:p>
        </p:txBody>
      </p:sp>
      <p:sp>
        <p:nvSpPr>
          <p:cNvPr id="68" name="Shape 66"/>
          <p:cNvSpPr/>
          <p:nvPr/>
        </p:nvSpPr>
        <p:spPr>
          <a:xfrm>
            <a:off x="7270750" y="3569742"/>
            <a:ext cx="1663700" cy="1117600"/>
          </a:xfrm>
          <a:prstGeom prst="rect">
            <a:avLst/>
          </a:prstGeom>
          <a:noFill/>
          <a:ln w="12700">
            <a:solidFill>
              <a:srgbClr val="E6EDF3"/>
            </a:solidFill>
            <a:prstDash val="solid"/>
          </a:ln>
        </p:spPr>
      </p:sp>
      <p:sp>
        <p:nvSpPr>
          <p:cNvPr id="69" name="Text 67"/>
          <p:cNvSpPr/>
          <p:nvPr/>
        </p:nvSpPr>
        <p:spPr>
          <a:xfrm>
            <a:off x="7289800" y="3614192"/>
            <a:ext cx="2921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25</a:t>
            </a:r>
            <a:endParaRPr lang="en-US" sz="1200" dirty="0"/>
          </a:p>
        </p:txBody>
      </p:sp>
      <p:sp>
        <p:nvSpPr>
          <p:cNvPr id="70" name="Text 68"/>
          <p:cNvSpPr/>
          <p:nvPr/>
        </p:nvSpPr>
        <p:spPr>
          <a:xfrm>
            <a:off x="7556500" y="3614192"/>
            <a:ext cx="292100" cy="241300"/>
          </a:xfrm>
          <a:prstGeom prst="rect">
            <a:avLst/>
          </a:prstGeom>
          <a:noFill/>
          <a:ln/>
        </p:spPr>
        <p:txBody>
          <a:bodyPr wrap="square" lIns="0" tIns="0" rIns="0" bIns="0" rtlCol="0" anchor="t">
            <a:normAutofit/>
          </a:bodyPr>
          <a:lstStyle/>
          <a:p>
            <a:pPr algn="ctr" indent="0" marL="0">
              <a:lnSpc>
                <a:spcPts val="1704"/>
              </a:lnSpc>
              <a:buNone/>
            </a:pPr>
            <a:r>
              <a:rPr lang="en-US" sz="1200" dirty="0">
                <a:solidFill>
                  <a:srgbClr val="7D8894"/>
                </a:solidFill>
                <a:latin typeface="Courier New" pitchFamily="49" charset="0"/>
                <a:ea typeface="Courier New" pitchFamily="49" charset="-122"/>
                <a:cs typeface="Courier New" pitchFamily="49" charset="-120"/>
              </a:rPr>
              <a:t>30</a:t>
            </a:r>
            <a:endParaRPr lang="en-US" sz="1200" dirty="0"/>
          </a:p>
        </p:txBody>
      </p:sp>
      <p:sp>
        <p:nvSpPr>
          <p:cNvPr id="71" name="Text 69"/>
          <p:cNvSpPr/>
          <p:nvPr/>
        </p:nvSpPr>
        <p:spPr>
          <a:xfrm>
            <a:off x="7315200" y="38808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72" name="Text 70"/>
          <p:cNvSpPr/>
          <p:nvPr/>
        </p:nvSpPr>
        <p:spPr>
          <a:xfrm>
            <a:off x="7581900" y="38808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E6EDF3"/>
                </a:solidFill>
                <a:latin typeface="Courier New" pitchFamily="49" charset="0"/>
                <a:ea typeface="Courier New" pitchFamily="49" charset="-122"/>
                <a:cs typeface="Courier New" pitchFamily="49" charset="-120"/>
              </a:rPr>
              <a:t>M</a:t>
            </a:r>
            <a:endParaRPr lang="en-US" sz="1600" dirty="0"/>
          </a:p>
        </p:txBody>
      </p:sp>
      <p:sp>
        <p:nvSpPr>
          <p:cNvPr id="73" name="Text 71"/>
          <p:cNvSpPr/>
          <p:nvPr/>
        </p:nvSpPr>
        <p:spPr>
          <a:xfrm>
            <a:off x="7848600" y="3880892"/>
            <a:ext cx="241300" cy="355600"/>
          </a:xfrm>
          <a:prstGeom prst="rect">
            <a:avLst/>
          </a:prstGeom>
          <a:solidFill>
            <a:srgbClr val="FF4D4D"/>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J</a:t>
            </a:r>
            <a:endParaRPr lang="en-US" sz="1600" dirty="0"/>
          </a:p>
        </p:txBody>
      </p:sp>
      <p:sp>
        <p:nvSpPr>
          <p:cNvPr id="74" name="Text 72"/>
          <p:cNvSpPr/>
          <p:nvPr/>
        </p:nvSpPr>
        <p:spPr>
          <a:xfrm>
            <a:off x="8115300" y="38808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75" name="Text 73"/>
          <p:cNvSpPr/>
          <p:nvPr/>
        </p:nvSpPr>
        <p:spPr>
          <a:xfrm>
            <a:off x="8382000" y="3880892"/>
            <a:ext cx="241300" cy="355600"/>
          </a:xfrm>
          <a:prstGeom prst="rect">
            <a:avLst/>
          </a:prstGeom>
          <a:solidFill>
            <a:srgbClr val="FF4D4D"/>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J</a:t>
            </a:r>
            <a:endParaRPr lang="en-US" sz="1600" dirty="0"/>
          </a:p>
        </p:txBody>
      </p:sp>
      <p:sp>
        <p:nvSpPr>
          <p:cNvPr id="76" name="Text 74"/>
          <p:cNvSpPr/>
          <p:nvPr/>
        </p:nvSpPr>
        <p:spPr>
          <a:xfrm>
            <a:off x="8648700" y="3880892"/>
            <a:ext cx="241300" cy="355600"/>
          </a:xfrm>
          <a:prstGeom prst="rect">
            <a:avLst/>
          </a:prstGeom>
          <a:solidFill>
            <a:srgbClr val="FF4D4D"/>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J</a:t>
            </a:r>
            <a:endParaRPr lang="en-US" sz="1600" dirty="0"/>
          </a:p>
        </p:txBody>
      </p:sp>
      <p:sp>
        <p:nvSpPr>
          <p:cNvPr id="77" name="Text 75"/>
          <p:cNvSpPr/>
          <p:nvPr/>
        </p:nvSpPr>
        <p:spPr>
          <a:xfrm>
            <a:off x="7315200" y="42872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78" name="Text 76"/>
          <p:cNvSpPr/>
          <p:nvPr/>
        </p:nvSpPr>
        <p:spPr>
          <a:xfrm>
            <a:off x="7588250" y="4293642"/>
            <a:ext cx="228600" cy="342900"/>
          </a:xfrm>
          <a:prstGeom prst="rect">
            <a:avLst/>
          </a:prstGeom>
          <a:solidFill>
            <a:srgbClr val="0E141B"/>
          </a:solidFill>
          <a:ln w="12700">
            <a:solidFill>
              <a:srgbClr val="FF4D4D"/>
            </a:solidFill>
            <a:prstDash val="solid"/>
          </a:ln>
        </p:spPr>
        <p:txBody>
          <a:bodyPr wrap="square" lIns="0" tIns="635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5</a:t>
            </a:r>
            <a:endParaRPr lang="en-US" sz="1600" dirty="0"/>
          </a:p>
        </p:txBody>
      </p:sp>
      <p:sp>
        <p:nvSpPr>
          <p:cNvPr id="79" name="Text 77"/>
          <p:cNvSpPr/>
          <p:nvPr/>
        </p:nvSpPr>
        <p:spPr>
          <a:xfrm>
            <a:off x="7848600" y="4287292"/>
            <a:ext cx="241300" cy="355600"/>
          </a:xfrm>
          <a:prstGeom prst="rect">
            <a:avLst/>
          </a:prstGeom>
          <a:solidFill>
            <a:srgbClr val="FF4D4D"/>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N</a:t>
            </a:r>
            <a:endParaRPr lang="en-US" sz="1600" dirty="0"/>
          </a:p>
        </p:txBody>
      </p:sp>
      <p:sp>
        <p:nvSpPr>
          <p:cNvPr id="80" name="Text 78"/>
          <p:cNvSpPr/>
          <p:nvPr/>
        </p:nvSpPr>
        <p:spPr>
          <a:xfrm>
            <a:off x="8115300" y="4287292"/>
            <a:ext cx="241300" cy="355600"/>
          </a:xfrm>
          <a:prstGeom prst="rect">
            <a:avLst/>
          </a:prstGeom>
          <a:solidFill>
            <a:srgbClr val="FF4D4D"/>
          </a:solidFill>
          <a:ln/>
        </p:spPr>
        <p:txBody>
          <a:bodyPr wrap="square" lIns="0" tIns="0" rIns="0" bIns="0" rtlCol="0" anchor="t">
            <a:normAutofit/>
          </a:bodyPr>
          <a:lstStyle/>
          <a:p>
            <a:pPr algn="ctr" indent="0" marL="0">
              <a:lnSpc>
                <a:spcPts val="2800"/>
              </a:lnSpc>
              <a:buNone/>
            </a:pPr>
            <a:r>
              <a:rPr lang="en-US" sz="1600" dirty="0">
                <a:solidFill>
                  <a:srgbClr val="FFFFFF"/>
                </a:solidFill>
                <a:latin typeface="Courier New" pitchFamily="49" charset="0"/>
                <a:ea typeface="Courier New" pitchFamily="49" charset="-122"/>
                <a:cs typeface="Courier New" pitchFamily="49" charset="-120"/>
              </a:rPr>
              <a:t>N</a:t>
            </a:r>
            <a:endParaRPr lang="en-US" sz="1600" dirty="0"/>
          </a:p>
        </p:txBody>
      </p:sp>
      <p:sp>
        <p:nvSpPr>
          <p:cNvPr id="81" name="Text 79"/>
          <p:cNvSpPr/>
          <p:nvPr/>
        </p:nvSpPr>
        <p:spPr>
          <a:xfrm>
            <a:off x="8382000" y="4287292"/>
            <a:ext cx="241300" cy="355600"/>
          </a:xfrm>
          <a:prstGeom prst="rect">
            <a:avLst/>
          </a:prstGeom>
          <a:solidFill>
            <a:srgbClr val="0E141B"/>
          </a:solidFill>
          <a:ln/>
        </p:spPr>
        <p:txBody>
          <a:bodyPr wrap="square" lIns="0" tIns="0" rIns="0" bIns="0" rtlCol="0" anchor="t">
            <a:normAutofit/>
          </a:bodyPr>
          <a:lstStyle/>
          <a:p>
            <a:pPr algn="ctr" indent="0" marL="0">
              <a:lnSpc>
                <a:spcPts val="2800"/>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82" name="Text 80"/>
          <p:cNvSpPr/>
          <p:nvPr/>
        </p:nvSpPr>
        <p:spPr>
          <a:xfrm>
            <a:off x="8655050" y="4293642"/>
            <a:ext cx="228600" cy="342900"/>
          </a:xfrm>
          <a:prstGeom prst="rect">
            <a:avLst/>
          </a:prstGeom>
          <a:solidFill>
            <a:srgbClr val="0E141B"/>
          </a:solidFill>
          <a:ln w="12700">
            <a:solidFill>
              <a:srgbClr val="FF4D4D"/>
            </a:solidFill>
            <a:prstDash val="solid"/>
          </a:ln>
        </p:spPr>
        <p:txBody>
          <a:bodyPr wrap="square" lIns="0" tIns="635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5</a:t>
            </a:r>
            <a:endParaRPr lang="en-US" sz="1600" dirty="0"/>
          </a:p>
        </p:txBody>
      </p:sp>
      <p:sp>
        <p:nvSpPr>
          <p:cNvPr id="83" name="Text 81"/>
          <p:cNvSpPr/>
          <p:nvPr/>
        </p:nvSpPr>
        <p:spPr>
          <a:xfrm>
            <a:off x="7264400" y="4744492"/>
            <a:ext cx="2072368" cy="241300"/>
          </a:xfrm>
          <a:prstGeom prst="rect">
            <a:avLst/>
          </a:prstGeom>
          <a:noFill/>
          <a:ln/>
        </p:spPr>
        <p:txBody>
          <a:bodyPr wrap="none" lIns="0" tIns="0" rIns="0" bIns="0" rtlCol="0" anchor="t">
            <a:normAutofit/>
          </a:bodyPr>
          <a:lstStyle/>
          <a:p>
            <a:pPr algn="l" indent="0" marL="0">
              <a:lnSpc>
                <a:spcPts val="1704"/>
              </a:lnSpc>
              <a:buNone/>
            </a:pPr>
            <a:r>
              <a:rPr lang="en-US" sz="1200" dirty="0">
                <a:solidFill>
                  <a:srgbClr val="E6EDF3"/>
                </a:solidFill>
                <a:latin typeface="Courier New" pitchFamily="49" charset="0"/>
                <a:ea typeface="Courier New" pitchFamily="49" charset="-122"/>
                <a:cs typeface="Courier New" pitchFamily="49" charset="-120"/>
              </a:rPr>
              <a:t>tail · positions 25–30</a:t>
            </a:r>
            <a:endParaRPr lang="en-US" sz="1200" dirty="0"/>
          </a:p>
        </p:txBody>
      </p:sp>
      <p:sp>
        <p:nvSpPr>
          <p:cNvPr id="84" name="Text 82"/>
          <p:cNvSpPr/>
          <p:nvPr/>
        </p:nvSpPr>
        <p:spPr>
          <a:xfrm>
            <a:off x="9479607" y="3614192"/>
            <a:ext cx="1758373" cy="381000"/>
          </a:xfrm>
          <a:prstGeom prst="rect">
            <a:avLst/>
          </a:prstGeom>
          <a:noFill/>
          <a:ln/>
        </p:spPr>
        <p:txBody>
          <a:bodyPr wrap="none" lIns="0" tIns="0" rIns="0" bIns="0" rtlCol="0" anchor="t">
            <a:normAutofit/>
          </a:bodyPr>
          <a:lstStyle/>
          <a:p>
            <a:pPr algn="l" indent="0" marL="0">
              <a:lnSpc>
                <a:spcPts val="2800"/>
              </a:lnSpc>
              <a:buNone/>
            </a:pPr>
            <a:r>
              <a:rPr lang="en-US" sz="1600" dirty="0">
                <a:solidFill>
                  <a:srgbClr val="FF4D4D"/>
                </a:solidFill>
                <a:latin typeface="Courier New" pitchFamily="49" charset="0"/>
                <a:ea typeface="Courier New" pitchFamily="49" charset="-122"/>
                <a:cs typeface="Courier New" pitchFamily="49" charset="-120"/>
              </a:rPr>
              <a:t>20:43 — HMJ2JJ</a:t>
            </a:r>
            <a:endParaRPr lang="en-US" sz="1600" dirty="0"/>
          </a:p>
        </p:txBody>
      </p:sp>
      <p:sp>
        <p:nvSpPr>
          <p:cNvPr id="85" name="Text 83"/>
          <p:cNvSpPr/>
          <p:nvPr/>
        </p:nvSpPr>
        <p:spPr>
          <a:xfrm>
            <a:off x="9479607" y="4020592"/>
            <a:ext cx="1758373" cy="381000"/>
          </a:xfrm>
          <a:prstGeom prst="rect">
            <a:avLst/>
          </a:prstGeom>
          <a:noFill/>
          <a:ln/>
        </p:spPr>
        <p:txBody>
          <a:bodyPr wrap="none" lIns="0" tIns="0" rIns="0" bIns="0" rtlCol="0" anchor="t">
            <a:normAutofit/>
          </a:bodyPr>
          <a:lstStyle/>
          <a:p>
            <a:pPr algn="l" indent="0" marL="0">
              <a:lnSpc>
                <a:spcPts val="2800"/>
              </a:lnSpc>
              <a:buNone/>
            </a:pPr>
            <a:r>
              <a:rPr lang="en-US" sz="1600" dirty="0">
                <a:solidFill>
                  <a:srgbClr val="FF4D4D"/>
                </a:solidFill>
                <a:latin typeface="Courier New" pitchFamily="49" charset="0"/>
                <a:ea typeface="Courier New" pitchFamily="49" charset="-122"/>
                <a:cs typeface="Courier New" pitchFamily="49" charset="-120"/>
              </a:rPr>
              <a:t>22:16 — A5NND5</a:t>
            </a:r>
            <a:endParaRPr lang="en-US" sz="1600" dirty="0"/>
          </a:p>
        </p:txBody>
      </p:sp>
      <p:sp>
        <p:nvSpPr>
          <p:cNvPr id="86" name="Text 8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Messages from the published calendar’s tail-repeat list</a:t>
            </a:r>
            <a:endParaRPr lang="en-US" sz="1200" dirty="0"/>
          </a:p>
        </p:txBody>
      </p:sp>
      <p:sp>
        <p:nvSpPr>
          <p:cNvPr id="87" name="Text 8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TIMELINES</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REBROADCASTS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Rebroadcast timeline</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row per message aired at 2 or more distinct minutes: 2,725 rows</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Each row starts at its first airing; dots are re-airings, on a log scale</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94.3%</a:t>
            </a:r>
            <a:r>
              <a:rPr lang="en-US" sz="1600" dirty="0">
                <a:solidFill>
                  <a:srgbClr val="E6EDF3"/>
                </a:solidFill>
                <a:latin typeface="Arial" pitchFamily="34" charset="0"/>
                <a:ea typeface="Arial" pitchFamily="34" charset="-122"/>
                <a:cs typeface="Arial" pitchFamily="34" charset="-120"/>
              </a:rPr>
              <a:t> of rows end within 2 h of the first airing · median span 34 min</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Last airing at 115–119 min: 66 rows · at 120–124 min: 15</a:t>
            </a:r>
            <a:endParaRPr lang="en-US" sz="1600" dirty="0"/>
          </a:p>
        </p:txBody>
      </p:sp>
      <p:sp>
        <p:nvSpPr>
          <p:cNvPr id="12" name="Shape 10"/>
          <p:cNvSpPr/>
          <p:nvPr/>
        </p:nvSpPr>
        <p:spPr>
          <a:xfrm>
            <a:off x="812800" y="4889748"/>
            <a:ext cx="4572000" cy="0"/>
          </a:xfrm>
          <a:prstGeom prst="line">
            <a:avLst/>
          </a:prstGeom>
          <a:noFill/>
          <a:ln w="6350">
            <a:solidFill>
              <a:srgbClr val="222A35"/>
            </a:solidFill>
            <a:prstDash val="solid"/>
          </a:ln>
        </p:spPr>
      </p:sp>
      <p:sp>
        <p:nvSpPr>
          <p:cNvPr id="13" name="Text 11"/>
          <p:cNvSpPr/>
          <p:nvPr/>
        </p:nvSpPr>
        <p:spPr>
          <a:xfrm>
            <a:off x="812800" y="4994523"/>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Example row: B46UDI, 220130 19:00 UTC, 14 airings over 7.48 h</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op of the rebroadcast timeline page: the intro text, the Chronological and By group buttons, the group legend, and the 2022 band of thin rows with dots on a log axis from t=0 to 7 days">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the published rebroadcast timeline, last updated 260924</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TIMELINES</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6</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Structure by length</a:t>
            </a:r>
            <a:endParaRPr lang="en-US" sz="3600" dirty="0"/>
          </a:p>
        </p:txBody>
      </p:sp>
      <p:sp>
        <p:nvSpPr>
          <p:cNvPr id="4" name="Shape 2"/>
          <p:cNvSpPr/>
          <p:nvPr/>
        </p:nvSpPr>
        <p:spPr>
          <a:xfrm>
            <a:off x="812800" y="3463230"/>
            <a:ext cx="10566400" cy="0"/>
          </a:xfrm>
          <a:prstGeom prst="line">
            <a:avLst/>
          </a:prstGeom>
          <a:noFill/>
          <a:ln w="6350">
            <a:solidFill>
              <a:srgbClr val="2A3340"/>
            </a:solidFill>
            <a:prstDash val="solid"/>
          </a:ln>
        </p:spPr>
      </p:sp>
      <p:sp>
        <p:nvSpPr>
          <p:cNvPr id="5" name="Text 3"/>
          <p:cNvSpPr/>
          <p:nvPr/>
        </p:nvSpPr>
        <p:spPr>
          <a:xfrm>
            <a:off x="812800" y="3618805"/>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How the site reads messages by length: 103 heatmap pages, format papers and the IPE maps</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STRUCTURES TAB</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103 heatmap pages</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page per message length, </a:t>
            </a:r>
            <a:r>
              <a:rPr lang="en-US" sz="1600" dirty="0">
                <a:solidFill>
                  <a:srgbClr val="FFCC00"/>
                </a:solidFill>
                <a:latin typeface="Arial" pitchFamily="34" charset="0"/>
                <a:ea typeface="Arial" pitchFamily="34" charset="-122"/>
                <a:cs typeface="Arial" pitchFamily="34" charset="-120"/>
              </a:rPr>
              <a:t>17 to 292</a:t>
            </a:r>
            <a:r>
              <a:rPr lang="en-US" sz="1600" dirty="0">
                <a:solidFill>
                  <a:srgbClr val="E6EDF3"/>
                </a:solidFill>
                <a:latin typeface="Arial" pitchFamily="34" charset="0"/>
                <a:ea typeface="Arial" pitchFamily="34" charset="-122"/>
                <a:cs typeface="Arial" pitchFamily="34" charset="-120"/>
              </a:rPr>
              <a:t> characters</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Strip: where that page’s colors fall; width to scale (292 = full)</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Dots: Groups 1–5 and Unknown; a lit dot means that group is on the page</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Hover a lit dot for its prefixes · type a length, then Enter</a:t>
            </a:r>
            <a:endParaRPr lang="en-US" sz="1600" dirty="0"/>
          </a:p>
        </p:txBody>
      </p:sp>
      <p:sp>
        <p:nvSpPr>
          <p:cNvPr id="12" name="Shape 10"/>
          <p:cNvSpPr/>
          <p:nvPr/>
        </p:nvSpPr>
        <p:spPr>
          <a:xfrm>
            <a:off x="5791200" y="1935411"/>
            <a:ext cx="5588000" cy="3143250"/>
          </a:xfrm>
          <a:prstGeom prst="roundRect">
            <a:avLst>
              <a:gd name="adj" fmla="val 2424"/>
            </a:avLst>
          </a:prstGeom>
          <a:solidFill>
            <a:srgbClr val="0E141B"/>
          </a:solidFill>
          <a:ln/>
        </p:spPr>
      </p:sp>
      <p:pic>
        <p:nvPicPr>
          <p:cNvPr id="13" name="Image 0" descr="The Structures tab: intro text, links to About These Heatmaps and Pairs Across Lengths, and rows for the 17- to 30-character pages, each with a strip and six group dots">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4" name="Shape 11"/>
          <p:cNvSpPr/>
          <p:nvPr/>
        </p:nvSpPr>
        <p:spPr>
          <a:xfrm>
            <a:off x="5794375" y="1938586"/>
            <a:ext cx="5581650" cy="3136900"/>
          </a:xfrm>
          <a:prstGeom prst="roundRect">
            <a:avLst>
              <a:gd name="adj" fmla="val 2328"/>
            </a:avLst>
          </a:prstGeom>
          <a:noFill/>
          <a:ln w="6350">
            <a:solidFill>
              <a:srgbClr val="222A35"/>
            </a:solidFill>
            <a:prstDash val="solid"/>
          </a:ln>
        </p:spPr>
      </p:sp>
      <p:sp>
        <p:nvSpPr>
          <p:cNvPr id="15"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neetintel.github.io/?structures</a:t>
            </a:r>
            <a:endParaRPr lang="en-US" sz="1200" dirty="0"/>
          </a:p>
        </p:txBody>
      </p:sp>
      <p:sp>
        <p:nvSpPr>
          <p:cNvPr id="16"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HEATMAPS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One row per message</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row per message text; a rebroadcast appears once</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Group set by the prefix; each group tested alone at each length</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Left out: partial or disregarded copies, uncopied characters, positions 1–2</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Orange bar: average fill per column · </a:t>
            </a:r>
            <a:r>
              <a:rPr lang="en-US" sz="1600" dirty="0">
                <a:solidFill>
                  <a:srgbClr val="FFCC00"/>
                </a:solidFill>
                <a:latin typeface="Arial" pitchFamily="34" charset="0"/>
                <a:ea typeface="Arial" pitchFamily="34" charset="-122"/>
                <a:cs typeface="Arial" pitchFamily="34" charset="-120"/>
              </a:rPr>
              <a:t>1,838 rows</a:t>
            </a:r>
            <a:r>
              <a:rPr lang="en-US" sz="1600" dirty="0">
                <a:solidFill>
                  <a:srgbClr val="E6EDF3"/>
                </a:solidFill>
                <a:latin typeface="Arial" pitchFamily="34" charset="0"/>
                <a:ea typeface="Arial" pitchFamily="34" charset="-122"/>
                <a:cs typeface="Arial" pitchFamily="34" charset="-120"/>
              </a:rPr>
              <a:t> across the 103 pages</a:t>
            </a:r>
            <a:endParaRPr lang="en-US" sz="1600" dirty="0"/>
          </a:p>
        </p:txBody>
      </p:sp>
      <p:sp>
        <p:nvSpPr>
          <p:cNvPr id="12" name="Shape 10"/>
          <p:cNvSpPr/>
          <p:nvPr/>
        </p:nvSpPr>
        <p:spPr>
          <a:xfrm>
            <a:off x="5791200" y="1935411"/>
            <a:ext cx="5588000" cy="3143250"/>
          </a:xfrm>
          <a:prstGeom prst="roundRect">
            <a:avLst>
              <a:gd name="adj" fmla="val 2424"/>
            </a:avLst>
          </a:prstGeom>
          <a:solidFill>
            <a:srgbClr val="0E141B"/>
          </a:solidFill>
          <a:ln/>
        </p:spPr>
      </p:sp>
      <p:pic>
        <p:nvPicPr>
          <p:cNvPr id="13" name="Image 0" descr="The 142-character heatmap page: the info box, the orange bar, and Group 4 messages one per row with colored chips">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4" name="Shape 11"/>
          <p:cNvSpPr/>
          <p:nvPr/>
        </p:nvSpPr>
        <p:spPr>
          <a:xfrm>
            <a:off x="5794375" y="1938586"/>
            <a:ext cx="5581650" cy="3136900"/>
          </a:xfrm>
          <a:prstGeom prst="roundRect">
            <a:avLst>
              <a:gd name="adj" fmla="val 2328"/>
            </a:avLst>
          </a:prstGeom>
          <a:noFill/>
          <a:ln w="6350">
            <a:solidFill>
              <a:srgbClr val="222A35"/>
            </a:solidFill>
            <a:prstDash val="solid"/>
          </a:ln>
        </p:spPr>
      </p:sp>
      <p:sp>
        <p:nvSpPr>
          <p:cNvPr id="15"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6"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HEATMAPS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Colors and their rules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514725"/>
        </p:xfrm>
        <a:graphic>
          <a:graphicData uri="http://schemas.openxmlformats.org/drawingml/2006/table">
            <a:tbl>
              <a:tblPr/>
              <a:tblGrid>
                <a:gridCol w="1371981"/>
                <a:gridCol w="5276850"/>
                <a:gridCol w="3904869"/>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Color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Pattern</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Rule</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D17061"/>
                          </a:solidFill>
                          <a:latin typeface="Arial" pitchFamily="34" charset="0"/>
                          <a:ea typeface="Arial" pitchFamily="34" charset="-122"/>
                          <a:cs typeface="Arial" pitchFamily="34" charset="-120"/>
                        </a:rPr>
                        <a:t>Red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Same character 4+ times in a row</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Always colored, no test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8915E"/>
                          </a:solidFill>
                          <a:latin typeface="Arial" pitchFamily="34" charset="0"/>
                          <a:ea typeface="Arial" pitchFamily="34" charset="-122"/>
                          <a:cs typeface="Arial" pitchFamily="34" charset="-120"/>
                        </a:rPr>
                        <a:t>Coral</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Run of 2–3 where the group’s runs line up</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Only inside a run zone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DEBA73"/>
                          </a:solidFill>
                          <a:latin typeface="Arial" pitchFamily="34" charset="0"/>
                          <a:ea typeface="Arial" pitchFamily="34" charset="-122"/>
                          <a:cs typeface="Arial" pitchFamily="34" charset="-120"/>
                        </a:rPr>
                        <a:t>Amber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X??X: same character 3 positions apart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Pair test, dataset-wide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7AABF0"/>
                          </a:solidFill>
                          <a:latin typeface="Arial" pitchFamily="34" charset="0"/>
                          <a:ea typeface="Arial" pitchFamily="34" charset="-122"/>
                          <a:cs typeface="Arial" pitchFamily="34" charset="-120"/>
                        </a:rPr>
                        <a:t>Blue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Hot pair across messages, or a mirror block</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Pair or mirror-block test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37BE7F"/>
                          </a:solidFill>
                          <a:latin typeface="Arial" pitchFamily="34" charset="0"/>
                          <a:ea typeface="Arial" pitchFamily="34" charset="-122"/>
                          <a:cs typeface="Arial" pitchFamily="34" charset="-120"/>
                        </a:rPr>
                        <a:t>Teal</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 message repeating part of itself</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Own rule: too long for chance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D4B9F4"/>
                          </a:solidFill>
                          <a:latin typeface="Arial" pitchFamily="34" charset="0"/>
                          <a:ea typeface="Arial" pitchFamily="34" charset="-122"/>
                          <a:cs typeface="Arial" pitchFamily="34" charset="-120"/>
                        </a:rPr>
                        <a:t>Violet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Pairs held by only some of the group</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Own group’s tests × 74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DEBA73"/>
                          </a:solidFill>
                          <a:latin typeface="Arial" pitchFamily="34" charset="0"/>
                          <a:ea typeface="Arial" pitchFamily="34" charset="-122"/>
                          <a:cs typeface="Arial" pitchFamily="34" charset="-120"/>
                        </a:rPr>
                        <a:t>Pale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Any color: a near miss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Under 2 chance hits on its page</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About These Heatmaps (about_structure_heatmaps.html)</a:t>
            </a:r>
            <a:endParaRPr lang="en-US" sz="1200" dirty="0"/>
          </a:p>
        </p:txBody>
      </p:sp>
      <p:sp>
        <p:nvSpPr>
          <p:cNvPr id="6" name="Text 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CC0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14110A"/>
                </a:solidFill>
                <a:latin typeface="Courier New" pitchFamily="49" charset="0"/>
                <a:ea typeface="Courier New" pitchFamily="49" charset="-122"/>
                <a:cs typeface="Courier New" pitchFamily="49" charset="-120"/>
              </a:rPr>
              <a:t>HEATMAPS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4110A"/>
                </a:solidFill>
                <a:latin typeface="Arial" pitchFamily="34" charset="0"/>
                <a:ea typeface="Arial" pitchFamily="34" charset="-122"/>
                <a:cs typeface="Arial" pitchFamily="34" charset="-120"/>
              </a:rPr>
              <a:t>The significance bar</a:t>
            </a:r>
            <a:endParaRPr lang="en-US" sz="3600" dirty="0"/>
          </a:p>
        </p:txBody>
      </p:sp>
      <p:sp>
        <p:nvSpPr>
          <p:cNvPr id="4" name="Text 2"/>
          <p:cNvSpPr/>
          <p:nvPr/>
        </p:nvSpPr>
        <p:spPr>
          <a:xfrm>
            <a:off x="812800" y="1935411"/>
            <a:ext cx="10883392"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14110A"/>
                </a:solidFill>
                <a:latin typeface="Arial" pitchFamily="34" charset="0"/>
                <a:ea typeface="Arial" pitchFamily="34" charset="-122"/>
                <a:cs typeface="Arial" pitchFamily="34" charset="-120"/>
              </a:rPr>
              <a:t>1 in 11 million</a:t>
            </a:r>
            <a:endParaRPr lang="en-US" sz="8000" dirty="0"/>
          </a:p>
        </p:txBody>
      </p:sp>
      <p:sp>
        <p:nvSpPr>
          <p:cNvPr id="5" name="Text 3"/>
          <p:cNvSpPr/>
          <p:nvPr/>
        </p:nvSpPr>
        <p:spPr>
          <a:xfrm>
            <a:off x="812800" y="30022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3D3410"/>
                </a:solidFill>
                <a:latin typeface="Arial" pitchFamily="34" charset="0"/>
                <a:ea typeface="Arial" pitchFamily="34" charset="-122"/>
                <a:cs typeface="Arial" pitchFamily="34" charset="-120"/>
              </a:rPr>
              <a:t>0.05 ÷ 538,498 pair and run tests, counted across every page (261005)</a:t>
            </a:r>
            <a:endParaRPr lang="en-US" sz="1600" dirty="0"/>
          </a:p>
        </p:txBody>
      </p:sp>
      <p:sp>
        <p:nvSpPr>
          <p:cNvPr id="6" name="Shape 4"/>
          <p:cNvSpPr/>
          <p:nvPr/>
        </p:nvSpPr>
        <p:spPr>
          <a:xfrm>
            <a:off x="815975" y="3472706"/>
            <a:ext cx="5200650" cy="1327051"/>
          </a:xfrm>
          <a:prstGeom prst="roundRect">
            <a:avLst>
              <a:gd name="adj" fmla="val 5503"/>
            </a:avLst>
          </a:prstGeom>
          <a:solidFill>
            <a:srgbClr val="14110A">
              <a:alpha val="8000"/>
            </a:srgbClr>
          </a:solidFill>
          <a:ln w="6350">
            <a:solidFill>
              <a:srgbClr val="14110A">
                <a:alpha val="25000"/>
              </a:srgbClr>
            </a:solidFill>
            <a:prstDash val="solid"/>
          </a:ln>
        </p:spPr>
      </p:sp>
      <p:sp>
        <p:nvSpPr>
          <p:cNvPr id="7" name="Text 5"/>
          <p:cNvSpPr/>
          <p:nvPr/>
        </p:nvSpPr>
        <p:spPr>
          <a:xfrm>
            <a:off x="1022350" y="3679081"/>
            <a:ext cx="493153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3D3410"/>
                </a:solidFill>
                <a:latin typeface="Courier New" pitchFamily="49" charset="0"/>
                <a:ea typeface="Courier New" pitchFamily="49" charset="-122"/>
                <a:cs typeface="Courier New" pitchFamily="49" charset="-120"/>
              </a:rPr>
              <a:t>PALE</a:t>
            </a:r>
            <a:endParaRPr lang="en-US" sz="1200" dirty="0"/>
          </a:p>
        </p:txBody>
      </p:sp>
      <p:sp>
        <p:nvSpPr>
          <p:cNvPr id="8" name="Text 6"/>
          <p:cNvSpPr/>
          <p:nvPr/>
        </p:nvSpPr>
        <p:spPr>
          <a:xfrm>
            <a:off x="1022350" y="3968601"/>
            <a:ext cx="493153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3D3410"/>
                </a:solidFill>
                <a:latin typeface="Arial" pitchFamily="34" charset="0"/>
                <a:ea typeface="Arial" pitchFamily="34" charset="-122"/>
                <a:cs typeface="Arial" pitchFamily="34" charset="-120"/>
              </a:rPr>
              <a:t>4 of 4 messages</a:t>
            </a:r>
            <a:endParaRPr lang="en-US" sz="2200" dirty="0"/>
          </a:p>
        </p:txBody>
      </p:sp>
      <p:sp>
        <p:nvSpPr>
          <p:cNvPr id="9" name="Text 7"/>
          <p:cNvSpPr/>
          <p:nvPr/>
        </p:nvSpPr>
        <p:spPr>
          <a:xfrm>
            <a:off x="1022350" y="4380061"/>
            <a:ext cx="493153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D3410"/>
                </a:solidFill>
                <a:latin typeface="Arial" pitchFamily="34" charset="0"/>
                <a:ea typeface="Arial" pitchFamily="34" charset="-122"/>
                <a:cs typeface="Arial" pitchFamily="34" charset="-120"/>
              </a:rPr>
              <a:t>At a 3% match rate: about 1 in 1.2 million</a:t>
            </a:r>
            <a:endParaRPr lang="en-US" sz="1200" dirty="0"/>
          </a:p>
        </p:txBody>
      </p:sp>
      <p:sp>
        <p:nvSpPr>
          <p:cNvPr id="10" name="Shape 8"/>
          <p:cNvSpPr/>
          <p:nvPr/>
        </p:nvSpPr>
        <p:spPr>
          <a:xfrm>
            <a:off x="6175375" y="3472706"/>
            <a:ext cx="5200650" cy="1327051"/>
          </a:xfrm>
          <a:prstGeom prst="roundRect">
            <a:avLst>
              <a:gd name="adj" fmla="val 5503"/>
            </a:avLst>
          </a:prstGeom>
          <a:solidFill>
            <a:srgbClr val="14110A"/>
          </a:solidFill>
          <a:ln w="6350">
            <a:solidFill>
              <a:srgbClr val="14110A"/>
            </a:solidFill>
            <a:prstDash val="solid"/>
          </a:ln>
        </p:spPr>
      </p:sp>
      <p:sp>
        <p:nvSpPr>
          <p:cNvPr id="11" name="Text 9"/>
          <p:cNvSpPr/>
          <p:nvPr/>
        </p:nvSpPr>
        <p:spPr>
          <a:xfrm>
            <a:off x="6381750" y="3679081"/>
            <a:ext cx="493153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SOLID</a:t>
            </a:r>
            <a:endParaRPr lang="en-US" sz="1200" dirty="0"/>
          </a:p>
        </p:txBody>
      </p:sp>
      <p:sp>
        <p:nvSpPr>
          <p:cNvPr id="12" name="Text 10"/>
          <p:cNvSpPr/>
          <p:nvPr/>
        </p:nvSpPr>
        <p:spPr>
          <a:xfrm>
            <a:off x="6381750" y="3968601"/>
            <a:ext cx="493153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FCC00"/>
                </a:solidFill>
                <a:latin typeface="Arial" pitchFamily="34" charset="0"/>
                <a:ea typeface="Arial" pitchFamily="34" charset="-122"/>
                <a:cs typeface="Arial" pitchFamily="34" charset="-120"/>
              </a:rPr>
              <a:t>5 of 5</a:t>
            </a:r>
            <a:endParaRPr lang="en-US" sz="2200" dirty="0"/>
          </a:p>
        </p:txBody>
      </p:sp>
      <p:sp>
        <p:nvSpPr>
          <p:cNvPr id="13" name="Text 11"/>
          <p:cNvSpPr/>
          <p:nvPr/>
        </p:nvSpPr>
        <p:spPr>
          <a:xfrm>
            <a:off x="6381750" y="4380061"/>
            <a:ext cx="493153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6EDF3"/>
                </a:solidFill>
                <a:latin typeface="Arial" pitchFamily="34" charset="0"/>
                <a:ea typeface="Arial" pitchFamily="34" charset="-122"/>
                <a:cs typeface="Arial" pitchFamily="34" charset="-120"/>
              </a:rPr>
              <a:t>About 1 in 41 million</a:t>
            </a:r>
            <a:endParaRPr lang="en-US" sz="1200" dirty="0"/>
          </a:p>
        </p:txBody>
      </p:sp>
      <p:sp>
        <p:nvSpPr>
          <p:cNvPr id="14" name="Shape 12"/>
          <p:cNvSpPr/>
          <p:nvPr/>
        </p:nvSpPr>
        <p:spPr>
          <a:xfrm>
            <a:off x="812800" y="5009307"/>
            <a:ext cx="10566400" cy="0"/>
          </a:xfrm>
          <a:prstGeom prst="line">
            <a:avLst/>
          </a:prstGeom>
          <a:noFill/>
          <a:ln w="6350">
            <a:solidFill>
              <a:srgbClr val="14110A">
                <a:alpha val="30000"/>
              </a:srgbClr>
            </a:solidFill>
            <a:prstDash val="solid"/>
          </a:ln>
        </p:spPr>
      </p:sp>
      <p:sp>
        <p:nvSpPr>
          <p:cNvPr id="15" name="Text 13"/>
          <p:cNvSpPr/>
          <p:nvPr/>
        </p:nvSpPr>
        <p:spPr>
          <a:xfrm>
            <a:off x="812800" y="5114082"/>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14110A"/>
                </a:solidFill>
                <a:latin typeface="Arial" pitchFamily="34" charset="0"/>
                <a:ea typeface="Arial" pitchFamily="34" charset="-122"/>
                <a:cs typeface="Arial" pitchFamily="34" charset="-120"/>
              </a:rPr>
              <a:t>Older pages: a pair is hot at 30% of messages, with no dataset-wide test</a:t>
            </a:r>
            <a:endParaRPr lang="en-US" sz="1600" dirty="0"/>
          </a:p>
        </p:txBody>
      </p:sp>
      <p:sp>
        <p:nvSpPr>
          <p:cNvPr id="16"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D3410"/>
                </a:solidFill>
                <a:latin typeface="Courier New" pitchFamily="49" charset="0"/>
                <a:ea typeface="Courier New" pitchFamily="49" charset="-122"/>
                <a:cs typeface="Courier New" pitchFamily="49" charset="-120"/>
              </a:rPr>
              <a:t>Source: About These Heatmaps (about_structure_heatmaps.html)</a:t>
            </a:r>
            <a:endParaRPr lang="en-US" sz="1200" dirty="0"/>
          </a:p>
        </p:txBody>
      </p:sp>
      <p:sp>
        <p:nvSpPr>
          <p:cNvPr id="17"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3D3410"/>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HEATMAPS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Columns on the 142 page</a:t>
            </a:r>
            <a:endParaRPr lang="en-US" sz="3600" dirty="0"/>
          </a:p>
        </p:txBody>
      </p:sp>
      <p:sp>
        <p:nvSpPr>
          <p:cNvPr id="4" name="Text 2"/>
          <p:cNvSpPr/>
          <p:nvPr/>
        </p:nvSpPr>
        <p:spPr>
          <a:xfrm>
            <a:off x="838200" y="1935411"/>
            <a:ext cx="1041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17</a:t>
            </a:r>
            <a:endParaRPr lang="en-US" sz="1200" dirty="0"/>
          </a:p>
        </p:txBody>
      </p:sp>
      <p:sp>
        <p:nvSpPr>
          <p:cNvPr id="5" name="Text 3"/>
          <p:cNvSpPr/>
          <p:nvPr/>
        </p:nvSpPr>
        <p:spPr>
          <a:xfrm>
            <a:off x="1854200" y="1935411"/>
            <a:ext cx="787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21</a:t>
            </a:r>
            <a:endParaRPr lang="en-US" sz="1200" dirty="0"/>
          </a:p>
        </p:txBody>
      </p:sp>
      <p:sp>
        <p:nvSpPr>
          <p:cNvPr id="6" name="Text 4"/>
          <p:cNvSpPr/>
          <p:nvPr/>
        </p:nvSpPr>
        <p:spPr>
          <a:xfrm>
            <a:off x="2616200" y="1935411"/>
            <a:ext cx="1549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24</a:t>
            </a:r>
            <a:endParaRPr lang="en-US" sz="1200" dirty="0"/>
          </a:p>
        </p:txBody>
      </p:sp>
      <p:sp>
        <p:nvSpPr>
          <p:cNvPr id="7" name="Text 5"/>
          <p:cNvSpPr/>
          <p:nvPr/>
        </p:nvSpPr>
        <p:spPr>
          <a:xfrm>
            <a:off x="4140200" y="1935411"/>
            <a:ext cx="533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30</a:t>
            </a:r>
            <a:endParaRPr lang="en-US" sz="1200" dirty="0"/>
          </a:p>
        </p:txBody>
      </p:sp>
      <p:sp>
        <p:nvSpPr>
          <p:cNvPr id="8" name="Text 6"/>
          <p:cNvSpPr/>
          <p:nvPr/>
        </p:nvSpPr>
        <p:spPr>
          <a:xfrm>
            <a:off x="4648200" y="1935411"/>
            <a:ext cx="259003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32</a:t>
            </a:r>
            <a:endParaRPr lang="en-US" sz="1200" dirty="0"/>
          </a:p>
        </p:txBody>
      </p:sp>
      <p:sp>
        <p:nvSpPr>
          <p:cNvPr id="9" name="Text 7"/>
          <p:cNvSpPr/>
          <p:nvPr/>
        </p:nvSpPr>
        <p:spPr>
          <a:xfrm>
            <a:off x="7188200" y="1935411"/>
            <a:ext cx="787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42</a:t>
            </a:r>
            <a:endParaRPr lang="en-US" sz="1200" dirty="0"/>
          </a:p>
        </p:txBody>
      </p:sp>
      <p:sp>
        <p:nvSpPr>
          <p:cNvPr id="10" name="Text 8"/>
          <p:cNvSpPr/>
          <p:nvPr/>
        </p:nvSpPr>
        <p:spPr>
          <a:xfrm>
            <a:off x="7950200" y="1935411"/>
            <a:ext cx="787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45</a:t>
            </a:r>
            <a:endParaRPr lang="en-US" sz="1200" dirty="0"/>
          </a:p>
        </p:txBody>
      </p:sp>
      <p:sp>
        <p:nvSpPr>
          <p:cNvPr id="11" name="Text 9"/>
          <p:cNvSpPr/>
          <p:nvPr/>
        </p:nvSpPr>
        <p:spPr>
          <a:xfrm>
            <a:off x="8712200" y="1935411"/>
            <a:ext cx="2794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48</a:t>
            </a:r>
            <a:endParaRPr lang="en-US" sz="1200" dirty="0"/>
          </a:p>
        </p:txBody>
      </p:sp>
      <p:sp>
        <p:nvSpPr>
          <p:cNvPr id="12" name="Shape 10"/>
          <p:cNvSpPr/>
          <p:nvPr/>
        </p:nvSpPr>
        <p:spPr>
          <a:xfrm>
            <a:off x="812800" y="2320131"/>
            <a:ext cx="88900" cy="88900"/>
          </a:xfrm>
          <a:prstGeom prst="roundRect">
            <a:avLst>
              <a:gd name="adj" fmla="val 50000"/>
            </a:avLst>
          </a:prstGeom>
          <a:solidFill>
            <a:srgbClr val="FF0467"/>
          </a:solidFill>
          <a:ln/>
        </p:spPr>
      </p:sp>
      <p:sp>
        <p:nvSpPr>
          <p:cNvPr id="13" name="Text 11"/>
          <p:cNvSpPr/>
          <p:nvPr/>
        </p:nvSpPr>
        <p:spPr>
          <a:xfrm>
            <a:off x="977900" y="2265561"/>
            <a:ext cx="2072368" cy="223490"/>
          </a:xfrm>
          <a:prstGeom prst="rect">
            <a:avLst/>
          </a:prstGeom>
          <a:noFill/>
          <a:ln/>
        </p:spPr>
        <p:txBody>
          <a:bodyPr wrap="non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221116 06:22 CHOPHOUSE</a:t>
            </a:r>
            <a:endParaRPr lang="en-US" sz="1200" dirty="0"/>
          </a:p>
        </p:txBody>
      </p:sp>
      <p:sp>
        <p:nvSpPr>
          <p:cNvPr id="14" name="Text 12"/>
          <p:cNvSpPr/>
          <p:nvPr/>
        </p:nvSpPr>
        <p:spPr>
          <a:xfrm>
            <a:off x="3175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5" name="Text 13"/>
          <p:cNvSpPr/>
          <p:nvPr/>
        </p:nvSpPr>
        <p:spPr>
          <a:xfrm>
            <a:off x="3429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6" name="Text 14"/>
          <p:cNvSpPr/>
          <p:nvPr/>
        </p:nvSpPr>
        <p:spPr>
          <a:xfrm>
            <a:off x="3683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17" name="Text 15"/>
          <p:cNvSpPr/>
          <p:nvPr/>
        </p:nvSpPr>
        <p:spPr>
          <a:xfrm>
            <a:off x="3937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18" name="Text 16"/>
          <p:cNvSpPr/>
          <p:nvPr/>
        </p:nvSpPr>
        <p:spPr>
          <a:xfrm>
            <a:off x="4191000" y="2199531"/>
            <a:ext cx="228600" cy="330200"/>
          </a:xfrm>
          <a:prstGeom prst="rect">
            <a:avLst/>
          </a:prstGeom>
          <a:solidFill>
            <a:srgbClr val="DEBA73"/>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19" name="Text 17"/>
          <p:cNvSpPr/>
          <p:nvPr/>
        </p:nvSpPr>
        <p:spPr>
          <a:xfrm>
            <a:off x="4445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20" name="Text 18"/>
          <p:cNvSpPr/>
          <p:nvPr/>
        </p:nvSpPr>
        <p:spPr>
          <a:xfrm>
            <a:off x="4699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21" name="Text 19"/>
          <p:cNvSpPr/>
          <p:nvPr/>
        </p:nvSpPr>
        <p:spPr>
          <a:xfrm>
            <a:off x="4953000" y="2199531"/>
            <a:ext cx="228600" cy="330200"/>
          </a:xfrm>
          <a:prstGeom prst="rect">
            <a:avLst/>
          </a:prstGeom>
          <a:solidFill>
            <a:srgbClr val="DEBA73"/>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22" name="Text 20"/>
          <p:cNvSpPr/>
          <p:nvPr/>
        </p:nvSpPr>
        <p:spPr>
          <a:xfrm>
            <a:off x="5207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23" name="Text 21"/>
          <p:cNvSpPr/>
          <p:nvPr/>
        </p:nvSpPr>
        <p:spPr>
          <a:xfrm>
            <a:off x="5461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M</a:t>
            </a:r>
            <a:endParaRPr lang="en-US" sz="1600" dirty="0"/>
          </a:p>
        </p:txBody>
      </p:sp>
      <p:sp>
        <p:nvSpPr>
          <p:cNvPr id="24" name="Text 22"/>
          <p:cNvSpPr/>
          <p:nvPr/>
        </p:nvSpPr>
        <p:spPr>
          <a:xfrm>
            <a:off x="5715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25" name="Text 23"/>
          <p:cNvSpPr/>
          <p:nvPr/>
        </p:nvSpPr>
        <p:spPr>
          <a:xfrm>
            <a:off x="5969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26" name="Text 24"/>
          <p:cNvSpPr/>
          <p:nvPr/>
        </p:nvSpPr>
        <p:spPr>
          <a:xfrm>
            <a:off x="6223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27" name="Text 25"/>
          <p:cNvSpPr/>
          <p:nvPr/>
        </p:nvSpPr>
        <p:spPr>
          <a:xfrm>
            <a:off x="6477000" y="2199531"/>
            <a:ext cx="228600" cy="330200"/>
          </a:xfrm>
          <a:prstGeom prst="rect">
            <a:avLst/>
          </a:prstGeom>
          <a:solidFill>
            <a:srgbClr val="7AABF0"/>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I</a:t>
            </a:r>
            <a:endParaRPr lang="en-US" sz="1600" dirty="0"/>
          </a:p>
        </p:txBody>
      </p:sp>
      <p:sp>
        <p:nvSpPr>
          <p:cNvPr id="28" name="Text 26"/>
          <p:cNvSpPr/>
          <p:nvPr/>
        </p:nvSpPr>
        <p:spPr>
          <a:xfrm>
            <a:off x="6731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29" name="Text 27"/>
          <p:cNvSpPr/>
          <p:nvPr/>
        </p:nvSpPr>
        <p:spPr>
          <a:xfrm>
            <a:off x="6985000" y="2199531"/>
            <a:ext cx="228600" cy="330200"/>
          </a:xfrm>
          <a:prstGeom prst="rect">
            <a:avLst/>
          </a:prstGeom>
          <a:solidFill>
            <a:srgbClr val="7AABF0"/>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I</a:t>
            </a:r>
            <a:endParaRPr lang="en-US" sz="1600" dirty="0"/>
          </a:p>
        </p:txBody>
      </p:sp>
      <p:sp>
        <p:nvSpPr>
          <p:cNvPr id="30" name="Text 28"/>
          <p:cNvSpPr/>
          <p:nvPr/>
        </p:nvSpPr>
        <p:spPr>
          <a:xfrm>
            <a:off x="7239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31" name="Text 29"/>
          <p:cNvSpPr/>
          <p:nvPr/>
        </p:nvSpPr>
        <p:spPr>
          <a:xfrm>
            <a:off x="7493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32" name="Text 30"/>
          <p:cNvSpPr/>
          <p:nvPr/>
        </p:nvSpPr>
        <p:spPr>
          <a:xfrm>
            <a:off x="7747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33" name="Text 31"/>
          <p:cNvSpPr/>
          <p:nvPr/>
        </p:nvSpPr>
        <p:spPr>
          <a:xfrm>
            <a:off x="8001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34" name="Text 32"/>
          <p:cNvSpPr/>
          <p:nvPr/>
        </p:nvSpPr>
        <p:spPr>
          <a:xfrm>
            <a:off x="8255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L</a:t>
            </a:r>
            <a:endParaRPr lang="en-US" sz="1600" dirty="0"/>
          </a:p>
        </p:txBody>
      </p:sp>
      <p:sp>
        <p:nvSpPr>
          <p:cNvPr id="35" name="Text 33"/>
          <p:cNvSpPr/>
          <p:nvPr/>
        </p:nvSpPr>
        <p:spPr>
          <a:xfrm>
            <a:off x="8509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36" name="Text 34"/>
          <p:cNvSpPr/>
          <p:nvPr/>
        </p:nvSpPr>
        <p:spPr>
          <a:xfrm>
            <a:off x="8763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37" name="Text 35"/>
          <p:cNvSpPr/>
          <p:nvPr/>
        </p:nvSpPr>
        <p:spPr>
          <a:xfrm>
            <a:off x="9017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A</a:t>
            </a:r>
            <a:endParaRPr lang="en-US" sz="1600" dirty="0"/>
          </a:p>
        </p:txBody>
      </p:sp>
      <p:sp>
        <p:nvSpPr>
          <p:cNvPr id="38" name="Text 36"/>
          <p:cNvSpPr/>
          <p:nvPr/>
        </p:nvSpPr>
        <p:spPr>
          <a:xfrm>
            <a:off x="9271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39" name="Text 37"/>
          <p:cNvSpPr/>
          <p:nvPr/>
        </p:nvSpPr>
        <p:spPr>
          <a:xfrm>
            <a:off x="9525000" y="2199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40" name="Text 38"/>
          <p:cNvSpPr/>
          <p:nvPr/>
        </p:nvSpPr>
        <p:spPr>
          <a:xfrm>
            <a:off x="9779000" y="2199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41" name="Text 39"/>
          <p:cNvSpPr/>
          <p:nvPr/>
        </p:nvSpPr>
        <p:spPr>
          <a:xfrm>
            <a:off x="10033000" y="2199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42" name="Text 40"/>
          <p:cNvSpPr/>
          <p:nvPr/>
        </p:nvSpPr>
        <p:spPr>
          <a:xfrm>
            <a:off x="10287000" y="2199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43" name="Text 41"/>
          <p:cNvSpPr/>
          <p:nvPr/>
        </p:nvSpPr>
        <p:spPr>
          <a:xfrm>
            <a:off x="10541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44" name="Text 42"/>
          <p:cNvSpPr/>
          <p:nvPr/>
        </p:nvSpPr>
        <p:spPr>
          <a:xfrm>
            <a:off x="10795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W</a:t>
            </a:r>
            <a:endParaRPr lang="en-US" sz="1600" dirty="0"/>
          </a:p>
        </p:txBody>
      </p:sp>
      <p:sp>
        <p:nvSpPr>
          <p:cNvPr id="45" name="Text 43"/>
          <p:cNvSpPr/>
          <p:nvPr/>
        </p:nvSpPr>
        <p:spPr>
          <a:xfrm>
            <a:off x="11049000" y="2199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46" name="Shape 44"/>
          <p:cNvSpPr/>
          <p:nvPr/>
        </p:nvSpPr>
        <p:spPr>
          <a:xfrm>
            <a:off x="812800" y="2701131"/>
            <a:ext cx="88900" cy="88900"/>
          </a:xfrm>
          <a:prstGeom prst="roundRect">
            <a:avLst>
              <a:gd name="adj" fmla="val 50000"/>
            </a:avLst>
          </a:prstGeom>
          <a:solidFill>
            <a:srgbClr val="FF0467"/>
          </a:solidFill>
          <a:ln/>
        </p:spPr>
      </p:sp>
      <p:sp>
        <p:nvSpPr>
          <p:cNvPr id="47" name="Text 45"/>
          <p:cNvSpPr/>
          <p:nvPr/>
        </p:nvSpPr>
        <p:spPr>
          <a:xfrm>
            <a:off x="977900" y="2646561"/>
            <a:ext cx="2072368" cy="223490"/>
          </a:xfrm>
          <a:prstGeom prst="rect">
            <a:avLst/>
          </a:prstGeom>
          <a:noFill/>
          <a:ln/>
        </p:spPr>
        <p:txBody>
          <a:bodyPr wrap="non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221123 21:48 POLICEMAN</a:t>
            </a:r>
            <a:endParaRPr lang="en-US" sz="1200" dirty="0"/>
          </a:p>
        </p:txBody>
      </p:sp>
      <p:sp>
        <p:nvSpPr>
          <p:cNvPr id="48" name="Text 46"/>
          <p:cNvSpPr/>
          <p:nvPr/>
        </p:nvSpPr>
        <p:spPr>
          <a:xfrm>
            <a:off x="3175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49" name="Text 47"/>
          <p:cNvSpPr/>
          <p:nvPr/>
        </p:nvSpPr>
        <p:spPr>
          <a:xfrm>
            <a:off x="3429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50" name="Text 48"/>
          <p:cNvSpPr/>
          <p:nvPr/>
        </p:nvSpPr>
        <p:spPr>
          <a:xfrm>
            <a:off x="3683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51" name="Text 49"/>
          <p:cNvSpPr/>
          <p:nvPr/>
        </p:nvSpPr>
        <p:spPr>
          <a:xfrm>
            <a:off x="3937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52" name="Text 50"/>
          <p:cNvSpPr/>
          <p:nvPr/>
        </p:nvSpPr>
        <p:spPr>
          <a:xfrm>
            <a:off x="4191000" y="2580531"/>
            <a:ext cx="228600" cy="330200"/>
          </a:xfrm>
          <a:prstGeom prst="rect">
            <a:avLst/>
          </a:prstGeom>
          <a:solidFill>
            <a:srgbClr val="DEBA73"/>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2</a:t>
            </a:r>
            <a:endParaRPr lang="en-US" sz="1600" dirty="0"/>
          </a:p>
        </p:txBody>
      </p:sp>
      <p:sp>
        <p:nvSpPr>
          <p:cNvPr id="53" name="Text 51"/>
          <p:cNvSpPr/>
          <p:nvPr/>
        </p:nvSpPr>
        <p:spPr>
          <a:xfrm>
            <a:off x="4445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54" name="Text 52"/>
          <p:cNvSpPr/>
          <p:nvPr/>
        </p:nvSpPr>
        <p:spPr>
          <a:xfrm>
            <a:off x="4699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55" name="Text 53"/>
          <p:cNvSpPr/>
          <p:nvPr/>
        </p:nvSpPr>
        <p:spPr>
          <a:xfrm>
            <a:off x="4953000" y="2580531"/>
            <a:ext cx="228600" cy="330200"/>
          </a:xfrm>
          <a:prstGeom prst="rect">
            <a:avLst/>
          </a:prstGeom>
          <a:solidFill>
            <a:srgbClr val="DEBA73"/>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2</a:t>
            </a:r>
            <a:endParaRPr lang="en-US" sz="1600" dirty="0"/>
          </a:p>
        </p:txBody>
      </p:sp>
      <p:sp>
        <p:nvSpPr>
          <p:cNvPr id="56" name="Text 54"/>
          <p:cNvSpPr/>
          <p:nvPr/>
        </p:nvSpPr>
        <p:spPr>
          <a:xfrm>
            <a:off x="5207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57" name="Text 55"/>
          <p:cNvSpPr/>
          <p:nvPr/>
        </p:nvSpPr>
        <p:spPr>
          <a:xfrm>
            <a:off x="5461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58" name="Text 56"/>
          <p:cNvSpPr/>
          <p:nvPr/>
        </p:nvSpPr>
        <p:spPr>
          <a:xfrm>
            <a:off x="5715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59" name="Text 57"/>
          <p:cNvSpPr/>
          <p:nvPr/>
        </p:nvSpPr>
        <p:spPr>
          <a:xfrm>
            <a:off x="5969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60" name="Text 58"/>
          <p:cNvSpPr/>
          <p:nvPr/>
        </p:nvSpPr>
        <p:spPr>
          <a:xfrm>
            <a:off x="6223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M</a:t>
            </a:r>
            <a:endParaRPr lang="en-US" sz="1600" dirty="0"/>
          </a:p>
        </p:txBody>
      </p:sp>
      <p:sp>
        <p:nvSpPr>
          <p:cNvPr id="61" name="Text 59"/>
          <p:cNvSpPr/>
          <p:nvPr/>
        </p:nvSpPr>
        <p:spPr>
          <a:xfrm>
            <a:off x="6477000" y="2580531"/>
            <a:ext cx="228600" cy="330200"/>
          </a:xfrm>
          <a:prstGeom prst="rect">
            <a:avLst/>
          </a:prstGeom>
          <a:solidFill>
            <a:srgbClr val="7AABF0"/>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G</a:t>
            </a:r>
            <a:endParaRPr lang="en-US" sz="1600" dirty="0"/>
          </a:p>
        </p:txBody>
      </p:sp>
      <p:sp>
        <p:nvSpPr>
          <p:cNvPr id="62" name="Text 60"/>
          <p:cNvSpPr/>
          <p:nvPr/>
        </p:nvSpPr>
        <p:spPr>
          <a:xfrm>
            <a:off x="6731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63" name="Text 61"/>
          <p:cNvSpPr/>
          <p:nvPr/>
        </p:nvSpPr>
        <p:spPr>
          <a:xfrm>
            <a:off x="6985000" y="2580531"/>
            <a:ext cx="228600" cy="330200"/>
          </a:xfrm>
          <a:prstGeom prst="rect">
            <a:avLst/>
          </a:prstGeom>
          <a:solidFill>
            <a:srgbClr val="E8915E"/>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G</a:t>
            </a:r>
            <a:endParaRPr lang="en-US" sz="1600" dirty="0"/>
          </a:p>
        </p:txBody>
      </p:sp>
      <p:sp>
        <p:nvSpPr>
          <p:cNvPr id="64" name="Text 62"/>
          <p:cNvSpPr/>
          <p:nvPr/>
        </p:nvSpPr>
        <p:spPr>
          <a:xfrm>
            <a:off x="7239000" y="2580531"/>
            <a:ext cx="228600" cy="330200"/>
          </a:xfrm>
          <a:prstGeom prst="rect">
            <a:avLst/>
          </a:prstGeom>
          <a:solidFill>
            <a:srgbClr val="E8915E"/>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G</a:t>
            </a:r>
            <a:endParaRPr lang="en-US" sz="1600" dirty="0"/>
          </a:p>
        </p:txBody>
      </p:sp>
      <p:sp>
        <p:nvSpPr>
          <p:cNvPr id="65" name="Text 63"/>
          <p:cNvSpPr/>
          <p:nvPr/>
        </p:nvSpPr>
        <p:spPr>
          <a:xfrm>
            <a:off x="7493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L</a:t>
            </a:r>
            <a:endParaRPr lang="en-US" sz="1600" dirty="0"/>
          </a:p>
        </p:txBody>
      </p:sp>
      <p:sp>
        <p:nvSpPr>
          <p:cNvPr id="66" name="Text 64"/>
          <p:cNvSpPr/>
          <p:nvPr/>
        </p:nvSpPr>
        <p:spPr>
          <a:xfrm>
            <a:off x="7747000" y="2580531"/>
            <a:ext cx="228600" cy="330200"/>
          </a:xfrm>
          <a:prstGeom prst="rect">
            <a:avLst/>
          </a:prstGeom>
          <a:solidFill>
            <a:srgbClr val="7AABF0"/>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R</a:t>
            </a:r>
            <a:endParaRPr lang="en-US" sz="1600" dirty="0"/>
          </a:p>
        </p:txBody>
      </p:sp>
      <p:sp>
        <p:nvSpPr>
          <p:cNvPr id="67" name="Text 65"/>
          <p:cNvSpPr/>
          <p:nvPr/>
        </p:nvSpPr>
        <p:spPr>
          <a:xfrm>
            <a:off x="8001000" y="2580531"/>
            <a:ext cx="228600" cy="330200"/>
          </a:xfrm>
          <a:prstGeom prst="rect">
            <a:avLst/>
          </a:prstGeom>
          <a:solidFill>
            <a:srgbClr val="E8915E"/>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68" name="Text 66"/>
          <p:cNvSpPr/>
          <p:nvPr/>
        </p:nvSpPr>
        <p:spPr>
          <a:xfrm>
            <a:off x="8255000" y="2580531"/>
            <a:ext cx="228600" cy="330200"/>
          </a:xfrm>
          <a:prstGeom prst="rect">
            <a:avLst/>
          </a:prstGeom>
          <a:solidFill>
            <a:srgbClr val="E8915E"/>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69" name="Text 67"/>
          <p:cNvSpPr/>
          <p:nvPr/>
        </p:nvSpPr>
        <p:spPr>
          <a:xfrm>
            <a:off x="8509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70" name="Text 68"/>
          <p:cNvSpPr/>
          <p:nvPr/>
        </p:nvSpPr>
        <p:spPr>
          <a:xfrm>
            <a:off x="8763000" y="2580531"/>
            <a:ext cx="228600" cy="330200"/>
          </a:xfrm>
          <a:prstGeom prst="rect">
            <a:avLst/>
          </a:prstGeom>
          <a:solidFill>
            <a:srgbClr val="7AABF0"/>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R</a:t>
            </a:r>
            <a:endParaRPr lang="en-US" sz="1600" dirty="0"/>
          </a:p>
        </p:txBody>
      </p:sp>
      <p:sp>
        <p:nvSpPr>
          <p:cNvPr id="71" name="Text 69"/>
          <p:cNvSpPr/>
          <p:nvPr/>
        </p:nvSpPr>
        <p:spPr>
          <a:xfrm>
            <a:off x="9017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W</a:t>
            </a:r>
            <a:endParaRPr lang="en-US" sz="1600" dirty="0"/>
          </a:p>
        </p:txBody>
      </p:sp>
      <p:sp>
        <p:nvSpPr>
          <p:cNvPr id="72" name="Text 70"/>
          <p:cNvSpPr/>
          <p:nvPr/>
        </p:nvSpPr>
        <p:spPr>
          <a:xfrm>
            <a:off x="9271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C</a:t>
            </a:r>
            <a:endParaRPr lang="en-US" sz="1600" dirty="0"/>
          </a:p>
        </p:txBody>
      </p:sp>
      <p:sp>
        <p:nvSpPr>
          <p:cNvPr id="73" name="Text 71"/>
          <p:cNvSpPr/>
          <p:nvPr/>
        </p:nvSpPr>
        <p:spPr>
          <a:xfrm>
            <a:off x="9525000" y="2580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74" name="Text 72"/>
          <p:cNvSpPr/>
          <p:nvPr/>
        </p:nvSpPr>
        <p:spPr>
          <a:xfrm>
            <a:off x="9779000" y="2580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75" name="Text 73"/>
          <p:cNvSpPr/>
          <p:nvPr/>
        </p:nvSpPr>
        <p:spPr>
          <a:xfrm>
            <a:off x="10033000" y="2580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76" name="Text 74"/>
          <p:cNvSpPr/>
          <p:nvPr/>
        </p:nvSpPr>
        <p:spPr>
          <a:xfrm>
            <a:off x="10287000" y="2580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77" name="Text 75"/>
          <p:cNvSpPr/>
          <p:nvPr/>
        </p:nvSpPr>
        <p:spPr>
          <a:xfrm>
            <a:off x="10541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78" name="Text 76"/>
          <p:cNvSpPr/>
          <p:nvPr/>
        </p:nvSpPr>
        <p:spPr>
          <a:xfrm>
            <a:off x="10795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79" name="Text 77"/>
          <p:cNvSpPr/>
          <p:nvPr/>
        </p:nvSpPr>
        <p:spPr>
          <a:xfrm>
            <a:off x="11049000" y="2580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80" name="Shape 78"/>
          <p:cNvSpPr/>
          <p:nvPr/>
        </p:nvSpPr>
        <p:spPr>
          <a:xfrm>
            <a:off x="812800" y="3082131"/>
            <a:ext cx="88900" cy="88900"/>
          </a:xfrm>
          <a:prstGeom prst="roundRect">
            <a:avLst>
              <a:gd name="adj" fmla="val 50000"/>
            </a:avLst>
          </a:prstGeom>
          <a:solidFill>
            <a:srgbClr val="FF0467"/>
          </a:solidFill>
          <a:ln/>
        </p:spPr>
      </p:sp>
      <p:sp>
        <p:nvSpPr>
          <p:cNvPr id="81" name="Text 79"/>
          <p:cNvSpPr/>
          <p:nvPr/>
        </p:nvSpPr>
        <p:spPr>
          <a:xfrm>
            <a:off x="977900" y="3027561"/>
            <a:ext cx="2072368" cy="223490"/>
          </a:xfrm>
          <a:prstGeom prst="rect">
            <a:avLst/>
          </a:prstGeom>
          <a:noFill/>
          <a:ln/>
        </p:spPr>
        <p:txBody>
          <a:bodyPr wrap="non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230721 06:14 BEERPARTY</a:t>
            </a:r>
            <a:endParaRPr lang="en-US" sz="1200" dirty="0"/>
          </a:p>
        </p:txBody>
      </p:sp>
      <p:sp>
        <p:nvSpPr>
          <p:cNvPr id="82" name="Text 80"/>
          <p:cNvSpPr/>
          <p:nvPr/>
        </p:nvSpPr>
        <p:spPr>
          <a:xfrm>
            <a:off x="3175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83" name="Text 81"/>
          <p:cNvSpPr/>
          <p:nvPr/>
        </p:nvSpPr>
        <p:spPr>
          <a:xfrm>
            <a:off x="3429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P</a:t>
            </a:r>
            <a:endParaRPr lang="en-US" sz="1600" dirty="0"/>
          </a:p>
        </p:txBody>
      </p:sp>
      <p:sp>
        <p:nvSpPr>
          <p:cNvPr id="84" name="Text 82"/>
          <p:cNvSpPr/>
          <p:nvPr/>
        </p:nvSpPr>
        <p:spPr>
          <a:xfrm>
            <a:off x="3683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85" name="Text 83"/>
          <p:cNvSpPr/>
          <p:nvPr/>
        </p:nvSpPr>
        <p:spPr>
          <a:xfrm>
            <a:off x="3937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86" name="Text 84"/>
          <p:cNvSpPr/>
          <p:nvPr/>
        </p:nvSpPr>
        <p:spPr>
          <a:xfrm>
            <a:off x="4191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N</a:t>
            </a:r>
            <a:endParaRPr lang="en-US" sz="1600" dirty="0"/>
          </a:p>
        </p:txBody>
      </p:sp>
      <p:sp>
        <p:nvSpPr>
          <p:cNvPr id="87" name="Text 85"/>
          <p:cNvSpPr/>
          <p:nvPr/>
        </p:nvSpPr>
        <p:spPr>
          <a:xfrm>
            <a:off x="4445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88" name="Text 86"/>
          <p:cNvSpPr/>
          <p:nvPr/>
        </p:nvSpPr>
        <p:spPr>
          <a:xfrm>
            <a:off x="4699000" y="2961531"/>
            <a:ext cx="228600" cy="330200"/>
          </a:xfrm>
          <a:prstGeom prst="rect">
            <a:avLst/>
          </a:prstGeom>
          <a:solidFill>
            <a:srgbClr val="E8915E"/>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G</a:t>
            </a:r>
            <a:endParaRPr lang="en-US" sz="1600" dirty="0"/>
          </a:p>
        </p:txBody>
      </p:sp>
      <p:sp>
        <p:nvSpPr>
          <p:cNvPr id="89" name="Text 87"/>
          <p:cNvSpPr/>
          <p:nvPr/>
        </p:nvSpPr>
        <p:spPr>
          <a:xfrm>
            <a:off x="4953000" y="2961531"/>
            <a:ext cx="228600" cy="330200"/>
          </a:xfrm>
          <a:prstGeom prst="rect">
            <a:avLst/>
          </a:prstGeom>
          <a:solidFill>
            <a:srgbClr val="E8915E"/>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G</a:t>
            </a:r>
            <a:endParaRPr lang="en-US" sz="1600" dirty="0"/>
          </a:p>
        </p:txBody>
      </p:sp>
      <p:sp>
        <p:nvSpPr>
          <p:cNvPr id="90" name="Text 88"/>
          <p:cNvSpPr/>
          <p:nvPr/>
        </p:nvSpPr>
        <p:spPr>
          <a:xfrm>
            <a:off x="5207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W</a:t>
            </a:r>
            <a:endParaRPr lang="en-US" sz="1600" dirty="0"/>
          </a:p>
        </p:txBody>
      </p:sp>
      <p:sp>
        <p:nvSpPr>
          <p:cNvPr id="91" name="Text 89"/>
          <p:cNvSpPr/>
          <p:nvPr/>
        </p:nvSpPr>
        <p:spPr>
          <a:xfrm>
            <a:off x="5461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92" name="Text 90"/>
          <p:cNvSpPr/>
          <p:nvPr/>
        </p:nvSpPr>
        <p:spPr>
          <a:xfrm>
            <a:off x="5715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Y</a:t>
            </a:r>
            <a:endParaRPr lang="en-US" sz="1600" dirty="0"/>
          </a:p>
        </p:txBody>
      </p:sp>
      <p:sp>
        <p:nvSpPr>
          <p:cNvPr id="93" name="Text 91"/>
          <p:cNvSpPr/>
          <p:nvPr/>
        </p:nvSpPr>
        <p:spPr>
          <a:xfrm>
            <a:off x="5969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94" name="Text 92"/>
          <p:cNvSpPr/>
          <p:nvPr/>
        </p:nvSpPr>
        <p:spPr>
          <a:xfrm>
            <a:off x="6223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95" name="Text 93"/>
          <p:cNvSpPr/>
          <p:nvPr/>
        </p:nvSpPr>
        <p:spPr>
          <a:xfrm>
            <a:off x="6477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96" name="Text 94"/>
          <p:cNvSpPr/>
          <p:nvPr/>
        </p:nvSpPr>
        <p:spPr>
          <a:xfrm>
            <a:off x="6731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97" name="Text 95"/>
          <p:cNvSpPr/>
          <p:nvPr/>
        </p:nvSpPr>
        <p:spPr>
          <a:xfrm>
            <a:off x="6985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98" name="Text 96"/>
          <p:cNvSpPr/>
          <p:nvPr/>
        </p:nvSpPr>
        <p:spPr>
          <a:xfrm>
            <a:off x="7239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99" name="Text 97"/>
          <p:cNvSpPr/>
          <p:nvPr/>
        </p:nvSpPr>
        <p:spPr>
          <a:xfrm>
            <a:off x="7493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3</a:t>
            </a:r>
            <a:endParaRPr lang="en-US" sz="1600" dirty="0"/>
          </a:p>
        </p:txBody>
      </p:sp>
      <p:sp>
        <p:nvSpPr>
          <p:cNvPr id="100" name="Text 98"/>
          <p:cNvSpPr/>
          <p:nvPr/>
        </p:nvSpPr>
        <p:spPr>
          <a:xfrm>
            <a:off x="7747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01" name="Text 99"/>
          <p:cNvSpPr/>
          <p:nvPr/>
        </p:nvSpPr>
        <p:spPr>
          <a:xfrm>
            <a:off x="8001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102" name="Text 100"/>
          <p:cNvSpPr/>
          <p:nvPr/>
        </p:nvSpPr>
        <p:spPr>
          <a:xfrm>
            <a:off x="8255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03" name="Text 101"/>
          <p:cNvSpPr/>
          <p:nvPr/>
        </p:nvSpPr>
        <p:spPr>
          <a:xfrm>
            <a:off x="8509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104" name="Text 102"/>
          <p:cNvSpPr/>
          <p:nvPr/>
        </p:nvSpPr>
        <p:spPr>
          <a:xfrm>
            <a:off x="8763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105" name="Text 103"/>
          <p:cNvSpPr/>
          <p:nvPr/>
        </p:nvSpPr>
        <p:spPr>
          <a:xfrm>
            <a:off x="9017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106" name="Text 104"/>
          <p:cNvSpPr/>
          <p:nvPr/>
        </p:nvSpPr>
        <p:spPr>
          <a:xfrm>
            <a:off x="9271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R</a:t>
            </a:r>
            <a:endParaRPr lang="en-US" sz="1600" dirty="0"/>
          </a:p>
        </p:txBody>
      </p:sp>
      <p:sp>
        <p:nvSpPr>
          <p:cNvPr id="107" name="Text 105"/>
          <p:cNvSpPr/>
          <p:nvPr/>
        </p:nvSpPr>
        <p:spPr>
          <a:xfrm>
            <a:off x="9525000" y="2961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08" name="Text 106"/>
          <p:cNvSpPr/>
          <p:nvPr/>
        </p:nvSpPr>
        <p:spPr>
          <a:xfrm>
            <a:off x="9779000" y="2961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09" name="Text 107"/>
          <p:cNvSpPr/>
          <p:nvPr/>
        </p:nvSpPr>
        <p:spPr>
          <a:xfrm>
            <a:off x="10033000" y="2961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10" name="Text 108"/>
          <p:cNvSpPr/>
          <p:nvPr/>
        </p:nvSpPr>
        <p:spPr>
          <a:xfrm>
            <a:off x="10287000" y="2961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11" name="Text 109"/>
          <p:cNvSpPr/>
          <p:nvPr/>
        </p:nvSpPr>
        <p:spPr>
          <a:xfrm>
            <a:off x="10541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112" name="Text 110"/>
          <p:cNvSpPr/>
          <p:nvPr/>
        </p:nvSpPr>
        <p:spPr>
          <a:xfrm>
            <a:off x="10795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13" name="Text 111"/>
          <p:cNvSpPr/>
          <p:nvPr/>
        </p:nvSpPr>
        <p:spPr>
          <a:xfrm>
            <a:off x="11049000" y="2961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114" name="Shape 112"/>
          <p:cNvSpPr/>
          <p:nvPr/>
        </p:nvSpPr>
        <p:spPr>
          <a:xfrm>
            <a:off x="812800" y="3463131"/>
            <a:ext cx="88900" cy="88900"/>
          </a:xfrm>
          <a:prstGeom prst="roundRect">
            <a:avLst>
              <a:gd name="adj" fmla="val 50000"/>
            </a:avLst>
          </a:prstGeom>
          <a:solidFill>
            <a:srgbClr val="FF0467"/>
          </a:solidFill>
          <a:ln/>
        </p:spPr>
      </p:sp>
      <p:sp>
        <p:nvSpPr>
          <p:cNvPr id="115" name="Text 113"/>
          <p:cNvSpPr/>
          <p:nvPr/>
        </p:nvSpPr>
        <p:spPr>
          <a:xfrm>
            <a:off x="977900" y="3408561"/>
            <a:ext cx="2072368" cy="223490"/>
          </a:xfrm>
          <a:prstGeom prst="rect">
            <a:avLst/>
          </a:prstGeom>
          <a:noFill/>
          <a:ln/>
        </p:spPr>
        <p:txBody>
          <a:bodyPr wrap="non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240124 13:46 FIRELIGHT</a:t>
            </a:r>
            <a:endParaRPr lang="en-US" sz="1200" dirty="0"/>
          </a:p>
        </p:txBody>
      </p:sp>
      <p:sp>
        <p:nvSpPr>
          <p:cNvPr id="116" name="Text 114"/>
          <p:cNvSpPr/>
          <p:nvPr/>
        </p:nvSpPr>
        <p:spPr>
          <a:xfrm>
            <a:off x="3175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17" name="Text 115"/>
          <p:cNvSpPr/>
          <p:nvPr/>
        </p:nvSpPr>
        <p:spPr>
          <a:xfrm>
            <a:off x="3429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5</a:t>
            </a:r>
            <a:endParaRPr lang="en-US" sz="1600" dirty="0"/>
          </a:p>
        </p:txBody>
      </p:sp>
      <p:sp>
        <p:nvSpPr>
          <p:cNvPr id="118" name="Text 116"/>
          <p:cNvSpPr/>
          <p:nvPr/>
        </p:nvSpPr>
        <p:spPr>
          <a:xfrm>
            <a:off x="3683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119" name="Text 117"/>
          <p:cNvSpPr/>
          <p:nvPr/>
        </p:nvSpPr>
        <p:spPr>
          <a:xfrm>
            <a:off x="3937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120" name="Text 118"/>
          <p:cNvSpPr/>
          <p:nvPr/>
        </p:nvSpPr>
        <p:spPr>
          <a:xfrm>
            <a:off x="4191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121" name="Text 119"/>
          <p:cNvSpPr/>
          <p:nvPr/>
        </p:nvSpPr>
        <p:spPr>
          <a:xfrm>
            <a:off x="4445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22" name="Text 120"/>
          <p:cNvSpPr/>
          <p:nvPr/>
        </p:nvSpPr>
        <p:spPr>
          <a:xfrm>
            <a:off x="4699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123" name="Text 121"/>
          <p:cNvSpPr/>
          <p:nvPr/>
        </p:nvSpPr>
        <p:spPr>
          <a:xfrm>
            <a:off x="4953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Y</a:t>
            </a:r>
            <a:endParaRPr lang="en-US" sz="1600" dirty="0"/>
          </a:p>
        </p:txBody>
      </p:sp>
      <p:sp>
        <p:nvSpPr>
          <p:cNvPr id="124" name="Text 122"/>
          <p:cNvSpPr/>
          <p:nvPr/>
        </p:nvSpPr>
        <p:spPr>
          <a:xfrm>
            <a:off x="5207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4</a:t>
            </a:r>
            <a:endParaRPr lang="en-US" sz="1600" dirty="0"/>
          </a:p>
        </p:txBody>
      </p:sp>
      <p:sp>
        <p:nvSpPr>
          <p:cNvPr id="125" name="Text 123"/>
          <p:cNvSpPr/>
          <p:nvPr/>
        </p:nvSpPr>
        <p:spPr>
          <a:xfrm>
            <a:off x="5461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126" name="Text 124"/>
          <p:cNvSpPr/>
          <p:nvPr/>
        </p:nvSpPr>
        <p:spPr>
          <a:xfrm>
            <a:off x="5715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3</a:t>
            </a:r>
            <a:endParaRPr lang="en-US" sz="1600" dirty="0"/>
          </a:p>
        </p:txBody>
      </p:sp>
      <p:sp>
        <p:nvSpPr>
          <p:cNvPr id="127" name="Text 125"/>
          <p:cNvSpPr/>
          <p:nvPr/>
        </p:nvSpPr>
        <p:spPr>
          <a:xfrm>
            <a:off x="5969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128" name="Text 126"/>
          <p:cNvSpPr/>
          <p:nvPr/>
        </p:nvSpPr>
        <p:spPr>
          <a:xfrm>
            <a:off x="6223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129" name="Text 127"/>
          <p:cNvSpPr/>
          <p:nvPr/>
        </p:nvSpPr>
        <p:spPr>
          <a:xfrm>
            <a:off x="6477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6</a:t>
            </a:r>
            <a:endParaRPr lang="en-US" sz="1600" dirty="0"/>
          </a:p>
        </p:txBody>
      </p:sp>
      <p:sp>
        <p:nvSpPr>
          <p:cNvPr id="130" name="Text 128"/>
          <p:cNvSpPr/>
          <p:nvPr/>
        </p:nvSpPr>
        <p:spPr>
          <a:xfrm>
            <a:off x="6731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131" name="Text 129"/>
          <p:cNvSpPr/>
          <p:nvPr/>
        </p:nvSpPr>
        <p:spPr>
          <a:xfrm>
            <a:off x="6985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132" name="Text 130"/>
          <p:cNvSpPr/>
          <p:nvPr/>
        </p:nvSpPr>
        <p:spPr>
          <a:xfrm>
            <a:off x="7239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V</a:t>
            </a:r>
            <a:endParaRPr lang="en-US" sz="1600" dirty="0"/>
          </a:p>
        </p:txBody>
      </p:sp>
      <p:sp>
        <p:nvSpPr>
          <p:cNvPr id="133" name="Text 131"/>
          <p:cNvSpPr/>
          <p:nvPr/>
        </p:nvSpPr>
        <p:spPr>
          <a:xfrm>
            <a:off x="7493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34" name="Text 132"/>
          <p:cNvSpPr/>
          <p:nvPr/>
        </p:nvSpPr>
        <p:spPr>
          <a:xfrm>
            <a:off x="7747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35" name="Text 133"/>
          <p:cNvSpPr/>
          <p:nvPr/>
        </p:nvSpPr>
        <p:spPr>
          <a:xfrm>
            <a:off x="8001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3</a:t>
            </a:r>
            <a:endParaRPr lang="en-US" sz="1600" dirty="0"/>
          </a:p>
        </p:txBody>
      </p:sp>
      <p:sp>
        <p:nvSpPr>
          <p:cNvPr id="136" name="Text 134"/>
          <p:cNvSpPr/>
          <p:nvPr/>
        </p:nvSpPr>
        <p:spPr>
          <a:xfrm>
            <a:off x="8255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137" name="Text 135"/>
          <p:cNvSpPr/>
          <p:nvPr/>
        </p:nvSpPr>
        <p:spPr>
          <a:xfrm>
            <a:off x="8509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N</a:t>
            </a:r>
            <a:endParaRPr lang="en-US" sz="1600" dirty="0"/>
          </a:p>
        </p:txBody>
      </p:sp>
      <p:sp>
        <p:nvSpPr>
          <p:cNvPr id="138" name="Text 136"/>
          <p:cNvSpPr/>
          <p:nvPr/>
        </p:nvSpPr>
        <p:spPr>
          <a:xfrm>
            <a:off x="8763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139" name="Text 137"/>
          <p:cNvSpPr/>
          <p:nvPr/>
        </p:nvSpPr>
        <p:spPr>
          <a:xfrm>
            <a:off x="9017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140" name="Text 138"/>
          <p:cNvSpPr/>
          <p:nvPr/>
        </p:nvSpPr>
        <p:spPr>
          <a:xfrm>
            <a:off x="9271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K</a:t>
            </a:r>
            <a:endParaRPr lang="en-US" sz="1600" dirty="0"/>
          </a:p>
        </p:txBody>
      </p:sp>
      <p:sp>
        <p:nvSpPr>
          <p:cNvPr id="141" name="Text 139"/>
          <p:cNvSpPr/>
          <p:nvPr/>
        </p:nvSpPr>
        <p:spPr>
          <a:xfrm>
            <a:off x="9525000" y="3342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42" name="Text 140"/>
          <p:cNvSpPr/>
          <p:nvPr/>
        </p:nvSpPr>
        <p:spPr>
          <a:xfrm>
            <a:off x="9779000" y="3342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43" name="Text 141"/>
          <p:cNvSpPr/>
          <p:nvPr/>
        </p:nvSpPr>
        <p:spPr>
          <a:xfrm>
            <a:off x="10033000" y="3342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44" name="Text 142"/>
          <p:cNvSpPr/>
          <p:nvPr/>
        </p:nvSpPr>
        <p:spPr>
          <a:xfrm>
            <a:off x="10287000" y="3342531"/>
            <a:ext cx="228600" cy="330200"/>
          </a:xfrm>
          <a:prstGeom prst="rect">
            <a:avLst/>
          </a:prstGeom>
          <a:solidFill>
            <a:srgbClr val="D17061"/>
          </a:solidFill>
          <a:ln/>
        </p:spPr>
        <p:txBody>
          <a:bodyPr wrap="square" lIns="0" tIns="0" rIns="0" bIns="0" rtlCol="0" anchor="t">
            <a:normAutofit/>
          </a:bodyPr>
          <a:lstStyle/>
          <a:p>
            <a:pPr algn="ctr" indent="0" marL="0">
              <a:lnSpc>
                <a:spcPts val="2608"/>
              </a:lnSpc>
              <a:buNone/>
            </a:pPr>
            <a:r>
              <a:rPr lang="en-US" sz="1600"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45" name="Text 143"/>
          <p:cNvSpPr/>
          <p:nvPr/>
        </p:nvSpPr>
        <p:spPr>
          <a:xfrm>
            <a:off x="10541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146" name="Text 144"/>
          <p:cNvSpPr/>
          <p:nvPr/>
        </p:nvSpPr>
        <p:spPr>
          <a:xfrm>
            <a:off x="10795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147" name="Text 145"/>
          <p:cNvSpPr/>
          <p:nvPr/>
        </p:nvSpPr>
        <p:spPr>
          <a:xfrm>
            <a:off x="11049000" y="3342531"/>
            <a:ext cx="228600" cy="330200"/>
          </a:xfrm>
          <a:prstGeom prst="rect">
            <a:avLst/>
          </a:prstGeom>
          <a:solidFill>
            <a:srgbClr val="0E141B"/>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P</a:t>
            </a:r>
            <a:endParaRPr lang="en-US" sz="1600" dirty="0"/>
          </a:p>
        </p:txBody>
      </p:sp>
      <p:sp>
        <p:nvSpPr>
          <p:cNvPr id="148" name="Text 146"/>
          <p:cNvSpPr/>
          <p:nvPr/>
        </p:nvSpPr>
        <p:spPr>
          <a:xfrm>
            <a:off x="812800" y="372353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Positions 17–48 of four rows on the 142 page, in its own colors: </a:t>
            </a:r>
            <a:r>
              <a:rPr lang="en-US" sz="1200" dirty="0">
                <a:solidFill>
                  <a:srgbClr val="DEBA73"/>
                </a:solidFill>
                <a:latin typeface="Arial" pitchFamily="34" charset="0"/>
                <a:ea typeface="Arial" pitchFamily="34" charset="-122"/>
                <a:cs typeface="Arial" pitchFamily="34" charset="-120"/>
              </a:rPr>
              <a:t>amber</a:t>
            </a:r>
            <a:r>
              <a:rPr lang="en-US" sz="1200" dirty="0">
                <a:solidFill>
                  <a:srgbClr val="7D8894"/>
                </a:solidFill>
                <a:latin typeface="Arial" pitchFamily="34" charset="0"/>
                <a:ea typeface="Arial" pitchFamily="34" charset="-122"/>
                <a:cs typeface="Arial" pitchFamily="34" charset="-120"/>
              </a:rPr>
              <a:t> X??X · </a:t>
            </a:r>
            <a:r>
              <a:rPr lang="en-US" sz="1200" dirty="0">
                <a:solidFill>
                  <a:srgbClr val="7AABF0"/>
                </a:solidFill>
                <a:latin typeface="Arial" pitchFamily="34" charset="0"/>
                <a:ea typeface="Arial" pitchFamily="34" charset="-122"/>
                <a:cs typeface="Arial" pitchFamily="34" charset="-120"/>
              </a:rPr>
              <a:t>blue</a:t>
            </a:r>
            <a:r>
              <a:rPr lang="en-US" sz="1200" dirty="0">
                <a:solidFill>
                  <a:srgbClr val="7D8894"/>
                </a:solidFill>
                <a:latin typeface="Arial" pitchFamily="34" charset="0"/>
                <a:ea typeface="Arial" pitchFamily="34" charset="-122"/>
                <a:cs typeface="Arial" pitchFamily="34" charset="-120"/>
              </a:rPr>
              <a:t> pair across messages · </a:t>
            </a:r>
            <a:r>
              <a:rPr lang="en-US" sz="1200" dirty="0">
                <a:solidFill>
                  <a:srgbClr val="E8915E"/>
                </a:solidFill>
                <a:latin typeface="Arial" pitchFamily="34" charset="0"/>
                <a:ea typeface="Arial" pitchFamily="34" charset="-122"/>
                <a:cs typeface="Arial" pitchFamily="34" charset="-120"/>
              </a:rPr>
              <a:t>coral</a:t>
            </a:r>
            <a:r>
              <a:rPr lang="en-US" sz="1200" dirty="0">
                <a:solidFill>
                  <a:srgbClr val="7D8894"/>
                </a:solidFill>
                <a:latin typeface="Arial" pitchFamily="34" charset="0"/>
                <a:ea typeface="Arial" pitchFamily="34" charset="-122"/>
                <a:cs typeface="Arial" pitchFamily="34" charset="-120"/>
              </a:rPr>
              <a:t> double · </a:t>
            </a:r>
            <a:r>
              <a:rPr lang="en-US" sz="1200" dirty="0">
                <a:solidFill>
                  <a:srgbClr val="D17061"/>
                </a:solidFill>
                <a:latin typeface="Arial" pitchFamily="34" charset="0"/>
                <a:ea typeface="Arial" pitchFamily="34" charset="-122"/>
                <a:cs typeface="Arial" pitchFamily="34" charset="-120"/>
              </a:rPr>
              <a:t>red</a:t>
            </a:r>
            <a:r>
              <a:rPr lang="en-US" sz="1200" dirty="0">
                <a:solidFill>
                  <a:srgbClr val="7D8894"/>
                </a:solidFill>
                <a:latin typeface="Arial" pitchFamily="34" charset="0"/>
                <a:ea typeface="Arial" pitchFamily="34" charset="-122"/>
                <a:cs typeface="Arial" pitchFamily="34" charset="-120"/>
              </a:rPr>
              <a:t> run of four</a:t>
            </a:r>
            <a:endParaRPr lang="en-US" sz="1200" dirty="0"/>
          </a:p>
        </p:txBody>
      </p:sp>
      <p:sp>
        <p:nvSpPr>
          <p:cNvPr id="149" name="Shape 147"/>
          <p:cNvSpPr/>
          <p:nvPr/>
        </p:nvSpPr>
        <p:spPr>
          <a:xfrm>
            <a:off x="812800" y="4194026"/>
            <a:ext cx="5181600" cy="0"/>
          </a:xfrm>
          <a:prstGeom prst="line">
            <a:avLst/>
          </a:prstGeom>
          <a:noFill/>
          <a:ln w="6350">
            <a:solidFill>
              <a:srgbClr val="222A35"/>
            </a:solidFill>
            <a:prstDash val="solid"/>
          </a:ln>
        </p:spPr>
      </p:sp>
      <p:sp>
        <p:nvSpPr>
          <p:cNvPr id="150" name="Text 148"/>
          <p:cNvSpPr/>
          <p:nvPr/>
        </p:nvSpPr>
        <p:spPr>
          <a:xfrm>
            <a:off x="812800" y="4298801"/>
            <a:ext cx="53370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21 = 24 (</a:t>
            </a:r>
            <a:r>
              <a:rPr lang="en-US" sz="1600" dirty="0">
                <a:solidFill>
                  <a:srgbClr val="DEBA73"/>
                </a:solidFill>
                <a:latin typeface="Arial" pitchFamily="34" charset="0"/>
                <a:ea typeface="Arial" pitchFamily="34" charset="-122"/>
                <a:cs typeface="Arial" pitchFamily="34" charset="-120"/>
              </a:rPr>
              <a:t>amber</a:t>
            </a:r>
            <a:r>
              <a:rPr lang="en-US" sz="1600" dirty="0">
                <a:solidFill>
                  <a:srgbClr val="E6EDF3"/>
                </a:solidFill>
                <a:latin typeface="Arial" pitchFamily="34" charset="0"/>
                <a:ea typeface="Arial" pitchFamily="34" charset="-122"/>
                <a:cs typeface="Arial" pitchFamily="34" charset="-120"/>
              </a:rPr>
              <a:t>): 34 of 40 messages</a:t>
            </a:r>
            <a:endParaRPr lang="en-US" sz="1600" dirty="0"/>
          </a:p>
        </p:txBody>
      </p:sp>
      <p:sp>
        <p:nvSpPr>
          <p:cNvPr id="151" name="Shape 149"/>
          <p:cNvSpPr/>
          <p:nvPr/>
        </p:nvSpPr>
        <p:spPr>
          <a:xfrm>
            <a:off x="6197600" y="4194026"/>
            <a:ext cx="5181600" cy="0"/>
          </a:xfrm>
          <a:prstGeom prst="line">
            <a:avLst/>
          </a:prstGeom>
          <a:noFill/>
          <a:ln w="6350">
            <a:solidFill>
              <a:srgbClr val="222A35"/>
            </a:solidFill>
            <a:prstDash val="solid"/>
          </a:ln>
        </p:spPr>
      </p:sp>
      <p:sp>
        <p:nvSpPr>
          <p:cNvPr id="152" name="Text 150"/>
          <p:cNvSpPr/>
          <p:nvPr/>
        </p:nvSpPr>
        <p:spPr>
          <a:xfrm>
            <a:off x="6197600" y="4298801"/>
            <a:ext cx="53370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5 of the 6 without it double at 23–24 instead (</a:t>
            </a:r>
            <a:r>
              <a:rPr lang="en-US" sz="1600" dirty="0">
                <a:solidFill>
                  <a:srgbClr val="E8915E"/>
                </a:solidFill>
                <a:latin typeface="Arial" pitchFamily="34" charset="0"/>
                <a:ea typeface="Arial" pitchFamily="34" charset="-122"/>
                <a:cs typeface="Arial" pitchFamily="34" charset="-120"/>
              </a:rPr>
              <a:t>coral</a:t>
            </a:r>
            <a:r>
              <a:rPr lang="en-US" sz="1600" dirty="0">
                <a:solidFill>
                  <a:srgbClr val="E6EDF3"/>
                </a:solidFill>
                <a:latin typeface="Arial" pitchFamily="34" charset="0"/>
                <a:ea typeface="Arial" pitchFamily="34" charset="-122"/>
                <a:cs typeface="Arial" pitchFamily="34" charset="-120"/>
              </a:rPr>
              <a:t>)</a:t>
            </a:r>
            <a:endParaRPr lang="en-US" sz="1600" dirty="0"/>
          </a:p>
        </p:txBody>
      </p:sp>
      <p:sp>
        <p:nvSpPr>
          <p:cNvPr id="153" name="Shape 151"/>
          <p:cNvSpPr/>
          <p:nvPr/>
        </p:nvSpPr>
        <p:spPr>
          <a:xfrm>
            <a:off x="812800" y="4769296"/>
            <a:ext cx="5181600" cy="0"/>
          </a:xfrm>
          <a:prstGeom prst="line">
            <a:avLst/>
          </a:prstGeom>
          <a:noFill/>
          <a:ln w="6350">
            <a:solidFill>
              <a:srgbClr val="222A35"/>
            </a:solidFill>
            <a:prstDash val="solid"/>
          </a:ln>
        </p:spPr>
      </p:sp>
      <p:sp>
        <p:nvSpPr>
          <p:cNvPr id="154" name="Text 152"/>
          <p:cNvSpPr/>
          <p:nvPr/>
        </p:nvSpPr>
        <p:spPr>
          <a:xfrm>
            <a:off x="812800" y="4874071"/>
            <a:ext cx="53370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Runs of four at 42, 64, 86 and 108: 38 or 39 of 40 each</a:t>
            </a:r>
            <a:endParaRPr lang="en-US" sz="1600" dirty="0"/>
          </a:p>
        </p:txBody>
      </p:sp>
      <p:sp>
        <p:nvSpPr>
          <p:cNvPr id="155" name="Shape 153"/>
          <p:cNvSpPr/>
          <p:nvPr/>
        </p:nvSpPr>
        <p:spPr>
          <a:xfrm>
            <a:off x="6197600" y="4769296"/>
            <a:ext cx="5181600" cy="0"/>
          </a:xfrm>
          <a:prstGeom prst="line">
            <a:avLst/>
          </a:prstGeom>
          <a:noFill/>
          <a:ln w="6350">
            <a:solidFill>
              <a:srgbClr val="222A35"/>
            </a:solidFill>
            <a:prstDash val="solid"/>
          </a:ln>
        </p:spPr>
      </p:sp>
      <p:sp>
        <p:nvSpPr>
          <p:cNvPr id="156" name="Text 154"/>
          <p:cNvSpPr/>
          <p:nvPr/>
        </p:nvSpPr>
        <p:spPr>
          <a:xfrm>
            <a:off x="6197600" y="4874071"/>
            <a:ext cx="53370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Click the amber S: 34 rows stay bright, 6 fade</a:t>
            </a:r>
            <a:endParaRPr lang="en-US" sz="1600" dirty="0"/>
          </a:p>
        </p:txBody>
      </p:sp>
      <p:sp>
        <p:nvSpPr>
          <p:cNvPr id="157" name="Text 155"/>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the published 142-character heatmap page</a:t>
            </a:r>
            <a:endParaRPr lang="en-US" sz="1200" dirty="0"/>
          </a:p>
        </p:txBody>
      </p:sp>
      <p:sp>
        <p:nvSpPr>
          <p:cNvPr id="158" name="Text 156"/>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PAIRS ACROSS LENGTHS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Pairs across lengths</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Every length’s results stacked: one row per length, per group</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Square: passes here and at 2+ other lengths, same place · pale = near miss</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0467"/>
                </a:solidFill>
                <a:latin typeface="Arial" pitchFamily="34" charset="0"/>
                <a:ea typeface="Arial" pitchFamily="34" charset="-122"/>
                <a:cs typeface="Arial" pitchFamily="34" charset="-120"/>
              </a:rPr>
              <a:t>Group 4:</a:t>
            </a:r>
            <a:r>
              <a:rPr lang="en-US" sz="1600" dirty="0">
                <a:solidFill>
                  <a:srgbClr val="E6EDF3"/>
                </a:solidFill>
                <a:latin typeface="Arial" pitchFamily="34" charset="0"/>
                <a:ea typeface="Arial" pitchFamily="34" charset="-122"/>
                <a:cs typeface="Arial" pitchFamily="34" charset="-120"/>
              </a:rPr>
              <a:t> 21 = 24 at 12 lengths, 56 to 268 · by chance 0.0</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D7D32"/>
                </a:solidFill>
                <a:latin typeface="Arial" pitchFamily="34" charset="0"/>
                <a:ea typeface="Arial" pitchFamily="34" charset="-122"/>
                <a:cs typeface="Arial" pitchFamily="34" charset="-120"/>
              </a:rPr>
              <a:t>Group 2:</a:t>
            </a:r>
            <a:r>
              <a:rPr lang="en-US" sz="1600" dirty="0">
                <a:solidFill>
                  <a:srgbClr val="E6EDF3"/>
                </a:solidFill>
                <a:latin typeface="Arial" pitchFamily="34" charset="0"/>
                <a:ea typeface="Arial" pitchFamily="34" charset="-122"/>
                <a:cs typeface="Arial" pitchFamily="34" charset="-120"/>
              </a:rPr>
              <a:t> 16–24 = 21–29 at 16 lengths, 39 to 85 · by chance 0.0</a:t>
            </a:r>
            <a:endParaRPr lang="en-US" sz="1600" dirty="0"/>
          </a:p>
        </p:txBody>
      </p:sp>
      <p:sp>
        <p:nvSpPr>
          <p:cNvPr id="12" name="Shape 10"/>
          <p:cNvSpPr/>
          <p:nvPr/>
        </p:nvSpPr>
        <p:spPr>
          <a:xfrm>
            <a:off x="5791200" y="1935411"/>
            <a:ext cx="5588000" cy="3143250"/>
          </a:xfrm>
          <a:prstGeom prst="roundRect">
            <a:avLst>
              <a:gd name="adj" fmla="val 2424"/>
            </a:avLst>
          </a:prstGeom>
          <a:solidFill>
            <a:srgbClr val="0E141B"/>
          </a:solidFill>
          <a:ln/>
        </p:spPr>
      </p:sp>
      <p:pic>
        <p:nvPicPr>
          <p:cNvPr id="13" name="Image 0" descr="Pairs Across Lengths, Group 4: one row per length from 50 to 292, with pink squares lining up in columns at 21 = 24 and at the runs from 42 to 45 onward">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4" name="Shape 11"/>
          <p:cNvSpPr/>
          <p:nvPr/>
        </p:nvSpPr>
        <p:spPr>
          <a:xfrm>
            <a:off x="5794375" y="1938586"/>
            <a:ext cx="5581650" cy="3136900"/>
          </a:xfrm>
          <a:prstGeom prst="roundRect">
            <a:avLst>
              <a:gd name="adj" fmla="val 2328"/>
            </a:avLst>
          </a:prstGeom>
          <a:noFill/>
          <a:ln w="6350">
            <a:solidFill>
              <a:srgbClr val="222A35"/>
            </a:solidFill>
            <a:prstDash val="solid"/>
          </a:ln>
        </p:spPr>
      </p:sp>
      <p:sp>
        <p:nvSpPr>
          <p:cNvPr id="15"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cross_length_patterns.html</a:t>
            </a:r>
            <a:endParaRPr lang="en-US" sz="1200" dirty="0"/>
          </a:p>
        </p:txBody>
      </p:sp>
      <p:sp>
        <p:nvSpPr>
          <p:cNvPr id="16"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30-CHARACTER PAPER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M and 5 shortage</a:t>
            </a:r>
            <a:endParaRPr lang="en-US" sz="3600" dirty="0"/>
          </a:p>
        </p:txBody>
      </p:sp>
      <p:sp>
        <p:nvSpPr>
          <p:cNvPr id="4" name="Text 2"/>
          <p:cNvSpPr/>
          <p:nvPr/>
        </p:nvSpPr>
        <p:spPr>
          <a:xfrm>
            <a:off x="812800" y="1935411"/>
            <a:ext cx="3401060"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FFCC00"/>
                </a:solidFill>
                <a:latin typeface="Arial" pitchFamily="34" charset="0"/>
                <a:ea typeface="Arial" pitchFamily="34" charset="-122"/>
                <a:cs typeface="Arial" pitchFamily="34" charset="-120"/>
              </a:rPr>
              <a:t>1.9%</a:t>
            </a:r>
            <a:endParaRPr lang="en-US" sz="8000" dirty="0"/>
          </a:p>
        </p:txBody>
      </p:sp>
      <p:sp>
        <p:nvSpPr>
          <p:cNvPr id="5" name="Text 3"/>
          <p:cNvSpPr/>
          <p:nvPr/>
        </p:nvSpPr>
        <p:spPr>
          <a:xfrm>
            <a:off x="812800" y="3002211"/>
            <a:ext cx="3401060"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M and 5 in Group 1 message bodies; an even share is 3.125% (z −22.8, −22.3)</a:t>
            </a:r>
            <a:endParaRPr lang="en-US" sz="1600" dirty="0"/>
          </a:p>
        </p:txBody>
      </p:sp>
      <p:sp>
        <p:nvSpPr>
          <p:cNvPr id="6" name="Shape 4"/>
          <p:cNvSpPr/>
          <p:nvPr/>
        </p:nvSpPr>
        <p:spPr>
          <a:xfrm>
            <a:off x="4521200" y="1938586"/>
            <a:ext cx="6858000" cy="0"/>
          </a:xfrm>
          <a:prstGeom prst="line">
            <a:avLst/>
          </a:prstGeom>
          <a:noFill/>
          <a:ln w="6350">
            <a:solidFill>
              <a:srgbClr val="222A35"/>
            </a:solidFill>
            <a:prstDash val="solid"/>
          </a:ln>
        </p:spPr>
      </p:sp>
      <p:sp>
        <p:nvSpPr>
          <p:cNvPr id="7" name="Text 5"/>
          <p:cNvSpPr/>
          <p:nvPr/>
        </p:nvSpPr>
        <p:spPr>
          <a:xfrm>
            <a:off x="4521200" y="204336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5,881 unique: </a:t>
            </a:r>
            <a:r>
              <a:rPr lang="en-US" sz="1600" dirty="0">
                <a:solidFill>
                  <a:srgbClr val="06B050"/>
                </a:solidFill>
                <a:latin typeface="Arial" pitchFamily="34" charset="0"/>
                <a:ea typeface="Arial" pitchFamily="34" charset="-122"/>
                <a:cs typeface="Arial" pitchFamily="34" charset="-120"/>
              </a:rPr>
              <a:t>3,917 Group 1</a:t>
            </a:r>
            <a:r>
              <a:rPr lang="en-US" sz="1600" dirty="0">
                <a:solidFill>
                  <a:srgbClr val="E6EDF3"/>
                </a:solidFill>
                <a:latin typeface="Arial" pitchFamily="34" charset="0"/>
                <a:ea typeface="Arial" pitchFamily="34" charset="-122"/>
                <a:cs typeface="Arial" pitchFamily="34" charset="-120"/>
              </a:rPr>
              <a:t>, </a:t>
            </a:r>
            <a:r>
              <a:rPr lang="en-US" sz="1600" dirty="0">
                <a:solidFill>
                  <a:srgbClr val="ED7D32"/>
                </a:solidFill>
                <a:latin typeface="Arial" pitchFamily="34" charset="0"/>
                <a:ea typeface="Arial" pitchFamily="34" charset="-122"/>
                <a:cs typeface="Arial" pitchFamily="34" charset="-120"/>
              </a:rPr>
              <a:t>1,964 Group 2</a:t>
            </a:r>
            <a:r>
              <a:rPr lang="en-US" sz="1600" dirty="0">
                <a:solidFill>
                  <a:srgbClr val="E6EDF3"/>
                </a:solidFill>
                <a:latin typeface="Arial" pitchFamily="34" charset="0"/>
                <a:ea typeface="Arial" pitchFamily="34" charset="-122"/>
                <a:cs typeface="Arial" pitchFamily="34" charset="-120"/>
              </a:rPr>
              <a:t> · Jan 25, 2022 – Jul 29, 2026</a:t>
            </a:r>
            <a:endParaRPr lang="en-US" sz="1600" dirty="0"/>
          </a:p>
        </p:txBody>
      </p:sp>
      <p:sp>
        <p:nvSpPr>
          <p:cNvPr id="8" name="Shape 6"/>
          <p:cNvSpPr/>
          <p:nvPr/>
        </p:nvSpPr>
        <p:spPr>
          <a:xfrm>
            <a:off x="4521200" y="2412256"/>
            <a:ext cx="6858000" cy="0"/>
          </a:xfrm>
          <a:prstGeom prst="line">
            <a:avLst/>
          </a:prstGeom>
          <a:noFill/>
          <a:ln w="6350">
            <a:solidFill>
              <a:srgbClr val="222A35"/>
            </a:solidFill>
            <a:prstDash val="solid"/>
          </a:ln>
        </p:spPr>
      </p:sp>
      <p:sp>
        <p:nvSpPr>
          <p:cNvPr id="9" name="Text 7"/>
          <p:cNvSpPr/>
          <p:nvPr/>
        </p:nvSpPr>
        <p:spPr>
          <a:xfrm>
            <a:off x="4521200" y="251703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Short in all 18 prefixes with 100+ messages, before and after Oct 2024</a:t>
            </a:r>
            <a:endParaRPr lang="en-US" sz="1600" dirty="0"/>
          </a:p>
        </p:txBody>
      </p:sp>
      <p:sp>
        <p:nvSpPr>
          <p:cNvPr id="10" name="Shape 8"/>
          <p:cNvSpPr/>
          <p:nvPr/>
        </p:nvSpPr>
        <p:spPr>
          <a:xfrm>
            <a:off x="4521200" y="2885926"/>
            <a:ext cx="6858000" cy="0"/>
          </a:xfrm>
          <a:prstGeom prst="line">
            <a:avLst/>
          </a:prstGeom>
          <a:noFill/>
          <a:ln w="6350">
            <a:solidFill>
              <a:srgbClr val="222A35"/>
            </a:solidFill>
            <a:prstDash val="solid"/>
          </a:ln>
        </p:spPr>
      </p:sp>
      <p:sp>
        <p:nvSpPr>
          <p:cNvPr id="11" name="Text 9"/>
          <p:cNvSpPr/>
          <p:nvPr/>
        </p:nvSpPr>
        <p:spPr>
          <a:xfrm>
            <a:off x="4521200" y="299070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 matched random control stays within ±2</a:t>
            </a:r>
            <a:endParaRPr lang="en-US" sz="1600" dirty="0"/>
          </a:p>
        </p:txBody>
      </p:sp>
      <p:sp>
        <p:nvSpPr>
          <p:cNvPr id="12" name="Text 1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eam_30char_format_analysis.html</a:t>
            </a:r>
            <a:endParaRPr lang="en-US" sz="1200" dirty="0"/>
          </a:p>
        </p:txBody>
      </p:sp>
      <p:sp>
        <p:nvSpPr>
          <p:cNvPr id="13" name="Text 11"/>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30-CHARACTER PAPER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last six characters</a:t>
            </a:r>
            <a:endParaRPr lang="en-US" sz="3600" dirty="0"/>
          </a:p>
        </p:txBody>
      </p:sp>
      <p:sp>
        <p:nvSpPr>
          <p:cNvPr id="4" name="Text 2"/>
          <p:cNvSpPr/>
          <p:nvPr/>
        </p:nvSpPr>
        <p:spPr>
          <a:xfrm>
            <a:off x="812800" y="1948111"/>
            <a:ext cx="881659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Messages whose neighbors match (Table 5); each count sits between its two positions</a:t>
            </a:r>
            <a:endParaRPr lang="en-US" sz="1200" dirty="0"/>
          </a:p>
        </p:txBody>
      </p:sp>
      <p:sp>
        <p:nvSpPr>
          <p:cNvPr id="5" name="Shape 3"/>
          <p:cNvSpPr/>
          <p:nvPr/>
        </p:nvSpPr>
        <p:spPr>
          <a:xfrm>
            <a:off x="11112500" y="1935411"/>
            <a:ext cx="0" cy="226020"/>
          </a:xfrm>
          <a:prstGeom prst="line">
            <a:avLst/>
          </a:prstGeom>
          <a:noFill/>
          <a:ln w="12700">
            <a:solidFill>
              <a:srgbClr val="FFCC00"/>
            </a:solidFill>
            <a:prstDash val="solid"/>
          </a:ln>
        </p:spPr>
      </p:sp>
      <p:sp>
        <p:nvSpPr>
          <p:cNvPr id="6" name="Shape 4"/>
          <p:cNvSpPr/>
          <p:nvPr/>
        </p:nvSpPr>
        <p:spPr>
          <a:xfrm>
            <a:off x="9372600" y="2155081"/>
            <a:ext cx="1746250" cy="0"/>
          </a:xfrm>
          <a:prstGeom prst="line">
            <a:avLst/>
          </a:prstGeom>
          <a:noFill/>
          <a:ln w="12700">
            <a:solidFill>
              <a:srgbClr val="FFCC00"/>
            </a:solidFill>
            <a:prstDash val="solid"/>
          </a:ln>
        </p:spPr>
      </p:sp>
      <p:sp>
        <p:nvSpPr>
          <p:cNvPr id="7" name="Shape 5"/>
          <p:cNvSpPr/>
          <p:nvPr/>
        </p:nvSpPr>
        <p:spPr>
          <a:xfrm>
            <a:off x="9378950" y="1935411"/>
            <a:ext cx="0" cy="226020"/>
          </a:xfrm>
          <a:prstGeom prst="line">
            <a:avLst/>
          </a:prstGeom>
          <a:noFill/>
          <a:ln w="12700">
            <a:solidFill>
              <a:srgbClr val="FFCC00"/>
            </a:solidFill>
            <a:prstDash val="solid"/>
          </a:ln>
        </p:spPr>
      </p:sp>
      <p:sp>
        <p:nvSpPr>
          <p:cNvPr id="8" name="Text 6"/>
          <p:cNvSpPr/>
          <p:nvPr/>
        </p:nvSpPr>
        <p:spPr>
          <a:xfrm>
            <a:off x="9359487" y="1935411"/>
            <a:ext cx="177247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last six</a:t>
            </a:r>
            <a:endParaRPr lang="en-US" sz="1200" dirty="0"/>
          </a:p>
        </p:txBody>
      </p:sp>
      <p:sp>
        <p:nvSpPr>
          <p:cNvPr id="9" name="Text 7"/>
          <p:cNvSpPr/>
          <p:nvPr/>
        </p:nvSpPr>
        <p:spPr>
          <a:xfrm>
            <a:off x="787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10" name="Text 8"/>
          <p:cNvSpPr/>
          <p:nvPr/>
        </p:nvSpPr>
        <p:spPr>
          <a:xfrm>
            <a:off x="1136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11" name="Text 9"/>
          <p:cNvSpPr/>
          <p:nvPr/>
        </p:nvSpPr>
        <p:spPr>
          <a:xfrm>
            <a:off x="14859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12" name="Text 10"/>
          <p:cNvSpPr/>
          <p:nvPr/>
        </p:nvSpPr>
        <p:spPr>
          <a:xfrm>
            <a:off x="18351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13" name="Text 11"/>
          <p:cNvSpPr/>
          <p:nvPr/>
        </p:nvSpPr>
        <p:spPr>
          <a:xfrm>
            <a:off x="2184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14" name="Text 12"/>
          <p:cNvSpPr/>
          <p:nvPr/>
        </p:nvSpPr>
        <p:spPr>
          <a:xfrm>
            <a:off x="2533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6</a:t>
            </a:r>
            <a:endParaRPr lang="en-US" sz="1200" dirty="0"/>
          </a:p>
        </p:txBody>
      </p:sp>
      <p:sp>
        <p:nvSpPr>
          <p:cNvPr id="15" name="Text 13"/>
          <p:cNvSpPr/>
          <p:nvPr/>
        </p:nvSpPr>
        <p:spPr>
          <a:xfrm>
            <a:off x="28829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7</a:t>
            </a:r>
            <a:endParaRPr lang="en-US" sz="1200" dirty="0"/>
          </a:p>
        </p:txBody>
      </p:sp>
      <p:sp>
        <p:nvSpPr>
          <p:cNvPr id="16" name="Text 14"/>
          <p:cNvSpPr/>
          <p:nvPr/>
        </p:nvSpPr>
        <p:spPr>
          <a:xfrm>
            <a:off x="32321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8</a:t>
            </a:r>
            <a:endParaRPr lang="en-US" sz="1200" dirty="0"/>
          </a:p>
        </p:txBody>
      </p:sp>
      <p:sp>
        <p:nvSpPr>
          <p:cNvPr id="17" name="Text 15"/>
          <p:cNvSpPr/>
          <p:nvPr/>
        </p:nvSpPr>
        <p:spPr>
          <a:xfrm>
            <a:off x="3581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9</a:t>
            </a:r>
            <a:endParaRPr lang="en-US" sz="1200" dirty="0"/>
          </a:p>
        </p:txBody>
      </p:sp>
      <p:sp>
        <p:nvSpPr>
          <p:cNvPr id="18" name="Text 16"/>
          <p:cNvSpPr/>
          <p:nvPr/>
        </p:nvSpPr>
        <p:spPr>
          <a:xfrm>
            <a:off x="3930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10</a:t>
            </a:r>
            <a:endParaRPr lang="en-US" sz="1200" dirty="0"/>
          </a:p>
        </p:txBody>
      </p:sp>
      <p:sp>
        <p:nvSpPr>
          <p:cNvPr id="19" name="Text 17"/>
          <p:cNvSpPr/>
          <p:nvPr/>
        </p:nvSpPr>
        <p:spPr>
          <a:xfrm>
            <a:off x="42799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11</a:t>
            </a:r>
            <a:endParaRPr lang="en-US" sz="1200" dirty="0"/>
          </a:p>
        </p:txBody>
      </p:sp>
      <p:sp>
        <p:nvSpPr>
          <p:cNvPr id="20" name="Text 18"/>
          <p:cNvSpPr/>
          <p:nvPr/>
        </p:nvSpPr>
        <p:spPr>
          <a:xfrm>
            <a:off x="46291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12</a:t>
            </a:r>
            <a:endParaRPr lang="en-US" sz="1200" dirty="0"/>
          </a:p>
        </p:txBody>
      </p:sp>
      <p:sp>
        <p:nvSpPr>
          <p:cNvPr id="21" name="Text 19"/>
          <p:cNvSpPr/>
          <p:nvPr/>
        </p:nvSpPr>
        <p:spPr>
          <a:xfrm>
            <a:off x="4978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13</a:t>
            </a:r>
            <a:endParaRPr lang="en-US" sz="1200" dirty="0"/>
          </a:p>
        </p:txBody>
      </p:sp>
      <p:sp>
        <p:nvSpPr>
          <p:cNvPr id="22" name="Text 20"/>
          <p:cNvSpPr/>
          <p:nvPr/>
        </p:nvSpPr>
        <p:spPr>
          <a:xfrm>
            <a:off x="5327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14</a:t>
            </a:r>
            <a:endParaRPr lang="en-US" sz="1200" dirty="0"/>
          </a:p>
        </p:txBody>
      </p:sp>
      <p:sp>
        <p:nvSpPr>
          <p:cNvPr id="23" name="Text 21"/>
          <p:cNvSpPr/>
          <p:nvPr/>
        </p:nvSpPr>
        <p:spPr>
          <a:xfrm>
            <a:off x="56769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15</a:t>
            </a:r>
            <a:endParaRPr lang="en-US" sz="1200" dirty="0"/>
          </a:p>
        </p:txBody>
      </p:sp>
      <p:sp>
        <p:nvSpPr>
          <p:cNvPr id="24" name="Text 22"/>
          <p:cNvSpPr/>
          <p:nvPr/>
        </p:nvSpPr>
        <p:spPr>
          <a:xfrm>
            <a:off x="60261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16</a:t>
            </a:r>
            <a:endParaRPr lang="en-US" sz="1200" dirty="0"/>
          </a:p>
        </p:txBody>
      </p:sp>
      <p:sp>
        <p:nvSpPr>
          <p:cNvPr id="25" name="Text 23"/>
          <p:cNvSpPr/>
          <p:nvPr/>
        </p:nvSpPr>
        <p:spPr>
          <a:xfrm>
            <a:off x="6375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17</a:t>
            </a:r>
            <a:endParaRPr lang="en-US" sz="1200" dirty="0"/>
          </a:p>
        </p:txBody>
      </p:sp>
      <p:sp>
        <p:nvSpPr>
          <p:cNvPr id="26" name="Text 24"/>
          <p:cNvSpPr/>
          <p:nvPr/>
        </p:nvSpPr>
        <p:spPr>
          <a:xfrm>
            <a:off x="6724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18</a:t>
            </a:r>
            <a:endParaRPr lang="en-US" sz="1200" dirty="0"/>
          </a:p>
        </p:txBody>
      </p:sp>
      <p:sp>
        <p:nvSpPr>
          <p:cNvPr id="27" name="Text 25"/>
          <p:cNvSpPr/>
          <p:nvPr/>
        </p:nvSpPr>
        <p:spPr>
          <a:xfrm>
            <a:off x="70739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19</a:t>
            </a:r>
            <a:endParaRPr lang="en-US" sz="1200" dirty="0"/>
          </a:p>
        </p:txBody>
      </p:sp>
      <p:sp>
        <p:nvSpPr>
          <p:cNvPr id="28" name="Text 26"/>
          <p:cNvSpPr/>
          <p:nvPr/>
        </p:nvSpPr>
        <p:spPr>
          <a:xfrm>
            <a:off x="74231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20</a:t>
            </a:r>
            <a:endParaRPr lang="en-US" sz="1200" dirty="0"/>
          </a:p>
        </p:txBody>
      </p:sp>
      <p:sp>
        <p:nvSpPr>
          <p:cNvPr id="29" name="Text 27"/>
          <p:cNvSpPr/>
          <p:nvPr/>
        </p:nvSpPr>
        <p:spPr>
          <a:xfrm>
            <a:off x="7772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21</a:t>
            </a:r>
            <a:endParaRPr lang="en-US" sz="1200" dirty="0"/>
          </a:p>
        </p:txBody>
      </p:sp>
      <p:sp>
        <p:nvSpPr>
          <p:cNvPr id="30" name="Text 28"/>
          <p:cNvSpPr/>
          <p:nvPr/>
        </p:nvSpPr>
        <p:spPr>
          <a:xfrm>
            <a:off x="8121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22</a:t>
            </a:r>
            <a:endParaRPr lang="en-US" sz="1200" dirty="0"/>
          </a:p>
        </p:txBody>
      </p:sp>
      <p:sp>
        <p:nvSpPr>
          <p:cNvPr id="31" name="Text 29"/>
          <p:cNvSpPr/>
          <p:nvPr/>
        </p:nvSpPr>
        <p:spPr>
          <a:xfrm>
            <a:off x="84709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23</a:t>
            </a:r>
            <a:endParaRPr lang="en-US" sz="1200" dirty="0"/>
          </a:p>
        </p:txBody>
      </p:sp>
      <p:sp>
        <p:nvSpPr>
          <p:cNvPr id="32" name="Text 30"/>
          <p:cNvSpPr/>
          <p:nvPr/>
        </p:nvSpPr>
        <p:spPr>
          <a:xfrm>
            <a:off x="88201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24</a:t>
            </a:r>
            <a:endParaRPr lang="en-US" sz="1200" dirty="0"/>
          </a:p>
        </p:txBody>
      </p:sp>
      <p:sp>
        <p:nvSpPr>
          <p:cNvPr id="33" name="Text 31"/>
          <p:cNvSpPr/>
          <p:nvPr/>
        </p:nvSpPr>
        <p:spPr>
          <a:xfrm>
            <a:off x="9169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25</a:t>
            </a:r>
            <a:endParaRPr lang="en-US" sz="1200" dirty="0"/>
          </a:p>
        </p:txBody>
      </p:sp>
      <p:sp>
        <p:nvSpPr>
          <p:cNvPr id="34" name="Text 32"/>
          <p:cNvSpPr/>
          <p:nvPr/>
        </p:nvSpPr>
        <p:spPr>
          <a:xfrm>
            <a:off x="9518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26</a:t>
            </a:r>
            <a:endParaRPr lang="en-US" sz="1200" dirty="0"/>
          </a:p>
        </p:txBody>
      </p:sp>
      <p:sp>
        <p:nvSpPr>
          <p:cNvPr id="35" name="Text 33"/>
          <p:cNvSpPr/>
          <p:nvPr/>
        </p:nvSpPr>
        <p:spPr>
          <a:xfrm>
            <a:off x="98679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27</a:t>
            </a:r>
            <a:endParaRPr lang="en-US" sz="1200" dirty="0"/>
          </a:p>
        </p:txBody>
      </p:sp>
      <p:sp>
        <p:nvSpPr>
          <p:cNvPr id="36" name="Text 34"/>
          <p:cNvSpPr/>
          <p:nvPr/>
        </p:nvSpPr>
        <p:spPr>
          <a:xfrm>
            <a:off x="102171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28</a:t>
            </a:r>
            <a:endParaRPr lang="en-US" sz="1200" dirty="0"/>
          </a:p>
        </p:txBody>
      </p:sp>
      <p:sp>
        <p:nvSpPr>
          <p:cNvPr id="37" name="Text 35"/>
          <p:cNvSpPr/>
          <p:nvPr/>
        </p:nvSpPr>
        <p:spPr>
          <a:xfrm>
            <a:off x="1056640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29</a:t>
            </a:r>
            <a:endParaRPr lang="en-US" sz="1200" dirty="0"/>
          </a:p>
        </p:txBody>
      </p:sp>
      <p:sp>
        <p:nvSpPr>
          <p:cNvPr id="38" name="Text 36"/>
          <p:cNvSpPr/>
          <p:nvPr/>
        </p:nvSpPr>
        <p:spPr>
          <a:xfrm>
            <a:off x="10915650" y="2212231"/>
            <a:ext cx="4000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30</a:t>
            </a:r>
            <a:endParaRPr lang="en-US" sz="1200" dirty="0"/>
          </a:p>
        </p:txBody>
      </p:sp>
      <p:sp>
        <p:nvSpPr>
          <p:cNvPr id="39" name="Text 37"/>
          <p:cNvSpPr/>
          <p:nvPr/>
        </p:nvSpPr>
        <p:spPr>
          <a:xfrm>
            <a:off x="812800" y="247635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06B050"/>
                </a:solidFill>
                <a:latin typeface="Courier New" pitchFamily="49" charset="0"/>
                <a:ea typeface="Courier New" pitchFamily="49" charset="-122"/>
                <a:cs typeface="Courier New" pitchFamily="49" charset="-120"/>
              </a:rPr>
              <a:t>Group 1 · 3,917 · ~122 expected</a:t>
            </a:r>
            <a:endParaRPr lang="en-US" sz="1200" dirty="0"/>
          </a:p>
        </p:txBody>
      </p:sp>
      <p:sp>
        <p:nvSpPr>
          <p:cNvPr id="40" name="Text 38"/>
          <p:cNvSpPr/>
          <p:nvPr/>
        </p:nvSpPr>
        <p:spPr>
          <a:xfrm>
            <a:off x="812800" y="2740471"/>
            <a:ext cx="330200" cy="330200"/>
          </a:xfrm>
          <a:prstGeom prst="rect">
            <a:avLst/>
          </a:prstGeom>
          <a:solidFill>
            <a:srgbClr val="7D8894">
              <a:alpha val="4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146</a:t>
            </a:r>
            <a:endParaRPr lang="en-US" sz="1200" dirty="0"/>
          </a:p>
        </p:txBody>
      </p:sp>
      <p:sp>
        <p:nvSpPr>
          <p:cNvPr id="41" name="Text 39"/>
          <p:cNvSpPr/>
          <p:nvPr/>
        </p:nvSpPr>
        <p:spPr>
          <a:xfrm>
            <a:off x="11620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130</a:t>
            </a:r>
            <a:endParaRPr lang="en-US" sz="1200" dirty="0"/>
          </a:p>
        </p:txBody>
      </p:sp>
      <p:sp>
        <p:nvSpPr>
          <p:cNvPr id="42" name="Text 40"/>
          <p:cNvSpPr/>
          <p:nvPr/>
        </p:nvSpPr>
        <p:spPr>
          <a:xfrm>
            <a:off x="15113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114</a:t>
            </a:r>
            <a:endParaRPr lang="en-US" sz="1200" dirty="0"/>
          </a:p>
        </p:txBody>
      </p:sp>
      <p:sp>
        <p:nvSpPr>
          <p:cNvPr id="43" name="Text 41"/>
          <p:cNvSpPr/>
          <p:nvPr/>
        </p:nvSpPr>
        <p:spPr>
          <a:xfrm>
            <a:off x="18605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141</a:t>
            </a:r>
            <a:endParaRPr lang="en-US" sz="1200" dirty="0"/>
          </a:p>
        </p:txBody>
      </p:sp>
      <p:sp>
        <p:nvSpPr>
          <p:cNvPr id="44" name="Text 42"/>
          <p:cNvSpPr/>
          <p:nvPr/>
        </p:nvSpPr>
        <p:spPr>
          <a:xfrm>
            <a:off x="22098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127</a:t>
            </a:r>
            <a:endParaRPr lang="en-US" sz="1200" dirty="0"/>
          </a:p>
        </p:txBody>
      </p:sp>
      <p:sp>
        <p:nvSpPr>
          <p:cNvPr id="45" name="Text 43"/>
          <p:cNvSpPr/>
          <p:nvPr/>
        </p:nvSpPr>
        <p:spPr>
          <a:xfrm>
            <a:off x="25590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117</a:t>
            </a:r>
            <a:endParaRPr lang="en-US" sz="1200" dirty="0"/>
          </a:p>
        </p:txBody>
      </p:sp>
      <p:sp>
        <p:nvSpPr>
          <p:cNvPr id="46" name="Text 44"/>
          <p:cNvSpPr/>
          <p:nvPr/>
        </p:nvSpPr>
        <p:spPr>
          <a:xfrm>
            <a:off x="29083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136</a:t>
            </a:r>
            <a:endParaRPr lang="en-US" sz="1200" dirty="0"/>
          </a:p>
        </p:txBody>
      </p:sp>
      <p:sp>
        <p:nvSpPr>
          <p:cNvPr id="47" name="Text 45"/>
          <p:cNvSpPr/>
          <p:nvPr/>
        </p:nvSpPr>
        <p:spPr>
          <a:xfrm>
            <a:off x="32575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147</a:t>
            </a:r>
            <a:endParaRPr lang="en-US" sz="1200" dirty="0"/>
          </a:p>
        </p:txBody>
      </p:sp>
      <p:sp>
        <p:nvSpPr>
          <p:cNvPr id="48" name="Text 46"/>
          <p:cNvSpPr/>
          <p:nvPr/>
        </p:nvSpPr>
        <p:spPr>
          <a:xfrm>
            <a:off x="36068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119</a:t>
            </a:r>
            <a:endParaRPr lang="en-US" sz="1200" dirty="0"/>
          </a:p>
        </p:txBody>
      </p:sp>
      <p:sp>
        <p:nvSpPr>
          <p:cNvPr id="49" name="Text 47"/>
          <p:cNvSpPr/>
          <p:nvPr/>
        </p:nvSpPr>
        <p:spPr>
          <a:xfrm>
            <a:off x="39560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130</a:t>
            </a:r>
            <a:endParaRPr lang="en-US" sz="1200" dirty="0"/>
          </a:p>
        </p:txBody>
      </p:sp>
      <p:sp>
        <p:nvSpPr>
          <p:cNvPr id="50" name="Text 48"/>
          <p:cNvSpPr/>
          <p:nvPr/>
        </p:nvSpPr>
        <p:spPr>
          <a:xfrm>
            <a:off x="43053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128</a:t>
            </a:r>
            <a:endParaRPr lang="en-US" sz="1200" dirty="0"/>
          </a:p>
        </p:txBody>
      </p:sp>
      <p:sp>
        <p:nvSpPr>
          <p:cNvPr id="51" name="Text 49"/>
          <p:cNvSpPr/>
          <p:nvPr/>
        </p:nvSpPr>
        <p:spPr>
          <a:xfrm>
            <a:off x="46545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123</a:t>
            </a:r>
            <a:endParaRPr lang="en-US" sz="1200" dirty="0"/>
          </a:p>
        </p:txBody>
      </p:sp>
      <p:sp>
        <p:nvSpPr>
          <p:cNvPr id="52" name="Text 50"/>
          <p:cNvSpPr/>
          <p:nvPr/>
        </p:nvSpPr>
        <p:spPr>
          <a:xfrm>
            <a:off x="50038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110</a:t>
            </a:r>
            <a:endParaRPr lang="en-US" sz="1200" dirty="0"/>
          </a:p>
        </p:txBody>
      </p:sp>
      <p:sp>
        <p:nvSpPr>
          <p:cNvPr id="53" name="Text 51"/>
          <p:cNvSpPr/>
          <p:nvPr/>
        </p:nvSpPr>
        <p:spPr>
          <a:xfrm>
            <a:off x="53530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118</a:t>
            </a:r>
            <a:endParaRPr lang="en-US" sz="1200" dirty="0"/>
          </a:p>
        </p:txBody>
      </p:sp>
      <p:sp>
        <p:nvSpPr>
          <p:cNvPr id="54" name="Text 52"/>
          <p:cNvSpPr/>
          <p:nvPr/>
        </p:nvSpPr>
        <p:spPr>
          <a:xfrm>
            <a:off x="57023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124</a:t>
            </a:r>
            <a:endParaRPr lang="en-US" sz="1200" dirty="0"/>
          </a:p>
        </p:txBody>
      </p:sp>
      <p:sp>
        <p:nvSpPr>
          <p:cNvPr id="55" name="Text 53"/>
          <p:cNvSpPr/>
          <p:nvPr/>
        </p:nvSpPr>
        <p:spPr>
          <a:xfrm>
            <a:off x="60515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125</a:t>
            </a:r>
            <a:endParaRPr lang="en-US" sz="1200" dirty="0"/>
          </a:p>
        </p:txBody>
      </p:sp>
      <p:sp>
        <p:nvSpPr>
          <p:cNvPr id="56" name="Text 54"/>
          <p:cNvSpPr/>
          <p:nvPr/>
        </p:nvSpPr>
        <p:spPr>
          <a:xfrm>
            <a:off x="64008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115</a:t>
            </a:r>
            <a:endParaRPr lang="en-US" sz="1200" dirty="0"/>
          </a:p>
        </p:txBody>
      </p:sp>
      <p:sp>
        <p:nvSpPr>
          <p:cNvPr id="57" name="Text 55"/>
          <p:cNvSpPr/>
          <p:nvPr/>
        </p:nvSpPr>
        <p:spPr>
          <a:xfrm>
            <a:off x="67500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132</a:t>
            </a:r>
            <a:endParaRPr lang="en-US" sz="1200" dirty="0"/>
          </a:p>
        </p:txBody>
      </p:sp>
      <p:sp>
        <p:nvSpPr>
          <p:cNvPr id="58" name="Text 56"/>
          <p:cNvSpPr/>
          <p:nvPr/>
        </p:nvSpPr>
        <p:spPr>
          <a:xfrm>
            <a:off x="7099300" y="2740471"/>
            <a:ext cx="330200" cy="330200"/>
          </a:xfrm>
          <a:prstGeom prst="rect">
            <a:avLst/>
          </a:prstGeom>
          <a:solidFill>
            <a:srgbClr val="06B050">
              <a:alpha val="4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48</a:t>
            </a:r>
            <a:endParaRPr lang="en-US" sz="1200" dirty="0"/>
          </a:p>
        </p:txBody>
      </p:sp>
      <p:sp>
        <p:nvSpPr>
          <p:cNvPr id="59" name="Text 57"/>
          <p:cNvSpPr/>
          <p:nvPr/>
        </p:nvSpPr>
        <p:spPr>
          <a:xfrm>
            <a:off x="7448550" y="2740471"/>
            <a:ext cx="330200" cy="330200"/>
          </a:xfrm>
          <a:prstGeom prst="rect">
            <a:avLst/>
          </a:prstGeom>
          <a:solidFill>
            <a:srgbClr val="06B050">
              <a:alpha val="4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49</a:t>
            </a:r>
            <a:endParaRPr lang="en-US" sz="1200" dirty="0"/>
          </a:p>
        </p:txBody>
      </p:sp>
      <p:sp>
        <p:nvSpPr>
          <p:cNvPr id="60" name="Text 58"/>
          <p:cNvSpPr/>
          <p:nvPr/>
        </p:nvSpPr>
        <p:spPr>
          <a:xfrm>
            <a:off x="77978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130</a:t>
            </a:r>
            <a:endParaRPr lang="en-US" sz="1200" dirty="0"/>
          </a:p>
        </p:txBody>
      </p:sp>
      <p:sp>
        <p:nvSpPr>
          <p:cNvPr id="61" name="Text 59"/>
          <p:cNvSpPr/>
          <p:nvPr/>
        </p:nvSpPr>
        <p:spPr>
          <a:xfrm>
            <a:off x="81470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123</a:t>
            </a:r>
            <a:endParaRPr lang="en-US" sz="1200" dirty="0"/>
          </a:p>
        </p:txBody>
      </p:sp>
      <p:sp>
        <p:nvSpPr>
          <p:cNvPr id="62" name="Text 60"/>
          <p:cNvSpPr/>
          <p:nvPr/>
        </p:nvSpPr>
        <p:spPr>
          <a:xfrm>
            <a:off x="849630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143</a:t>
            </a:r>
            <a:endParaRPr lang="en-US" sz="1200" dirty="0"/>
          </a:p>
        </p:txBody>
      </p:sp>
      <p:sp>
        <p:nvSpPr>
          <p:cNvPr id="63" name="Text 61"/>
          <p:cNvSpPr/>
          <p:nvPr/>
        </p:nvSpPr>
        <p:spPr>
          <a:xfrm>
            <a:off x="8845550" y="2740471"/>
            <a:ext cx="330200" cy="330200"/>
          </a:xfrm>
          <a:prstGeom prst="rect">
            <a:avLst/>
          </a:prstGeom>
          <a:solidFill>
            <a:srgbClr val="06B050">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119</a:t>
            </a:r>
            <a:endParaRPr lang="en-US" sz="1200" dirty="0"/>
          </a:p>
        </p:txBody>
      </p:sp>
      <p:sp>
        <p:nvSpPr>
          <p:cNvPr id="64" name="Text 62"/>
          <p:cNvSpPr/>
          <p:nvPr/>
        </p:nvSpPr>
        <p:spPr>
          <a:xfrm>
            <a:off x="9194800" y="2740471"/>
            <a:ext cx="330200" cy="330200"/>
          </a:xfrm>
          <a:prstGeom prst="rect">
            <a:avLst/>
          </a:prstGeom>
          <a:solidFill>
            <a:srgbClr val="06B050"/>
          </a:solidFill>
          <a:ln/>
        </p:spPr>
        <p:txBody>
          <a:bodyPr wrap="square" lIns="0" tIns="0" rIns="0" bIns="0" rtlCol="0" anchor="t">
            <a:normAutofit/>
          </a:bodyPr>
          <a:lstStyle/>
          <a:p>
            <a:pPr algn="ctr" indent="0" marL="0">
              <a:lnSpc>
                <a:spcPts val="2604"/>
              </a:lnSpc>
              <a:buNone/>
            </a:pPr>
            <a:r>
              <a:rPr lang="en-US" sz="1200" dirty="0">
                <a:solidFill>
                  <a:srgbClr val="14110A"/>
                </a:solidFill>
                <a:latin typeface="Courier New" pitchFamily="49" charset="0"/>
                <a:ea typeface="Courier New" pitchFamily="49" charset="-122"/>
                <a:cs typeface="Courier New" pitchFamily="49" charset="-120"/>
              </a:rPr>
              <a:t>8</a:t>
            </a:r>
            <a:endParaRPr lang="en-US" sz="1200" dirty="0"/>
          </a:p>
        </p:txBody>
      </p:sp>
      <p:sp>
        <p:nvSpPr>
          <p:cNvPr id="65" name="Text 63"/>
          <p:cNvSpPr/>
          <p:nvPr/>
        </p:nvSpPr>
        <p:spPr>
          <a:xfrm>
            <a:off x="9544050" y="2740471"/>
            <a:ext cx="330200" cy="330200"/>
          </a:xfrm>
          <a:prstGeom prst="rect">
            <a:avLst/>
          </a:prstGeom>
          <a:solidFill>
            <a:srgbClr val="06B050"/>
          </a:solidFill>
          <a:ln/>
        </p:spPr>
        <p:txBody>
          <a:bodyPr wrap="square" lIns="0" tIns="0" rIns="0" bIns="0" rtlCol="0" anchor="t">
            <a:normAutofit/>
          </a:bodyPr>
          <a:lstStyle/>
          <a:p>
            <a:pPr algn="ctr" indent="0" marL="0">
              <a:lnSpc>
                <a:spcPts val="2604"/>
              </a:lnSpc>
              <a:buNone/>
            </a:pPr>
            <a:r>
              <a:rPr lang="en-US" sz="1200" dirty="0">
                <a:solidFill>
                  <a:srgbClr val="14110A"/>
                </a:solidFill>
                <a:latin typeface="Courier New" pitchFamily="49" charset="0"/>
                <a:ea typeface="Courier New" pitchFamily="49" charset="-122"/>
                <a:cs typeface="Courier New" pitchFamily="49" charset="-120"/>
              </a:rPr>
              <a:t>5</a:t>
            </a:r>
            <a:endParaRPr lang="en-US" sz="1200" dirty="0"/>
          </a:p>
        </p:txBody>
      </p:sp>
      <p:sp>
        <p:nvSpPr>
          <p:cNvPr id="66" name="Text 64"/>
          <p:cNvSpPr/>
          <p:nvPr/>
        </p:nvSpPr>
        <p:spPr>
          <a:xfrm>
            <a:off x="9893300" y="2740471"/>
            <a:ext cx="330200" cy="330200"/>
          </a:xfrm>
          <a:prstGeom prst="rect">
            <a:avLst/>
          </a:prstGeom>
          <a:solidFill>
            <a:srgbClr val="06B050"/>
          </a:solidFill>
          <a:ln/>
        </p:spPr>
        <p:txBody>
          <a:bodyPr wrap="square" lIns="0" tIns="0" rIns="0" bIns="0" rtlCol="0" anchor="t">
            <a:normAutofit/>
          </a:bodyPr>
          <a:lstStyle/>
          <a:p>
            <a:pPr algn="ctr" indent="0" marL="0">
              <a:lnSpc>
                <a:spcPts val="2604"/>
              </a:lnSpc>
              <a:buNone/>
            </a:pPr>
            <a:r>
              <a:rPr lang="en-US" sz="1200" dirty="0">
                <a:solidFill>
                  <a:srgbClr val="14110A"/>
                </a:solidFill>
                <a:latin typeface="Courier New" pitchFamily="49" charset="0"/>
                <a:ea typeface="Courier New" pitchFamily="49" charset="-122"/>
                <a:cs typeface="Courier New" pitchFamily="49" charset="-120"/>
              </a:rPr>
              <a:t>10</a:t>
            </a:r>
            <a:endParaRPr lang="en-US" sz="1200" dirty="0"/>
          </a:p>
        </p:txBody>
      </p:sp>
      <p:sp>
        <p:nvSpPr>
          <p:cNvPr id="67" name="Text 65"/>
          <p:cNvSpPr/>
          <p:nvPr/>
        </p:nvSpPr>
        <p:spPr>
          <a:xfrm>
            <a:off x="10242550" y="2740471"/>
            <a:ext cx="330200" cy="330200"/>
          </a:xfrm>
          <a:prstGeom prst="rect">
            <a:avLst/>
          </a:prstGeom>
          <a:solidFill>
            <a:srgbClr val="06B050"/>
          </a:solidFill>
          <a:ln/>
        </p:spPr>
        <p:txBody>
          <a:bodyPr wrap="square" lIns="0" tIns="0" rIns="0" bIns="0" rtlCol="0" anchor="t">
            <a:normAutofit/>
          </a:bodyPr>
          <a:lstStyle/>
          <a:p>
            <a:pPr algn="ctr" indent="0" marL="0">
              <a:lnSpc>
                <a:spcPts val="2604"/>
              </a:lnSpc>
              <a:buNone/>
            </a:pPr>
            <a:r>
              <a:rPr lang="en-US" sz="1200" dirty="0">
                <a:solidFill>
                  <a:srgbClr val="14110A"/>
                </a:solidFill>
                <a:latin typeface="Courier New" pitchFamily="49" charset="0"/>
                <a:ea typeface="Courier New" pitchFamily="49" charset="-122"/>
                <a:cs typeface="Courier New" pitchFamily="49" charset="-120"/>
              </a:rPr>
              <a:t>10</a:t>
            </a:r>
            <a:endParaRPr lang="en-US" sz="1200" dirty="0"/>
          </a:p>
        </p:txBody>
      </p:sp>
      <p:sp>
        <p:nvSpPr>
          <p:cNvPr id="68" name="Text 66"/>
          <p:cNvSpPr/>
          <p:nvPr/>
        </p:nvSpPr>
        <p:spPr>
          <a:xfrm>
            <a:off x="10591800" y="2740471"/>
            <a:ext cx="330200" cy="330200"/>
          </a:xfrm>
          <a:prstGeom prst="rect">
            <a:avLst/>
          </a:prstGeom>
          <a:solidFill>
            <a:srgbClr val="06B050"/>
          </a:solidFill>
          <a:ln/>
        </p:spPr>
        <p:txBody>
          <a:bodyPr wrap="square" lIns="0" tIns="0" rIns="0" bIns="0" rtlCol="0" anchor="t">
            <a:normAutofit/>
          </a:bodyPr>
          <a:lstStyle/>
          <a:p>
            <a:pPr algn="ctr" indent="0" marL="0">
              <a:lnSpc>
                <a:spcPts val="2604"/>
              </a:lnSpc>
              <a:buNone/>
            </a:pPr>
            <a:r>
              <a:rPr lang="en-US" sz="1200" dirty="0">
                <a:solidFill>
                  <a:srgbClr val="14110A"/>
                </a:solidFill>
                <a:latin typeface="Courier New" pitchFamily="49" charset="0"/>
                <a:ea typeface="Courier New" pitchFamily="49" charset="-122"/>
                <a:cs typeface="Courier New" pitchFamily="49" charset="-120"/>
              </a:rPr>
              <a:t>9</a:t>
            </a:r>
            <a:endParaRPr lang="en-US" sz="1200" dirty="0"/>
          </a:p>
        </p:txBody>
      </p:sp>
      <p:sp>
        <p:nvSpPr>
          <p:cNvPr id="69" name="Text 67"/>
          <p:cNvSpPr/>
          <p:nvPr/>
        </p:nvSpPr>
        <p:spPr>
          <a:xfrm>
            <a:off x="812800" y="3121471"/>
            <a:ext cx="665822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D7D32"/>
                </a:solidFill>
                <a:latin typeface="Courier New" pitchFamily="49" charset="0"/>
                <a:ea typeface="Courier New" pitchFamily="49" charset="-122"/>
                <a:cs typeface="Courier New" pitchFamily="49" charset="-120"/>
              </a:rPr>
              <a:t>Group 2 · 1,964 · ~61 expected</a:t>
            </a:r>
            <a:endParaRPr lang="en-US" sz="1200" dirty="0"/>
          </a:p>
        </p:txBody>
      </p:sp>
      <p:sp>
        <p:nvSpPr>
          <p:cNvPr id="70" name="Text 68"/>
          <p:cNvSpPr/>
          <p:nvPr/>
        </p:nvSpPr>
        <p:spPr>
          <a:xfrm>
            <a:off x="7277100" y="3121471"/>
            <a:ext cx="39243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 19–21: pooled over both formats, next slide</a:t>
            </a:r>
            <a:endParaRPr lang="en-US" sz="1200" dirty="0"/>
          </a:p>
        </p:txBody>
      </p:sp>
      <p:sp>
        <p:nvSpPr>
          <p:cNvPr id="71" name="Text 69"/>
          <p:cNvSpPr/>
          <p:nvPr/>
        </p:nvSpPr>
        <p:spPr>
          <a:xfrm>
            <a:off x="812800" y="3385592"/>
            <a:ext cx="330200" cy="330200"/>
          </a:xfrm>
          <a:prstGeom prst="rect">
            <a:avLst/>
          </a:prstGeom>
          <a:solidFill>
            <a:srgbClr val="7D8894">
              <a:alpha val="4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101</a:t>
            </a:r>
            <a:endParaRPr lang="en-US" sz="1200" dirty="0"/>
          </a:p>
        </p:txBody>
      </p:sp>
      <p:sp>
        <p:nvSpPr>
          <p:cNvPr id="72" name="Text 70"/>
          <p:cNvSpPr/>
          <p:nvPr/>
        </p:nvSpPr>
        <p:spPr>
          <a:xfrm>
            <a:off x="11620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58</a:t>
            </a:r>
            <a:endParaRPr lang="en-US" sz="1200" dirty="0"/>
          </a:p>
        </p:txBody>
      </p:sp>
      <p:sp>
        <p:nvSpPr>
          <p:cNvPr id="73" name="Text 71"/>
          <p:cNvSpPr/>
          <p:nvPr/>
        </p:nvSpPr>
        <p:spPr>
          <a:xfrm>
            <a:off x="15113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67</a:t>
            </a:r>
            <a:endParaRPr lang="en-US" sz="1200" dirty="0"/>
          </a:p>
        </p:txBody>
      </p:sp>
      <p:sp>
        <p:nvSpPr>
          <p:cNvPr id="74" name="Text 72"/>
          <p:cNvSpPr/>
          <p:nvPr/>
        </p:nvSpPr>
        <p:spPr>
          <a:xfrm>
            <a:off x="18605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60</a:t>
            </a:r>
            <a:endParaRPr lang="en-US" sz="1200" dirty="0"/>
          </a:p>
        </p:txBody>
      </p:sp>
      <p:sp>
        <p:nvSpPr>
          <p:cNvPr id="75" name="Text 73"/>
          <p:cNvSpPr/>
          <p:nvPr/>
        </p:nvSpPr>
        <p:spPr>
          <a:xfrm>
            <a:off x="22098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57</a:t>
            </a:r>
            <a:endParaRPr lang="en-US" sz="1200" dirty="0"/>
          </a:p>
        </p:txBody>
      </p:sp>
      <p:sp>
        <p:nvSpPr>
          <p:cNvPr id="76" name="Text 74"/>
          <p:cNvSpPr/>
          <p:nvPr/>
        </p:nvSpPr>
        <p:spPr>
          <a:xfrm>
            <a:off x="25590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51</a:t>
            </a:r>
            <a:endParaRPr lang="en-US" sz="1200" dirty="0"/>
          </a:p>
        </p:txBody>
      </p:sp>
      <p:sp>
        <p:nvSpPr>
          <p:cNvPr id="77" name="Text 75"/>
          <p:cNvSpPr/>
          <p:nvPr/>
        </p:nvSpPr>
        <p:spPr>
          <a:xfrm>
            <a:off x="29083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69</a:t>
            </a:r>
            <a:endParaRPr lang="en-US" sz="1200" dirty="0"/>
          </a:p>
        </p:txBody>
      </p:sp>
      <p:sp>
        <p:nvSpPr>
          <p:cNvPr id="78" name="Text 76"/>
          <p:cNvSpPr/>
          <p:nvPr/>
        </p:nvSpPr>
        <p:spPr>
          <a:xfrm>
            <a:off x="32575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51</a:t>
            </a:r>
            <a:endParaRPr lang="en-US" sz="1200" dirty="0"/>
          </a:p>
        </p:txBody>
      </p:sp>
      <p:sp>
        <p:nvSpPr>
          <p:cNvPr id="79" name="Text 77"/>
          <p:cNvSpPr/>
          <p:nvPr/>
        </p:nvSpPr>
        <p:spPr>
          <a:xfrm>
            <a:off x="36068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62</a:t>
            </a:r>
            <a:endParaRPr lang="en-US" sz="1200" dirty="0"/>
          </a:p>
        </p:txBody>
      </p:sp>
      <p:sp>
        <p:nvSpPr>
          <p:cNvPr id="80" name="Text 78"/>
          <p:cNvSpPr/>
          <p:nvPr/>
        </p:nvSpPr>
        <p:spPr>
          <a:xfrm>
            <a:off x="39560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60</a:t>
            </a:r>
            <a:endParaRPr lang="en-US" sz="1200" dirty="0"/>
          </a:p>
        </p:txBody>
      </p:sp>
      <p:sp>
        <p:nvSpPr>
          <p:cNvPr id="81" name="Text 79"/>
          <p:cNvSpPr/>
          <p:nvPr/>
        </p:nvSpPr>
        <p:spPr>
          <a:xfrm>
            <a:off x="43053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71</a:t>
            </a:r>
            <a:endParaRPr lang="en-US" sz="1200" dirty="0"/>
          </a:p>
        </p:txBody>
      </p:sp>
      <p:sp>
        <p:nvSpPr>
          <p:cNvPr id="82" name="Text 80"/>
          <p:cNvSpPr/>
          <p:nvPr/>
        </p:nvSpPr>
        <p:spPr>
          <a:xfrm>
            <a:off x="46545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63</a:t>
            </a:r>
            <a:endParaRPr lang="en-US" sz="1200" dirty="0"/>
          </a:p>
        </p:txBody>
      </p:sp>
      <p:sp>
        <p:nvSpPr>
          <p:cNvPr id="83" name="Text 81"/>
          <p:cNvSpPr/>
          <p:nvPr/>
        </p:nvSpPr>
        <p:spPr>
          <a:xfrm>
            <a:off x="50038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61</a:t>
            </a:r>
            <a:endParaRPr lang="en-US" sz="1200" dirty="0"/>
          </a:p>
        </p:txBody>
      </p:sp>
      <p:sp>
        <p:nvSpPr>
          <p:cNvPr id="84" name="Text 82"/>
          <p:cNvSpPr/>
          <p:nvPr/>
        </p:nvSpPr>
        <p:spPr>
          <a:xfrm>
            <a:off x="53530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69</a:t>
            </a:r>
            <a:endParaRPr lang="en-US" sz="1200" dirty="0"/>
          </a:p>
        </p:txBody>
      </p:sp>
      <p:sp>
        <p:nvSpPr>
          <p:cNvPr id="85" name="Text 83"/>
          <p:cNvSpPr/>
          <p:nvPr/>
        </p:nvSpPr>
        <p:spPr>
          <a:xfrm>
            <a:off x="57023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58</a:t>
            </a:r>
            <a:endParaRPr lang="en-US" sz="1200" dirty="0"/>
          </a:p>
        </p:txBody>
      </p:sp>
      <p:sp>
        <p:nvSpPr>
          <p:cNvPr id="86" name="Text 84"/>
          <p:cNvSpPr/>
          <p:nvPr/>
        </p:nvSpPr>
        <p:spPr>
          <a:xfrm>
            <a:off x="60515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65</a:t>
            </a:r>
            <a:endParaRPr lang="en-US" sz="1200" dirty="0"/>
          </a:p>
        </p:txBody>
      </p:sp>
      <p:sp>
        <p:nvSpPr>
          <p:cNvPr id="87" name="Text 85"/>
          <p:cNvSpPr/>
          <p:nvPr/>
        </p:nvSpPr>
        <p:spPr>
          <a:xfrm>
            <a:off x="64008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54</a:t>
            </a:r>
            <a:endParaRPr lang="en-US" sz="1200" dirty="0"/>
          </a:p>
        </p:txBody>
      </p:sp>
      <p:sp>
        <p:nvSpPr>
          <p:cNvPr id="88" name="Text 86"/>
          <p:cNvSpPr/>
          <p:nvPr/>
        </p:nvSpPr>
        <p:spPr>
          <a:xfrm>
            <a:off x="67500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63</a:t>
            </a:r>
            <a:endParaRPr lang="en-US" sz="1200" dirty="0"/>
          </a:p>
        </p:txBody>
      </p:sp>
      <p:sp>
        <p:nvSpPr>
          <p:cNvPr id="89" name="Text 87"/>
          <p:cNvSpPr/>
          <p:nvPr/>
        </p:nvSpPr>
        <p:spPr>
          <a:xfrm>
            <a:off x="70993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54</a:t>
            </a:r>
            <a:endParaRPr lang="en-US" sz="1200" dirty="0"/>
          </a:p>
        </p:txBody>
      </p:sp>
      <p:sp>
        <p:nvSpPr>
          <p:cNvPr id="90" name="Text 88"/>
          <p:cNvSpPr/>
          <p:nvPr/>
        </p:nvSpPr>
        <p:spPr>
          <a:xfrm>
            <a:off x="74485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70</a:t>
            </a:r>
            <a:endParaRPr lang="en-US" sz="1200" dirty="0"/>
          </a:p>
        </p:txBody>
      </p:sp>
      <p:sp>
        <p:nvSpPr>
          <p:cNvPr id="91" name="Text 89"/>
          <p:cNvSpPr/>
          <p:nvPr/>
        </p:nvSpPr>
        <p:spPr>
          <a:xfrm>
            <a:off x="77978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64</a:t>
            </a:r>
            <a:endParaRPr lang="en-US" sz="1200" dirty="0"/>
          </a:p>
        </p:txBody>
      </p:sp>
      <p:sp>
        <p:nvSpPr>
          <p:cNvPr id="92" name="Text 90"/>
          <p:cNvSpPr/>
          <p:nvPr/>
        </p:nvSpPr>
        <p:spPr>
          <a:xfrm>
            <a:off x="81470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65</a:t>
            </a:r>
            <a:endParaRPr lang="en-US" sz="1200" dirty="0"/>
          </a:p>
        </p:txBody>
      </p:sp>
      <p:sp>
        <p:nvSpPr>
          <p:cNvPr id="93" name="Text 91"/>
          <p:cNvSpPr/>
          <p:nvPr/>
        </p:nvSpPr>
        <p:spPr>
          <a:xfrm>
            <a:off x="84963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65</a:t>
            </a:r>
            <a:endParaRPr lang="en-US" sz="1200" dirty="0"/>
          </a:p>
        </p:txBody>
      </p:sp>
      <p:sp>
        <p:nvSpPr>
          <p:cNvPr id="94" name="Text 92"/>
          <p:cNvSpPr/>
          <p:nvPr/>
        </p:nvSpPr>
        <p:spPr>
          <a:xfrm>
            <a:off x="88455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61</a:t>
            </a:r>
            <a:endParaRPr lang="en-US" sz="1200" dirty="0"/>
          </a:p>
        </p:txBody>
      </p:sp>
      <p:sp>
        <p:nvSpPr>
          <p:cNvPr id="95" name="Text 93"/>
          <p:cNvSpPr/>
          <p:nvPr/>
        </p:nvSpPr>
        <p:spPr>
          <a:xfrm>
            <a:off x="91948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70</a:t>
            </a:r>
            <a:endParaRPr lang="en-US" sz="1200" dirty="0"/>
          </a:p>
        </p:txBody>
      </p:sp>
      <p:sp>
        <p:nvSpPr>
          <p:cNvPr id="96" name="Text 94"/>
          <p:cNvSpPr/>
          <p:nvPr/>
        </p:nvSpPr>
        <p:spPr>
          <a:xfrm>
            <a:off x="95440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56</a:t>
            </a:r>
            <a:endParaRPr lang="en-US" sz="1200" dirty="0"/>
          </a:p>
        </p:txBody>
      </p:sp>
      <p:sp>
        <p:nvSpPr>
          <p:cNvPr id="97" name="Text 95"/>
          <p:cNvSpPr/>
          <p:nvPr/>
        </p:nvSpPr>
        <p:spPr>
          <a:xfrm>
            <a:off x="98933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67</a:t>
            </a:r>
            <a:endParaRPr lang="en-US" sz="1200" dirty="0"/>
          </a:p>
        </p:txBody>
      </p:sp>
      <p:sp>
        <p:nvSpPr>
          <p:cNvPr id="98" name="Text 96"/>
          <p:cNvSpPr/>
          <p:nvPr/>
        </p:nvSpPr>
        <p:spPr>
          <a:xfrm>
            <a:off x="1024255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73</a:t>
            </a:r>
            <a:endParaRPr lang="en-US" sz="1200" dirty="0"/>
          </a:p>
        </p:txBody>
      </p:sp>
      <p:sp>
        <p:nvSpPr>
          <p:cNvPr id="99" name="Text 97"/>
          <p:cNvSpPr/>
          <p:nvPr/>
        </p:nvSpPr>
        <p:spPr>
          <a:xfrm>
            <a:off x="10591800" y="3385592"/>
            <a:ext cx="330200" cy="330200"/>
          </a:xfrm>
          <a:prstGeom prst="rect">
            <a:avLst/>
          </a:prstGeom>
          <a:solidFill>
            <a:srgbClr val="ED7D32">
              <a:alpha val="10000"/>
            </a:srgbClr>
          </a:solidFill>
          <a:ln/>
        </p:spPr>
        <p:txBody>
          <a:bodyPr wrap="square" lIns="0" tIns="0" rIns="0" bIns="0" rtlCol="0" anchor="t">
            <a:normAutofit/>
          </a:bodyPr>
          <a:lstStyle/>
          <a:p>
            <a:pPr algn="ctr" indent="0" marL="0">
              <a:lnSpc>
                <a:spcPts val="2604"/>
              </a:lnSpc>
              <a:buNone/>
            </a:pPr>
            <a:r>
              <a:rPr lang="en-US" sz="1200" dirty="0">
                <a:solidFill>
                  <a:srgbClr val="E6EDF3"/>
                </a:solidFill>
                <a:latin typeface="Courier New" pitchFamily="49" charset="0"/>
                <a:ea typeface="Courier New" pitchFamily="49" charset="-122"/>
                <a:cs typeface="Courier New" pitchFamily="49" charset="-120"/>
              </a:rPr>
              <a:t>70</a:t>
            </a:r>
            <a:endParaRPr lang="en-US" sz="1200" dirty="0"/>
          </a:p>
        </p:txBody>
      </p:sp>
      <p:sp>
        <p:nvSpPr>
          <p:cNvPr id="100" name="Shape 98"/>
          <p:cNvSpPr/>
          <p:nvPr/>
        </p:nvSpPr>
        <p:spPr>
          <a:xfrm>
            <a:off x="812800" y="3972967"/>
            <a:ext cx="5181600" cy="0"/>
          </a:xfrm>
          <a:prstGeom prst="line">
            <a:avLst/>
          </a:prstGeom>
          <a:noFill/>
          <a:ln w="6350">
            <a:solidFill>
              <a:srgbClr val="222A35"/>
            </a:solidFill>
            <a:prstDash val="solid"/>
          </a:ln>
        </p:spPr>
      </p:sp>
      <p:sp>
        <p:nvSpPr>
          <p:cNvPr id="101" name="Text 99"/>
          <p:cNvSpPr/>
          <p:nvPr/>
        </p:nvSpPr>
        <p:spPr>
          <a:xfrm>
            <a:off x="812800" y="4077742"/>
            <a:ext cx="533704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06B050"/>
                </a:solidFill>
                <a:latin typeface="Arial" pitchFamily="34" charset="0"/>
                <a:ea typeface="Arial" pitchFamily="34" charset="-122"/>
                <a:cs typeface="Arial" pitchFamily="34" charset="-120"/>
              </a:rPr>
              <a:t>Group 1:</a:t>
            </a:r>
            <a:r>
              <a:rPr lang="en-US" sz="1600" dirty="0">
                <a:solidFill>
                  <a:srgbClr val="E6EDF3"/>
                </a:solidFill>
                <a:latin typeface="Arial" pitchFamily="34" charset="0"/>
                <a:ea typeface="Arial" pitchFamily="34" charset="-122"/>
                <a:cs typeface="Arial" pitchFamily="34" charset="-120"/>
              </a:rPr>
              <a:t> any two of the last six match ~0.2% of the time (random: 3%)</a:t>
            </a:r>
            <a:endParaRPr lang="en-US" sz="1600" dirty="0"/>
          </a:p>
        </p:txBody>
      </p:sp>
      <p:sp>
        <p:nvSpPr>
          <p:cNvPr id="102" name="Shape 100"/>
          <p:cNvSpPr/>
          <p:nvPr/>
        </p:nvSpPr>
        <p:spPr>
          <a:xfrm>
            <a:off x="6197600" y="3972967"/>
            <a:ext cx="5181600" cy="0"/>
          </a:xfrm>
          <a:prstGeom prst="line">
            <a:avLst/>
          </a:prstGeom>
          <a:noFill/>
          <a:ln w="6350">
            <a:solidFill>
              <a:srgbClr val="222A35"/>
            </a:solidFill>
            <a:prstDash val="solid"/>
          </a:ln>
        </p:spPr>
      </p:sp>
      <p:sp>
        <p:nvSpPr>
          <p:cNvPr id="103" name="Text 101"/>
          <p:cNvSpPr/>
          <p:nvPr/>
        </p:nvSpPr>
        <p:spPr>
          <a:xfrm>
            <a:off x="6197600" y="4077742"/>
            <a:ext cx="533704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All six different in 97% of Group 1 messages; chance is about 61%</a:t>
            </a:r>
            <a:endParaRPr lang="en-US" sz="1600" dirty="0"/>
          </a:p>
        </p:txBody>
      </p:sp>
      <p:sp>
        <p:nvSpPr>
          <p:cNvPr id="104" name="Shape 102"/>
          <p:cNvSpPr/>
          <p:nvPr/>
        </p:nvSpPr>
        <p:spPr>
          <a:xfrm>
            <a:off x="812800" y="4812357"/>
            <a:ext cx="5181600" cy="0"/>
          </a:xfrm>
          <a:prstGeom prst="line">
            <a:avLst/>
          </a:prstGeom>
          <a:noFill/>
          <a:ln w="6350">
            <a:solidFill>
              <a:srgbClr val="222A35"/>
            </a:solidFill>
            <a:prstDash val="solid"/>
          </a:ln>
        </p:spPr>
      </p:sp>
      <p:sp>
        <p:nvSpPr>
          <p:cNvPr id="105" name="Text 103"/>
          <p:cNvSpPr/>
          <p:nvPr/>
        </p:nvSpPr>
        <p:spPr>
          <a:xfrm>
            <a:off x="812800" y="4917132"/>
            <a:ext cx="53370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Holds in all 18 large prefixes, before and after Oct 2024</a:t>
            </a:r>
            <a:endParaRPr lang="en-US" sz="1600" dirty="0"/>
          </a:p>
        </p:txBody>
      </p:sp>
      <p:sp>
        <p:nvSpPr>
          <p:cNvPr id="106" name="Shape 104"/>
          <p:cNvSpPr/>
          <p:nvPr/>
        </p:nvSpPr>
        <p:spPr>
          <a:xfrm>
            <a:off x="6197600" y="4812357"/>
            <a:ext cx="5181600" cy="0"/>
          </a:xfrm>
          <a:prstGeom prst="line">
            <a:avLst/>
          </a:prstGeom>
          <a:noFill/>
          <a:ln w="6350">
            <a:solidFill>
              <a:srgbClr val="222A35"/>
            </a:solidFill>
            <a:prstDash val="solid"/>
          </a:ln>
        </p:spPr>
      </p:sp>
      <p:sp>
        <p:nvSpPr>
          <p:cNvPr id="107" name="Text 105"/>
          <p:cNvSpPr/>
          <p:nvPr/>
        </p:nvSpPr>
        <p:spPr>
          <a:xfrm>
            <a:off x="6197600" y="4917132"/>
            <a:ext cx="53370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D7D32"/>
                </a:solidFill>
                <a:latin typeface="Arial" pitchFamily="34" charset="0"/>
                <a:ea typeface="Arial" pitchFamily="34" charset="-122"/>
                <a:cs typeface="Arial" pitchFamily="34" charset="-120"/>
              </a:rPr>
              <a:t>Group 2:</a:t>
            </a:r>
            <a:r>
              <a:rPr lang="en-US" sz="1600" dirty="0">
                <a:solidFill>
                  <a:srgbClr val="E6EDF3"/>
                </a:solidFill>
                <a:latin typeface="Arial" pitchFamily="34" charset="0"/>
                <a:ea typeface="Arial" pitchFamily="34" charset="-122"/>
                <a:cs typeface="Arial" pitchFamily="34" charset="-120"/>
              </a:rPr>
              <a:t> 61.3% all different, chance 60.8%, so no rule</a:t>
            </a:r>
            <a:endParaRPr lang="en-US" sz="1600" dirty="0"/>
          </a:p>
        </p:txBody>
      </p:sp>
      <p:sp>
        <p:nvSpPr>
          <p:cNvPr id="108" name="Text 10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eam_30char_format_analysis.html, Table 5</a:t>
            </a:r>
            <a:endParaRPr lang="en-US" sz="1200" dirty="0"/>
          </a:p>
        </p:txBody>
      </p:sp>
      <p:sp>
        <p:nvSpPr>
          <p:cNvPr id="109" name="Text 107"/>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30-CHARACTER PAPER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A dated format change</a:t>
            </a:r>
            <a:endParaRPr lang="en-US" sz="3600" dirty="0"/>
          </a:p>
        </p:txBody>
      </p:sp>
      <p:sp>
        <p:nvSpPr>
          <p:cNvPr id="4" name="Text 2"/>
          <p:cNvSpPr/>
          <p:nvPr/>
        </p:nvSpPr>
        <p:spPr>
          <a:xfrm>
            <a:off x="812800" y="193541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6EDF3"/>
                </a:solidFill>
                <a:latin typeface="Arial" pitchFamily="34" charset="0"/>
                <a:ea typeface="Arial" pitchFamily="34" charset="-122"/>
                <a:cs typeface="Arial" pitchFamily="34" charset="-120"/>
              </a:rPr>
              <a:t>Before Oct 1, 2024</a:t>
            </a:r>
            <a:endParaRPr lang="en-US" sz="1200" dirty="0"/>
          </a:p>
        </p:txBody>
      </p:sp>
      <p:sp>
        <p:nvSpPr>
          <p:cNvPr id="5" name="Text 3"/>
          <p:cNvSpPr/>
          <p:nvPr/>
        </p:nvSpPr>
        <p:spPr>
          <a:xfrm>
            <a:off x="812800" y="2186831"/>
            <a:ext cx="330200" cy="304800"/>
          </a:xfrm>
          <a:prstGeom prst="rect">
            <a:avLst/>
          </a:prstGeom>
          <a:solidFill>
            <a:srgbClr val="7D8894">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1</a:t>
            </a:r>
            <a:endParaRPr lang="en-US" sz="1200" dirty="0"/>
          </a:p>
        </p:txBody>
      </p:sp>
      <p:sp>
        <p:nvSpPr>
          <p:cNvPr id="6" name="Text 4"/>
          <p:cNvSpPr/>
          <p:nvPr/>
        </p:nvSpPr>
        <p:spPr>
          <a:xfrm>
            <a:off x="1162050" y="2186831"/>
            <a:ext cx="330200" cy="304800"/>
          </a:xfrm>
          <a:prstGeom prst="rect">
            <a:avLst/>
          </a:prstGeom>
          <a:solidFill>
            <a:srgbClr val="7D8894">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7" name="Text 5"/>
          <p:cNvSpPr/>
          <p:nvPr/>
        </p:nvSpPr>
        <p:spPr>
          <a:xfrm>
            <a:off x="151130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3</a:t>
            </a:r>
            <a:endParaRPr lang="en-US" sz="1200" dirty="0"/>
          </a:p>
        </p:txBody>
      </p:sp>
      <p:sp>
        <p:nvSpPr>
          <p:cNvPr id="8" name="Text 6"/>
          <p:cNvSpPr/>
          <p:nvPr/>
        </p:nvSpPr>
        <p:spPr>
          <a:xfrm>
            <a:off x="186055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4</a:t>
            </a:r>
            <a:endParaRPr lang="en-US" sz="1200" dirty="0"/>
          </a:p>
        </p:txBody>
      </p:sp>
      <p:sp>
        <p:nvSpPr>
          <p:cNvPr id="9" name="Text 7"/>
          <p:cNvSpPr/>
          <p:nvPr/>
        </p:nvSpPr>
        <p:spPr>
          <a:xfrm>
            <a:off x="22098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5</a:t>
            </a:r>
            <a:endParaRPr lang="en-US" sz="1200" dirty="0"/>
          </a:p>
        </p:txBody>
      </p:sp>
      <p:sp>
        <p:nvSpPr>
          <p:cNvPr id="10" name="Text 8"/>
          <p:cNvSpPr/>
          <p:nvPr/>
        </p:nvSpPr>
        <p:spPr>
          <a:xfrm>
            <a:off x="25590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6</a:t>
            </a:r>
            <a:endParaRPr lang="en-US" sz="1200" dirty="0"/>
          </a:p>
        </p:txBody>
      </p:sp>
      <p:sp>
        <p:nvSpPr>
          <p:cNvPr id="11" name="Text 9"/>
          <p:cNvSpPr/>
          <p:nvPr/>
        </p:nvSpPr>
        <p:spPr>
          <a:xfrm>
            <a:off x="29083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7</a:t>
            </a:r>
            <a:endParaRPr lang="en-US" sz="1200" dirty="0"/>
          </a:p>
        </p:txBody>
      </p:sp>
      <p:sp>
        <p:nvSpPr>
          <p:cNvPr id="12" name="Text 10"/>
          <p:cNvSpPr/>
          <p:nvPr/>
        </p:nvSpPr>
        <p:spPr>
          <a:xfrm>
            <a:off x="32575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8</a:t>
            </a:r>
            <a:endParaRPr lang="en-US" sz="1200" dirty="0"/>
          </a:p>
        </p:txBody>
      </p:sp>
      <p:sp>
        <p:nvSpPr>
          <p:cNvPr id="13" name="Text 11"/>
          <p:cNvSpPr/>
          <p:nvPr/>
        </p:nvSpPr>
        <p:spPr>
          <a:xfrm>
            <a:off x="36068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9</a:t>
            </a:r>
            <a:endParaRPr lang="en-US" sz="1200" dirty="0"/>
          </a:p>
        </p:txBody>
      </p:sp>
      <p:sp>
        <p:nvSpPr>
          <p:cNvPr id="14" name="Text 12"/>
          <p:cNvSpPr/>
          <p:nvPr/>
        </p:nvSpPr>
        <p:spPr>
          <a:xfrm>
            <a:off x="39560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10</a:t>
            </a:r>
            <a:endParaRPr lang="en-US" sz="1200" dirty="0"/>
          </a:p>
        </p:txBody>
      </p:sp>
      <p:sp>
        <p:nvSpPr>
          <p:cNvPr id="15" name="Text 13"/>
          <p:cNvSpPr/>
          <p:nvPr/>
        </p:nvSpPr>
        <p:spPr>
          <a:xfrm>
            <a:off x="43053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11</a:t>
            </a:r>
            <a:endParaRPr lang="en-US" sz="1200" dirty="0"/>
          </a:p>
        </p:txBody>
      </p:sp>
      <p:sp>
        <p:nvSpPr>
          <p:cNvPr id="16" name="Text 14"/>
          <p:cNvSpPr/>
          <p:nvPr/>
        </p:nvSpPr>
        <p:spPr>
          <a:xfrm>
            <a:off x="46545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12</a:t>
            </a:r>
            <a:endParaRPr lang="en-US" sz="1200" dirty="0"/>
          </a:p>
        </p:txBody>
      </p:sp>
      <p:sp>
        <p:nvSpPr>
          <p:cNvPr id="17" name="Text 15"/>
          <p:cNvSpPr/>
          <p:nvPr/>
        </p:nvSpPr>
        <p:spPr>
          <a:xfrm>
            <a:off x="50038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13</a:t>
            </a:r>
            <a:endParaRPr lang="en-US" sz="1200" dirty="0"/>
          </a:p>
        </p:txBody>
      </p:sp>
      <p:sp>
        <p:nvSpPr>
          <p:cNvPr id="18" name="Text 16"/>
          <p:cNvSpPr/>
          <p:nvPr/>
        </p:nvSpPr>
        <p:spPr>
          <a:xfrm>
            <a:off x="53530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14</a:t>
            </a:r>
            <a:endParaRPr lang="en-US" sz="1200" dirty="0"/>
          </a:p>
        </p:txBody>
      </p:sp>
      <p:sp>
        <p:nvSpPr>
          <p:cNvPr id="19" name="Text 17"/>
          <p:cNvSpPr/>
          <p:nvPr/>
        </p:nvSpPr>
        <p:spPr>
          <a:xfrm>
            <a:off x="57023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15</a:t>
            </a:r>
            <a:endParaRPr lang="en-US" sz="1200" dirty="0"/>
          </a:p>
        </p:txBody>
      </p:sp>
      <p:sp>
        <p:nvSpPr>
          <p:cNvPr id="20" name="Text 18"/>
          <p:cNvSpPr/>
          <p:nvPr/>
        </p:nvSpPr>
        <p:spPr>
          <a:xfrm>
            <a:off x="60515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16</a:t>
            </a:r>
            <a:endParaRPr lang="en-US" sz="1200" dirty="0"/>
          </a:p>
        </p:txBody>
      </p:sp>
      <p:sp>
        <p:nvSpPr>
          <p:cNvPr id="21" name="Text 19"/>
          <p:cNvSpPr/>
          <p:nvPr/>
        </p:nvSpPr>
        <p:spPr>
          <a:xfrm>
            <a:off x="64008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17</a:t>
            </a:r>
            <a:endParaRPr lang="en-US" sz="1200" dirty="0"/>
          </a:p>
        </p:txBody>
      </p:sp>
      <p:sp>
        <p:nvSpPr>
          <p:cNvPr id="22" name="Text 20"/>
          <p:cNvSpPr/>
          <p:nvPr/>
        </p:nvSpPr>
        <p:spPr>
          <a:xfrm>
            <a:off x="67500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18</a:t>
            </a:r>
            <a:endParaRPr lang="en-US" sz="1200" dirty="0"/>
          </a:p>
        </p:txBody>
      </p:sp>
      <p:sp>
        <p:nvSpPr>
          <p:cNvPr id="23" name="Text 21"/>
          <p:cNvSpPr/>
          <p:nvPr/>
        </p:nvSpPr>
        <p:spPr>
          <a:xfrm>
            <a:off x="7099300" y="2186831"/>
            <a:ext cx="330200" cy="304800"/>
          </a:xfrm>
          <a:prstGeom prst="rect">
            <a:avLst/>
          </a:prstGeom>
          <a:solidFill>
            <a:srgbClr val="06B050"/>
          </a:solidFill>
          <a:ln/>
        </p:spPr>
        <p:txBody>
          <a:bodyPr wrap="square" lIns="0" tIns="0" rIns="0" bIns="0" rtlCol="0" anchor="t">
            <a:normAutofit/>
          </a:bodyPr>
          <a:lstStyle/>
          <a:p>
            <a:pPr algn="ctr" indent="0" marL="0">
              <a:lnSpc>
                <a:spcPts val="2400"/>
              </a:lnSpc>
              <a:buNone/>
            </a:pPr>
            <a:r>
              <a:rPr lang="en-US" sz="1200" dirty="0">
                <a:solidFill>
                  <a:srgbClr val="14110A"/>
                </a:solidFill>
                <a:latin typeface="Courier New" pitchFamily="49" charset="0"/>
                <a:ea typeface="Courier New" pitchFamily="49" charset="-122"/>
                <a:cs typeface="Courier New" pitchFamily="49" charset="-120"/>
              </a:rPr>
              <a:t>19</a:t>
            </a:r>
            <a:endParaRPr lang="en-US" sz="1200" dirty="0"/>
          </a:p>
        </p:txBody>
      </p:sp>
      <p:sp>
        <p:nvSpPr>
          <p:cNvPr id="24" name="Text 22"/>
          <p:cNvSpPr/>
          <p:nvPr/>
        </p:nvSpPr>
        <p:spPr>
          <a:xfrm>
            <a:off x="7448550" y="2186831"/>
            <a:ext cx="330200" cy="304800"/>
          </a:xfrm>
          <a:prstGeom prst="rect">
            <a:avLst/>
          </a:prstGeom>
          <a:solidFill>
            <a:srgbClr val="06B050"/>
          </a:solidFill>
          <a:ln/>
        </p:spPr>
        <p:txBody>
          <a:bodyPr wrap="square" lIns="0" tIns="0" rIns="0" bIns="0" rtlCol="0" anchor="t">
            <a:normAutofit/>
          </a:bodyPr>
          <a:lstStyle/>
          <a:p>
            <a:pPr algn="ctr" indent="0" marL="0">
              <a:lnSpc>
                <a:spcPts val="2400"/>
              </a:lnSpc>
              <a:buNone/>
            </a:pPr>
            <a:r>
              <a:rPr lang="en-US" sz="1200" dirty="0">
                <a:solidFill>
                  <a:srgbClr val="14110A"/>
                </a:solidFill>
                <a:latin typeface="Courier New" pitchFamily="49" charset="0"/>
                <a:ea typeface="Courier New" pitchFamily="49" charset="-122"/>
                <a:cs typeface="Courier New" pitchFamily="49" charset="-120"/>
              </a:rPr>
              <a:t>20</a:t>
            </a:r>
            <a:endParaRPr lang="en-US" sz="1200" dirty="0"/>
          </a:p>
        </p:txBody>
      </p:sp>
      <p:sp>
        <p:nvSpPr>
          <p:cNvPr id="25" name="Text 23"/>
          <p:cNvSpPr/>
          <p:nvPr/>
        </p:nvSpPr>
        <p:spPr>
          <a:xfrm>
            <a:off x="7797800" y="2186831"/>
            <a:ext cx="330200" cy="304800"/>
          </a:xfrm>
          <a:prstGeom prst="rect">
            <a:avLst/>
          </a:prstGeom>
          <a:solidFill>
            <a:srgbClr val="06B050"/>
          </a:solidFill>
          <a:ln/>
        </p:spPr>
        <p:txBody>
          <a:bodyPr wrap="square" lIns="0" tIns="0" rIns="0" bIns="0" rtlCol="0" anchor="t">
            <a:normAutofit/>
          </a:bodyPr>
          <a:lstStyle/>
          <a:p>
            <a:pPr algn="ctr" indent="0" marL="0">
              <a:lnSpc>
                <a:spcPts val="2400"/>
              </a:lnSpc>
              <a:buNone/>
            </a:pPr>
            <a:r>
              <a:rPr lang="en-US" sz="1200" dirty="0">
                <a:solidFill>
                  <a:srgbClr val="14110A"/>
                </a:solidFill>
                <a:latin typeface="Courier New" pitchFamily="49" charset="0"/>
                <a:ea typeface="Courier New" pitchFamily="49" charset="-122"/>
                <a:cs typeface="Courier New" pitchFamily="49" charset="-120"/>
              </a:rPr>
              <a:t>21</a:t>
            </a:r>
            <a:endParaRPr lang="en-US" sz="1200" dirty="0"/>
          </a:p>
        </p:txBody>
      </p:sp>
      <p:sp>
        <p:nvSpPr>
          <p:cNvPr id="26" name="Text 24"/>
          <p:cNvSpPr/>
          <p:nvPr/>
        </p:nvSpPr>
        <p:spPr>
          <a:xfrm>
            <a:off x="81470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22</a:t>
            </a:r>
            <a:endParaRPr lang="en-US" sz="1200" dirty="0"/>
          </a:p>
        </p:txBody>
      </p:sp>
      <p:sp>
        <p:nvSpPr>
          <p:cNvPr id="27" name="Text 25"/>
          <p:cNvSpPr/>
          <p:nvPr/>
        </p:nvSpPr>
        <p:spPr>
          <a:xfrm>
            <a:off x="849630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23</a:t>
            </a:r>
            <a:endParaRPr lang="en-US" sz="1200" dirty="0"/>
          </a:p>
        </p:txBody>
      </p:sp>
      <p:sp>
        <p:nvSpPr>
          <p:cNvPr id="28" name="Text 26"/>
          <p:cNvSpPr/>
          <p:nvPr/>
        </p:nvSpPr>
        <p:spPr>
          <a:xfrm>
            <a:off x="8845550" y="218683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24</a:t>
            </a:r>
            <a:endParaRPr lang="en-US" sz="1200" dirty="0"/>
          </a:p>
        </p:txBody>
      </p:sp>
      <p:sp>
        <p:nvSpPr>
          <p:cNvPr id="29" name="Text 27"/>
          <p:cNvSpPr/>
          <p:nvPr/>
        </p:nvSpPr>
        <p:spPr>
          <a:xfrm>
            <a:off x="919480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25</a:t>
            </a:r>
            <a:endParaRPr lang="en-US" sz="1200" dirty="0"/>
          </a:p>
        </p:txBody>
      </p:sp>
      <p:sp>
        <p:nvSpPr>
          <p:cNvPr id="30" name="Text 28"/>
          <p:cNvSpPr/>
          <p:nvPr/>
        </p:nvSpPr>
        <p:spPr>
          <a:xfrm>
            <a:off x="954405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26</a:t>
            </a:r>
            <a:endParaRPr lang="en-US" sz="1200" dirty="0"/>
          </a:p>
        </p:txBody>
      </p:sp>
      <p:sp>
        <p:nvSpPr>
          <p:cNvPr id="31" name="Text 29"/>
          <p:cNvSpPr/>
          <p:nvPr/>
        </p:nvSpPr>
        <p:spPr>
          <a:xfrm>
            <a:off x="989330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27</a:t>
            </a:r>
            <a:endParaRPr lang="en-US" sz="1200" dirty="0"/>
          </a:p>
        </p:txBody>
      </p:sp>
      <p:sp>
        <p:nvSpPr>
          <p:cNvPr id="32" name="Text 30"/>
          <p:cNvSpPr/>
          <p:nvPr/>
        </p:nvSpPr>
        <p:spPr>
          <a:xfrm>
            <a:off x="1024255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28</a:t>
            </a:r>
            <a:endParaRPr lang="en-US" sz="1200" dirty="0"/>
          </a:p>
        </p:txBody>
      </p:sp>
      <p:sp>
        <p:nvSpPr>
          <p:cNvPr id="33" name="Text 31"/>
          <p:cNvSpPr/>
          <p:nvPr/>
        </p:nvSpPr>
        <p:spPr>
          <a:xfrm>
            <a:off x="1059180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29</a:t>
            </a:r>
            <a:endParaRPr lang="en-US" sz="1200" dirty="0"/>
          </a:p>
        </p:txBody>
      </p:sp>
      <p:sp>
        <p:nvSpPr>
          <p:cNvPr id="34" name="Text 32"/>
          <p:cNvSpPr/>
          <p:nvPr/>
        </p:nvSpPr>
        <p:spPr>
          <a:xfrm>
            <a:off x="10941050" y="218683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30</a:t>
            </a:r>
            <a:endParaRPr lang="en-US" sz="1200" dirty="0"/>
          </a:p>
        </p:txBody>
      </p:sp>
      <p:sp>
        <p:nvSpPr>
          <p:cNvPr id="35" name="Text 33"/>
          <p:cNvSpPr/>
          <p:nvPr/>
        </p:nvSpPr>
        <p:spPr>
          <a:xfrm>
            <a:off x="787400" y="2529731"/>
            <a:ext cx="749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Arial" pitchFamily="34" charset="0"/>
                <a:ea typeface="Arial" pitchFamily="34" charset="-122"/>
                <a:cs typeface="Arial" pitchFamily="34" charset="-120"/>
              </a:rPr>
              <a:t>prefix</a:t>
            </a:r>
            <a:endParaRPr lang="en-US" sz="1200" dirty="0"/>
          </a:p>
        </p:txBody>
      </p:sp>
      <p:sp>
        <p:nvSpPr>
          <p:cNvPr id="36" name="Text 34"/>
          <p:cNvSpPr/>
          <p:nvPr/>
        </p:nvSpPr>
        <p:spPr>
          <a:xfrm>
            <a:off x="1562100" y="2529731"/>
            <a:ext cx="210604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X head slot</a:t>
            </a:r>
            <a:endParaRPr lang="en-US" sz="1200" dirty="0"/>
          </a:p>
        </p:txBody>
      </p:sp>
      <p:sp>
        <p:nvSpPr>
          <p:cNvPr id="37" name="Text 35"/>
          <p:cNvSpPr/>
          <p:nvPr/>
        </p:nvSpPr>
        <p:spPr>
          <a:xfrm>
            <a:off x="3559651" y="2529731"/>
            <a:ext cx="3237548"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06B050"/>
                </a:solidFill>
                <a:latin typeface="Arial" pitchFamily="34" charset="0"/>
                <a:ea typeface="Arial" pitchFamily="34" charset="-122"/>
                <a:cs typeface="Arial" pitchFamily="34" charset="-120"/>
              </a:rPr>
              <a:t>T: no M/5 shortage, no repeats</a:t>
            </a:r>
            <a:endParaRPr lang="en-US" sz="1200" dirty="0"/>
          </a:p>
        </p:txBody>
      </p:sp>
      <p:sp>
        <p:nvSpPr>
          <p:cNvPr id="38" name="Text 36"/>
          <p:cNvSpPr/>
          <p:nvPr/>
        </p:nvSpPr>
        <p:spPr>
          <a:xfrm>
            <a:off x="6718617" y="2529731"/>
            <a:ext cx="2158365"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Arial" pitchFamily="34" charset="0"/>
                <a:ea typeface="Arial" pitchFamily="34" charset="-122"/>
                <a:cs typeface="Arial" pitchFamily="34" charset="-120"/>
              </a:rPr>
              <a:t>R: all six different, 97%</a:t>
            </a:r>
            <a:endParaRPr lang="en-US" sz="1200" dirty="0"/>
          </a:p>
        </p:txBody>
      </p:sp>
      <p:sp>
        <p:nvSpPr>
          <p:cNvPr id="39" name="Text 37"/>
          <p:cNvSpPr/>
          <p:nvPr/>
        </p:nvSpPr>
        <p:spPr>
          <a:xfrm>
            <a:off x="812800" y="289545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6EDF3"/>
                </a:solidFill>
                <a:latin typeface="Arial" pitchFamily="34" charset="0"/>
                <a:ea typeface="Arial" pitchFamily="34" charset="-122"/>
                <a:cs typeface="Arial" pitchFamily="34" charset="-120"/>
              </a:rPr>
              <a:t>After</a:t>
            </a:r>
            <a:endParaRPr lang="en-US" sz="1200" dirty="0"/>
          </a:p>
        </p:txBody>
      </p:sp>
      <p:sp>
        <p:nvSpPr>
          <p:cNvPr id="40" name="Text 38"/>
          <p:cNvSpPr/>
          <p:nvPr/>
        </p:nvSpPr>
        <p:spPr>
          <a:xfrm>
            <a:off x="812800" y="3159571"/>
            <a:ext cx="330200" cy="304800"/>
          </a:xfrm>
          <a:prstGeom prst="rect">
            <a:avLst/>
          </a:prstGeom>
          <a:solidFill>
            <a:srgbClr val="7D8894">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1</a:t>
            </a:r>
            <a:endParaRPr lang="en-US" sz="1200" dirty="0"/>
          </a:p>
        </p:txBody>
      </p:sp>
      <p:sp>
        <p:nvSpPr>
          <p:cNvPr id="41" name="Text 39"/>
          <p:cNvSpPr/>
          <p:nvPr/>
        </p:nvSpPr>
        <p:spPr>
          <a:xfrm>
            <a:off x="1162050" y="3159571"/>
            <a:ext cx="330200" cy="304800"/>
          </a:xfrm>
          <a:prstGeom prst="rect">
            <a:avLst/>
          </a:prstGeom>
          <a:solidFill>
            <a:srgbClr val="7D8894">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a:t>
            </a:r>
            <a:endParaRPr lang="en-US" sz="1200" dirty="0"/>
          </a:p>
        </p:txBody>
      </p:sp>
      <p:sp>
        <p:nvSpPr>
          <p:cNvPr id="42" name="Text 40"/>
          <p:cNvSpPr/>
          <p:nvPr/>
        </p:nvSpPr>
        <p:spPr>
          <a:xfrm>
            <a:off x="151130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3</a:t>
            </a:r>
            <a:endParaRPr lang="en-US" sz="1200" dirty="0"/>
          </a:p>
        </p:txBody>
      </p:sp>
      <p:sp>
        <p:nvSpPr>
          <p:cNvPr id="43" name="Text 41"/>
          <p:cNvSpPr/>
          <p:nvPr/>
        </p:nvSpPr>
        <p:spPr>
          <a:xfrm>
            <a:off x="186055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4</a:t>
            </a:r>
            <a:endParaRPr lang="en-US" sz="1200" dirty="0"/>
          </a:p>
        </p:txBody>
      </p:sp>
      <p:sp>
        <p:nvSpPr>
          <p:cNvPr id="44" name="Text 42"/>
          <p:cNvSpPr/>
          <p:nvPr/>
        </p:nvSpPr>
        <p:spPr>
          <a:xfrm>
            <a:off x="22098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5</a:t>
            </a:r>
            <a:endParaRPr lang="en-US" sz="1200" dirty="0"/>
          </a:p>
        </p:txBody>
      </p:sp>
      <p:sp>
        <p:nvSpPr>
          <p:cNvPr id="45" name="Text 43"/>
          <p:cNvSpPr/>
          <p:nvPr/>
        </p:nvSpPr>
        <p:spPr>
          <a:xfrm>
            <a:off x="25590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6</a:t>
            </a:r>
            <a:endParaRPr lang="en-US" sz="1200" dirty="0"/>
          </a:p>
        </p:txBody>
      </p:sp>
      <p:sp>
        <p:nvSpPr>
          <p:cNvPr id="46" name="Text 44"/>
          <p:cNvSpPr/>
          <p:nvPr/>
        </p:nvSpPr>
        <p:spPr>
          <a:xfrm>
            <a:off x="29083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7</a:t>
            </a:r>
            <a:endParaRPr lang="en-US" sz="1200" dirty="0"/>
          </a:p>
        </p:txBody>
      </p:sp>
      <p:sp>
        <p:nvSpPr>
          <p:cNvPr id="47" name="Text 45"/>
          <p:cNvSpPr/>
          <p:nvPr/>
        </p:nvSpPr>
        <p:spPr>
          <a:xfrm>
            <a:off x="32575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8</a:t>
            </a:r>
            <a:endParaRPr lang="en-US" sz="1200" dirty="0"/>
          </a:p>
        </p:txBody>
      </p:sp>
      <p:sp>
        <p:nvSpPr>
          <p:cNvPr id="48" name="Text 46"/>
          <p:cNvSpPr/>
          <p:nvPr/>
        </p:nvSpPr>
        <p:spPr>
          <a:xfrm>
            <a:off x="36068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9</a:t>
            </a:r>
            <a:endParaRPr lang="en-US" sz="1200" dirty="0"/>
          </a:p>
        </p:txBody>
      </p:sp>
      <p:sp>
        <p:nvSpPr>
          <p:cNvPr id="49" name="Text 47"/>
          <p:cNvSpPr/>
          <p:nvPr/>
        </p:nvSpPr>
        <p:spPr>
          <a:xfrm>
            <a:off x="39560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10</a:t>
            </a:r>
            <a:endParaRPr lang="en-US" sz="1200" dirty="0"/>
          </a:p>
        </p:txBody>
      </p:sp>
      <p:sp>
        <p:nvSpPr>
          <p:cNvPr id="50" name="Text 48"/>
          <p:cNvSpPr/>
          <p:nvPr/>
        </p:nvSpPr>
        <p:spPr>
          <a:xfrm>
            <a:off x="43053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11</a:t>
            </a:r>
            <a:endParaRPr lang="en-US" sz="1200" dirty="0"/>
          </a:p>
        </p:txBody>
      </p:sp>
      <p:sp>
        <p:nvSpPr>
          <p:cNvPr id="51" name="Text 49"/>
          <p:cNvSpPr/>
          <p:nvPr/>
        </p:nvSpPr>
        <p:spPr>
          <a:xfrm>
            <a:off x="46545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12</a:t>
            </a:r>
            <a:endParaRPr lang="en-US" sz="1200" dirty="0"/>
          </a:p>
        </p:txBody>
      </p:sp>
      <p:sp>
        <p:nvSpPr>
          <p:cNvPr id="52" name="Text 50"/>
          <p:cNvSpPr/>
          <p:nvPr/>
        </p:nvSpPr>
        <p:spPr>
          <a:xfrm>
            <a:off x="50038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13</a:t>
            </a:r>
            <a:endParaRPr lang="en-US" sz="1200" dirty="0"/>
          </a:p>
        </p:txBody>
      </p:sp>
      <p:sp>
        <p:nvSpPr>
          <p:cNvPr id="53" name="Text 51"/>
          <p:cNvSpPr/>
          <p:nvPr/>
        </p:nvSpPr>
        <p:spPr>
          <a:xfrm>
            <a:off x="53530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14</a:t>
            </a:r>
            <a:endParaRPr lang="en-US" sz="1200" dirty="0"/>
          </a:p>
        </p:txBody>
      </p:sp>
      <p:sp>
        <p:nvSpPr>
          <p:cNvPr id="54" name="Text 52"/>
          <p:cNvSpPr/>
          <p:nvPr/>
        </p:nvSpPr>
        <p:spPr>
          <a:xfrm>
            <a:off x="57023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15</a:t>
            </a:r>
            <a:endParaRPr lang="en-US" sz="1200" dirty="0"/>
          </a:p>
        </p:txBody>
      </p:sp>
      <p:sp>
        <p:nvSpPr>
          <p:cNvPr id="55" name="Text 53"/>
          <p:cNvSpPr/>
          <p:nvPr/>
        </p:nvSpPr>
        <p:spPr>
          <a:xfrm>
            <a:off x="6051550" y="3159571"/>
            <a:ext cx="330200" cy="304800"/>
          </a:xfrm>
          <a:prstGeom prst="rect">
            <a:avLst/>
          </a:prstGeom>
          <a:solidFill>
            <a:srgbClr val="06B050"/>
          </a:solidFill>
          <a:ln/>
        </p:spPr>
        <p:txBody>
          <a:bodyPr wrap="square" lIns="0" tIns="0" rIns="0" bIns="0" rtlCol="0" anchor="t">
            <a:normAutofit/>
          </a:bodyPr>
          <a:lstStyle/>
          <a:p>
            <a:pPr algn="ctr" indent="0" marL="0">
              <a:lnSpc>
                <a:spcPts val="2400"/>
              </a:lnSpc>
              <a:buNone/>
            </a:pPr>
            <a:r>
              <a:rPr lang="en-US" sz="1200" dirty="0">
                <a:solidFill>
                  <a:srgbClr val="14110A"/>
                </a:solidFill>
                <a:latin typeface="Courier New" pitchFamily="49" charset="0"/>
                <a:ea typeface="Courier New" pitchFamily="49" charset="-122"/>
                <a:cs typeface="Courier New" pitchFamily="49" charset="-120"/>
              </a:rPr>
              <a:t>16</a:t>
            </a:r>
            <a:endParaRPr lang="en-US" sz="1200" dirty="0"/>
          </a:p>
        </p:txBody>
      </p:sp>
      <p:sp>
        <p:nvSpPr>
          <p:cNvPr id="56" name="Text 54"/>
          <p:cNvSpPr/>
          <p:nvPr/>
        </p:nvSpPr>
        <p:spPr>
          <a:xfrm>
            <a:off x="6400800" y="3159571"/>
            <a:ext cx="330200" cy="304800"/>
          </a:xfrm>
          <a:prstGeom prst="rect">
            <a:avLst/>
          </a:prstGeom>
          <a:solidFill>
            <a:srgbClr val="06B050"/>
          </a:solidFill>
          <a:ln/>
        </p:spPr>
        <p:txBody>
          <a:bodyPr wrap="square" lIns="0" tIns="0" rIns="0" bIns="0" rtlCol="0" anchor="t">
            <a:normAutofit/>
          </a:bodyPr>
          <a:lstStyle/>
          <a:p>
            <a:pPr algn="ctr" indent="0" marL="0">
              <a:lnSpc>
                <a:spcPts val="2400"/>
              </a:lnSpc>
              <a:buNone/>
            </a:pPr>
            <a:r>
              <a:rPr lang="en-US" sz="1200" dirty="0">
                <a:solidFill>
                  <a:srgbClr val="14110A"/>
                </a:solidFill>
                <a:latin typeface="Courier New" pitchFamily="49" charset="0"/>
                <a:ea typeface="Courier New" pitchFamily="49" charset="-122"/>
                <a:cs typeface="Courier New" pitchFamily="49" charset="-120"/>
              </a:rPr>
              <a:t>17</a:t>
            </a:r>
            <a:endParaRPr lang="en-US" sz="1200" dirty="0"/>
          </a:p>
        </p:txBody>
      </p:sp>
      <p:sp>
        <p:nvSpPr>
          <p:cNvPr id="57" name="Text 55"/>
          <p:cNvSpPr/>
          <p:nvPr/>
        </p:nvSpPr>
        <p:spPr>
          <a:xfrm>
            <a:off x="67500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18</a:t>
            </a:r>
            <a:endParaRPr lang="en-US" sz="1200" dirty="0"/>
          </a:p>
        </p:txBody>
      </p:sp>
      <p:sp>
        <p:nvSpPr>
          <p:cNvPr id="58" name="Shape 56"/>
          <p:cNvSpPr/>
          <p:nvPr/>
        </p:nvSpPr>
        <p:spPr>
          <a:xfrm>
            <a:off x="7105650" y="3153221"/>
            <a:ext cx="1016000" cy="317500"/>
          </a:xfrm>
          <a:prstGeom prst="rect">
            <a:avLst/>
          </a:prstGeom>
          <a:noFill/>
          <a:ln w="12700">
            <a:solidFill>
              <a:srgbClr val="E6EDF3"/>
            </a:solidFill>
            <a:prstDash val="dash"/>
          </a:ln>
        </p:spPr>
      </p:sp>
      <p:sp>
        <p:nvSpPr>
          <p:cNvPr id="59" name="Text 57"/>
          <p:cNvSpPr/>
          <p:nvPr/>
        </p:nvSpPr>
        <p:spPr>
          <a:xfrm>
            <a:off x="71120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19</a:t>
            </a:r>
            <a:endParaRPr lang="en-US" sz="1200" dirty="0"/>
          </a:p>
        </p:txBody>
      </p:sp>
      <p:sp>
        <p:nvSpPr>
          <p:cNvPr id="60" name="Text 58"/>
          <p:cNvSpPr/>
          <p:nvPr/>
        </p:nvSpPr>
        <p:spPr>
          <a:xfrm>
            <a:off x="74612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20</a:t>
            </a:r>
            <a:endParaRPr lang="en-US" sz="1200" dirty="0"/>
          </a:p>
        </p:txBody>
      </p:sp>
      <p:sp>
        <p:nvSpPr>
          <p:cNvPr id="61" name="Text 59"/>
          <p:cNvSpPr/>
          <p:nvPr/>
        </p:nvSpPr>
        <p:spPr>
          <a:xfrm>
            <a:off x="78105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21</a:t>
            </a:r>
            <a:endParaRPr lang="en-US" sz="1200" dirty="0"/>
          </a:p>
        </p:txBody>
      </p:sp>
      <p:sp>
        <p:nvSpPr>
          <p:cNvPr id="62" name="Text 60"/>
          <p:cNvSpPr/>
          <p:nvPr/>
        </p:nvSpPr>
        <p:spPr>
          <a:xfrm>
            <a:off x="81470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22</a:t>
            </a:r>
            <a:endParaRPr lang="en-US" sz="1200" dirty="0"/>
          </a:p>
        </p:txBody>
      </p:sp>
      <p:sp>
        <p:nvSpPr>
          <p:cNvPr id="63" name="Text 61"/>
          <p:cNvSpPr/>
          <p:nvPr/>
        </p:nvSpPr>
        <p:spPr>
          <a:xfrm>
            <a:off x="849630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23</a:t>
            </a:r>
            <a:endParaRPr lang="en-US" sz="1200" dirty="0"/>
          </a:p>
        </p:txBody>
      </p:sp>
      <p:sp>
        <p:nvSpPr>
          <p:cNvPr id="64" name="Text 62"/>
          <p:cNvSpPr/>
          <p:nvPr/>
        </p:nvSpPr>
        <p:spPr>
          <a:xfrm>
            <a:off x="8845550" y="3159571"/>
            <a:ext cx="330200" cy="304800"/>
          </a:xfrm>
          <a:prstGeom prst="rect">
            <a:avLst/>
          </a:prstGeom>
          <a:solidFill>
            <a:srgbClr val="06B050">
              <a:alpha val="10000"/>
            </a:srgbClr>
          </a:solidFill>
          <a:ln/>
        </p:spPr>
        <p:txBody>
          <a:bodyPr wrap="square" lIns="0" tIns="0" rIns="0" bIns="0" rtlCol="0" anchor="t">
            <a:normAutofit/>
          </a:bodyPr>
          <a:lstStyle/>
          <a:p>
            <a:pPr algn="ctr" indent="0" marL="0">
              <a:lnSpc>
                <a:spcPts val="2400"/>
              </a:lnSpc>
              <a:buNone/>
            </a:pPr>
            <a:r>
              <a:rPr lang="en-US" sz="1200" dirty="0">
                <a:solidFill>
                  <a:srgbClr val="A9B4BF"/>
                </a:solidFill>
                <a:latin typeface="Courier New" pitchFamily="49" charset="0"/>
                <a:ea typeface="Courier New" pitchFamily="49" charset="-122"/>
                <a:cs typeface="Courier New" pitchFamily="49" charset="-120"/>
              </a:rPr>
              <a:t>24</a:t>
            </a:r>
            <a:endParaRPr lang="en-US" sz="1200" dirty="0"/>
          </a:p>
        </p:txBody>
      </p:sp>
      <p:sp>
        <p:nvSpPr>
          <p:cNvPr id="65" name="Text 63"/>
          <p:cNvSpPr/>
          <p:nvPr/>
        </p:nvSpPr>
        <p:spPr>
          <a:xfrm>
            <a:off x="919480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25</a:t>
            </a:r>
            <a:endParaRPr lang="en-US" sz="1200" dirty="0"/>
          </a:p>
        </p:txBody>
      </p:sp>
      <p:sp>
        <p:nvSpPr>
          <p:cNvPr id="66" name="Text 64"/>
          <p:cNvSpPr/>
          <p:nvPr/>
        </p:nvSpPr>
        <p:spPr>
          <a:xfrm>
            <a:off x="954405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26</a:t>
            </a:r>
            <a:endParaRPr lang="en-US" sz="1200" dirty="0"/>
          </a:p>
        </p:txBody>
      </p:sp>
      <p:sp>
        <p:nvSpPr>
          <p:cNvPr id="67" name="Text 65"/>
          <p:cNvSpPr/>
          <p:nvPr/>
        </p:nvSpPr>
        <p:spPr>
          <a:xfrm>
            <a:off x="989330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27</a:t>
            </a:r>
            <a:endParaRPr lang="en-US" sz="1200" dirty="0"/>
          </a:p>
        </p:txBody>
      </p:sp>
      <p:sp>
        <p:nvSpPr>
          <p:cNvPr id="68" name="Text 66"/>
          <p:cNvSpPr/>
          <p:nvPr/>
        </p:nvSpPr>
        <p:spPr>
          <a:xfrm>
            <a:off x="1024255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28</a:t>
            </a:r>
            <a:endParaRPr lang="en-US" sz="1200" dirty="0"/>
          </a:p>
        </p:txBody>
      </p:sp>
      <p:sp>
        <p:nvSpPr>
          <p:cNvPr id="69" name="Text 67"/>
          <p:cNvSpPr/>
          <p:nvPr/>
        </p:nvSpPr>
        <p:spPr>
          <a:xfrm>
            <a:off x="1059180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29</a:t>
            </a:r>
            <a:endParaRPr lang="en-US" sz="1200" dirty="0"/>
          </a:p>
        </p:txBody>
      </p:sp>
      <p:sp>
        <p:nvSpPr>
          <p:cNvPr id="70" name="Text 68"/>
          <p:cNvSpPr/>
          <p:nvPr/>
        </p:nvSpPr>
        <p:spPr>
          <a:xfrm>
            <a:off x="10941050" y="3159571"/>
            <a:ext cx="330200" cy="304800"/>
          </a:xfrm>
          <a:prstGeom prst="rect">
            <a:avLst/>
          </a:prstGeom>
          <a:solidFill>
            <a:srgbClr val="06B050">
              <a:alpha val="40000"/>
            </a:srgbClr>
          </a:solidFill>
          <a:ln/>
        </p:spPr>
        <p:txBody>
          <a:bodyPr wrap="square" lIns="0" tIns="0" rIns="0" bIns="0" rtlCol="0" anchor="t">
            <a:normAutofit/>
          </a:bodyPr>
          <a:lstStyle/>
          <a:p>
            <a:pPr algn="ctr" indent="0" marL="0">
              <a:lnSpc>
                <a:spcPts val="2400"/>
              </a:lnSpc>
              <a:buNone/>
            </a:pPr>
            <a:r>
              <a:rPr lang="en-US" sz="1200" dirty="0">
                <a:solidFill>
                  <a:srgbClr val="E6EDF3"/>
                </a:solidFill>
                <a:latin typeface="Courier New" pitchFamily="49" charset="0"/>
                <a:ea typeface="Courier New" pitchFamily="49" charset="-122"/>
                <a:cs typeface="Courier New" pitchFamily="49" charset="-120"/>
              </a:rPr>
              <a:t>30</a:t>
            </a:r>
            <a:endParaRPr lang="en-US" sz="1200" dirty="0"/>
          </a:p>
        </p:txBody>
      </p:sp>
      <p:sp>
        <p:nvSpPr>
          <p:cNvPr id="71" name="Text 69"/>
          <p:cNvSpPr/>
          <p:nvPr/>
        </p:nvSpPr>
        <p:spPr>
          <a:xfrm>
            <a:off x="787400" y="3515171"/>
            <a:ext cx="749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Arial" pitchFamily="34" charset="0"/>
                <a:ea typeface="Arial" pitchFamily="34" charset="-122"/>
                <a:cs typeface="Arial" pitchFamily="34" charset="-120"/>
              </a:rPr>
              <a:t>prefix</a:t>
            </a:r>
            <a:endParaRPr lang="en-US" sz="1200" dirty="0"/>
          </a:p>
        </p:txBody>
      </p:sp>
      <p:sp>
        <p:nvSpPr>
          <p:cNvPr id="72" name="Text 70"/>
          <p:cNvSpPr/>
          <p:nvPr/>
        </p:nvSpPr>
        <p:spPr>
          <a:xfrm>
            <a:off x="1562100" y="3515171"/>
            <a:ext cx="698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X</a:t>
            </a:r>
            <a:endParaRPr lang="en-US" sz="1200" dirty="0"/>
          </a:p>
        </p:txBody>
      </p:sp>
      <p:sp>
        <p:nvSpPr>
          <p:cNvPr id="73" name="Text 71"/>
          <p:cNvSpPr/>
          <p:nvPr/>
        </p:nvSpPr>
        <p:spPr>
          <a:xfrm>
            <a:off x="2125980" y="3515171"/>
            <a:ext cx="287782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06B050"/>
                </a:solidFill>
                <a:latin typeface="Arial" pitchFamily="34" charset="0"/>
                <a:ea typeface="Arial" pitchFamily="34" charset="-122"/>
                <a:cs typeface="Arial" pitchFamily="34" charset="-120"/>
              </a:rPr>
              <a:t>X₂: new slot, no M/5 shortage</a:t>
            </a:r>
            <a:endParaRPr lang="en-US" sz="1200" dirty="0"/>
          </a:p>
        </p:txBody>
      </p:sp>
      <p:sp>
        <p:nvSpPr>
          <p:cNvPr id="74" name="Text 72"/>
          <p:cNvSpPr/>
          <p:nvPr/>
        </p:nvSpPr>
        <p:spPr>
          <a:xfrm>
            <a:off x="4978400" y="3515171"/>
            <a:ext cx="109855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Arial" pitchFamily="34" charset="0"/>
                <a:ea typeface="Arial" pitchFamily="34" charset="-122"/>
                <a:cs typeface="Arial" pitchFamily="34" charset="-120"/>
              </a:rPr>
              <a:t>T removed</a:t>
            </a:r>
            <a:endParaRPr lang="en-US" sz="1200" dirty="0"/>
          </a:p>
        </p:txBody>
      </p:sp>
      <p:sp>
        <p:nvSpPr>
          <p:cNvPr id="75" name="Text 73"/>
          <p:cNvSpPr/>
          <p:nvPr/>
        </p:nvSpPr>
        <p:spPr>
          <a:xfrm>
            <a:off x="6020118" y="3515171"/>
            <a:ext cx="2158365"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Arial" pitchFamily="34" charset="0"/>
                <a:ea typeface="Arial" pitchFamily="34" charset="-122"/>
                <a:cs typeface="Arial" pitchFamily="34" charset="-120"/>
              </a:rPr>
              <a:t>R</a:t>
            </a:r>
            <a:endParaRPr lang="en-US" sz="1200" dirty="0"/>
          </a:p>
        </p:txBody>
      </p:sp>
      <p:sp>
        <p:nvSpPr>
          <p:cNvPr id="76" name="Shape 74"/>
          <p:cNvSpPr/>
          <p:nvPr/>
        </p:nvSpPr>
        <p:spPr>
          <a:xfrm>
            <a:off x="812800" y="3985667"/>
            <a:ext cx="5181600" cy="0"/>
          </a:xfrm>
          <a:prstGeom prst="line">
            <a:avLst/>
          </a:prstGeom>
          <a:noFill/>
          <a:ln w="6350">
            <a:solidFill>
              <a:srgbClr val="222A35"/>
            </a:solidFill>
            <a:prstDash val="solid"/>
          </a:ln>
        </p:spPr>
      </p:sp>
      <p:sp>
        <p:nvSpPr>
          <p:cNvPr id="77" name="Text 75"/>
          <p:cNvSpPr/>
          <p:nvPr/>
        </p:nvSpPr>
        <p:spPr>
          <a:xfrm>
            <a:off x="812800" y="4090442"/>
            <a:ext cx="533704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Best split: 00:33–00:57 UTC on </a:t>
            </a:r>
            <a:r>
              <a:rPr lang="en-US" sz="1600" dirty="0">
                <a:solidFill>
                  <a:srgbClr val="FFCC00"/>
                </a:solidFill>
                <a:latin typeface="Arial" pitchFamily="34" charset="0"/>
                <a:ea typeface="Arial" pitchFamily="34" charset="-122"/>
                <a:cs typeface="Arial" pitchFamily="34" charset="-120"/>
              </a:rPr>
              <a:t>Oct 2, 2024</a:t>
            </a:r>
            <a:r>
              <a:rPr lang="en-US" sz="1600" dirty="0">
                <a:solidFill>
                  <a:srgbClr val="E6EDF3"/>
                </a:solidFill>
                <a:latin typeface="Arial" pitchFamily="34" charset="0"/>
                <a:ea typeface="Arial" pitchFamily="34" charset="-122"/>
                <a:cs typeface="Arial" pitchFamily="34" charset="-120"/>
              </a:rPr>
              <a:t> (the evening of Oct 1 in the US)</a:t>
            </a:r>
            <a:endParaRPr lang="en-US" sz="1600" dirty="0"/>
          </a:p>
        </p:txBody>
      </p:sp>
      <p:sp>
        <p:nvSpPr>
          <p:cNvPr id="78" name="Shape 76"/>
          <p:cNvSpPr/>
          <p:nvPr/>
        </p:nvSpPr>
        <p:spPr>
          <a:xfrm>
            <a:off x="6197600" y="3985667"/>
            <a:ext cx="5181600" cy="0"/>
          </a:xfrm>
          <a:prstGeom prst="line">
            <a:avLst/>
          </a:prstGeom>
          <a:noFill/>
          <a:ln w="6350">
            <a:solidFill>
              <a:srgbClr val="222A35"/>
            </a:solidFill>
            <a:prstDash val="solid"/>
          </a:ln>
        </p:spPr>
      </p:sp>
      <p:sp>
        <p:nvSpPr>
          <p:cNvPr id="79" name="Text 77"/>
          <p:cNvSpPr/>
          <p:nvPr/>
        </p:nvSpPr>
        <p:spPr>
          <a:xfrm>
            <a:off x="6197600" y="4090442"/>
            <a:ext cx="533704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Bracket at 20:1: Sep 25 to Oct 3 · shuffled order: no break (p &lt; 0.0002)</a:t>
            </a:r>
            <a:endParaRPr lang="en-US" sz="1600" dirty="0"/>
          </a:p>
        </p:txBody>
      </p:sp>
      <p:sp>
        <p:nvSpPr>
          <p:cNvPr id="80" name="Shape 78"/>
          <p:cNvSpPr/>
          <p:nvPr/>
        </p:nvSpPr>
        <p:spPr>
          <a:xfrm>
            <a:off x="812800" y="4825057"/>
            <a:ext cx="5181600" cy="0"/>
          </a:xfrm>
          <a:prstGeom prst="line">
            <a:avLst/>
          </a:prstGeom>
          <a:noFill/>
          <a:ln w="6350">
            <a:solidFill>
              <a:srgbClr val="222A35"/>
            </a:solidFill>
            <a:prstDash val="solid"/>
          </a:ln>
        </p:spPr>
      </p:sp>
      <p:sp>
        <p:nvSpPr>
          <p:cNvPr id="81" name="Text 79"/>
          <p:cNvSpPr/>
          <p:nvPr/>
        </p:nvSpPr>
        <p:spPr>
          <a:xfrm>
            <a:off x="812800" y="4929832"/>
            <a:ext cx="533704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Before: 19–21 skip the M/5 shortage and never repeat (0 and 1 in 2,587)</a:t>
            </a:r>
            <a:endParaRPr lang="en-US" sz="1600" dirty="0"/>
          </a:p>
        </p:txBody>
      </p:sp>
      <p:sp>
        <p:nvSpPr>
          <p:cNvPr id="82" name="Shape 80"/>
          <p:cNvSpPr/>
          <p:nvPr/>
        </p:nvSpPr>
        <p:spPr>
          <a:xfrm>
            <a:off x="6197600" y="4825057"/>
            <a:ext cx="5181600" cy="0"/>
          </a:xfrm>
          <a:prstGeom prst="line">
            <a:avLst/>
          </a:prstGeom>
          <a:noFill/>
          <a:ln w="6350">
            <a:solidFill>
              <a:srgbClr val="222A35"/>
            </a:solidFill>
            <a:prstDash val="solid"/>
          </a:ln>
        </p:spPr>
      </p:sp>
      <p:sp>
        <p:nvSpPr>
          <p:cNvPr id="83" name="Text 81"/>
          <p:cNvSpPr/>
          <p:nvPr/>
        </p:nvSpPr>
        <p:spPr>
          <a:xfrm>
            <a:off x="6197600" y="4929832"/>
            <a:ext cx="533704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After: both gone (48 and 48 in 1,330); 16–17 now skip the M/5 shortage</a:t>
            </a:r>
            <a:endParaRPr lang="en-US" sz="1600" dirty="0"/>
          </a:p>
        </p:txBody>
      </p:sp>
      <p:sp>
        <p:nvSpPr>
          <p:cNvPr id="84" name="Text 8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eam_30char_format_analysis.html</a:t>
            </a:r>
            <a:endParaRPr lang="en-US" sz="1200" dirty="0"/>
          </a:p>
        </p:txBody>
      </p:sp>
      <p:sp>
        <p:nvSpPr>
          <p:cNvPr id="85" name="Text 8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FORMAT PAPERS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Four more format papers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075384"/>
        </p:xfrm>
        <a:graphic>
          <a:graphicData uri="http://schemas.openxmlformats.org/drawingml/2006/table">
            <a:tbl>
              <a:tblPr/>
              <a:tblGrid>
                <a:gridCol w="1160907"/>
                <a:gridCol w="2005203"/>
                <a:gridCol w="7387590"/>
              </a:tblGrid>
              <a:tr h="439341">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Length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Group (unique)</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Main finding</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34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G2 (146)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Only a mild M/5 shortage; 0 of 561 position pairs pass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G3 (20)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 3–7 character chunk from 22 repeats at 31 (17 of 20)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G2 (39)</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16–17 repeats at 21–22 in 22 of 35 messages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G3 (8)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 3-character chunk 3 to 5 times on a 5-position grid (7 of 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G2 (17)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15 = 23 in 15 of 17; 15→23→27 and 17→25→29, +8 and +12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D7D32"/>
                          </a:solidFill>
                          <a:latin typeface="Arial" pitchFamily="34" charset="0"/>
                          <a:ea typeface="Arial" pitchFamily="34" charset="-122"/>
                          <a:cs typeface="Arial" pitchFamily="34" charset="-120"/>
                        </a:rPr>
                        <a:t>G2 (7)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15 = 23 in 7 of 7; 15, 23 and 27 all match in 5 of 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the 34, 40, 42 and 46-character format papers</a:t>
            </a:r>
            <a:endParaRPr lang="en-US" sz="1200" dirty="0"/>
          </a:p>
        </p:txBody>
      </p:sp>
      <p:sp>
        <p:nvSpPr>
          <p:cNvPr id="6" name="Text 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IPE MAPS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One map per cohort</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small map per length and group: 146 on IPE Maps, 147 on IPE Maps II</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Pixel (i, j): how often positions i and j match, against 1 in 32</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Group color = more matches than chance · </a:t>
            </a:r>
            <a:r>
              <a:rPr lang="en-US" sz="1600" dirty="0">
                <a:solidFill>
                  <a:srgbClr val="4F7FB8"/>
                </a:solidFill>
                <a:latin typeface="Arial" pitchFamily="34" charset="0"/>
                <a:ea typeface="Arial" pitchFamily="34" charset="-122"/>
                <a:cs typeface="Arial" pitchFamily="34" charset="-120"/>
              </a:rPr>
              <a:t>blue = fewer</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II: upper triangle before Oct 1, 2024, 00:00 UTC; lower after</a:t>
            </a:r>
            <a:endParaRPr lang="en-US" sz="1600" dirty="0"/>
          </a:p>
        </p:txBody>
      </p:sp>
      <p:sp>
        <p:nvSpPr>
          <p:cNvPr id="12" name="Shape 10"/>
          <p:cNvSpPr/>
          <p:nvPr/>
        </p:nvSpPr>
        <p:spPr>
          <a:xfrm>
            <a:off x="5791200" y="1935411"/>
            <a:ext cx="5588000" cy="3143250"/>
          </a:xfrm>
          <a:prstGeom prst="roundRect">
            <a:avLst>
              <a:gd name="adj" fmla="val 2424"/>
            </a:avLst>
          </a:prstGeom>
          <a:solidFill>
            <a:srgbClr val="0E141B"/>
          </a:solidFill>
          <a:ln/>
        </p:spPr>
      </p:sp>
      <p:pic>
        <p:nvPicPr>
          <p:cNvPr id="13" name="Image 0" descr="IPE Maps II: three rows of small square maps, one per length and group, colored where position pairs match more or less often than chance">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4" name="Shape 11"/>
          <p:cNvSpPr/>
          <p:nvPr/>
        </p:nvSpPr>
        <p:spPr>
          <a:xfrm>
            <a:off x="5794375" y="1938586"/>
            <a:ext cx="5581650" cy="3136900"/>
          </a:xfrm>
          <a:prstGeom prst="roundRect">
            <a:avLst>
              <a:gd name="adj" fmla="val 2328"/>
            </a:avLst>
          </a:prstGeom>
          <a:noFill/>
          <a:ln w="6350">
            <a:solidFill>
              <a:srgbClr val="222A35"/>
            </a:solidFill>
            <a:prstDash val="solid"/>
          </a:ln>
        </p:spPr>
      </p:sp>
      <p:sp>
        <p:nvSpPr>
          <p:cNvPr id="15"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ipe_maps.html and ipe_maps2.html</a:t>
            </a:r>
            <a:endParaRPr lang="en-US" sz="1200" dirty="0"/>
          </a:p>
        </p:txBody>
      </p:sp>
      <p:sp>
        <p:nvSpPr>
          <p:cNvPr id="16"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LENGTHS</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7</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Structure by group</a:t>
            </a:r>
            <a:endParaRPr lang="en-US" sz="3600" dirty="0"/>
          </a:p>
        </p:txBody>
      </p:sp>
      <p:sp>
        <p:nvSpPr>
          <p:cNvPr id="4" name="Shape 2"/>
          <p:cNvSpPr/>
          <p:nvPr/>
        </p:nvSpPr>
        <p:spPr>
          <a:xfrm>
            <a:off x="812800" y="3463230"/>
            <a:ext cx="10566400" cy="0"/>
          </a:xfrm>
          <a:prstGeom prst="line">
            <a:avLst/>
          </a:prstGeom>
          <a:noFill/>
          <a:ln w="6350">
            <a:solidFill>
              <a:srgbClr val="2A3340"/>
            </a:solidFill>
            <a:prstDash val="solid"/>
          </a:ln>
        </p:spPr>
      </p:sp>
      <p:sp>
        <p:nvSpPr>
          <p:cNvPr id="5" name="Text 3"/>
          <p:cNvSpPr/>
          <p:nvPr/>
        </p:nvSpPr>
        <p:spPr>
          <a:xfrm>
            <a:off x="812800" y="3618805"/>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How each group’s messages are built:</a:t>
            </a:r>
            <a:endParaRPr lang="en-US" sz="2200" dirty="0"/>
          </a:p>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G4 grammar, G3 frame, G2 copies, G2/G3 pairs</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G4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Fields closed by markers</a:t>
            </a:r>
            <a:endParaRPr lang="en-US" sz="3600" dirty="0"/>
          </a:p>
        </p:txBody>
      </p:sp>
      <p:sp>
        <p:nvSpPr>
          <p:cNvPr id="4" name="Shape 2"/>
          <p:cNvSpPr/>
          <p:nvPr/>
        </p:nvSpPr>
        <p:spPr>
          <a:xfrm>
            <a:off x="812800" y="1938586"/>
            <a:ext cx="4064000" cy="0"/>
          </a:xfrm>
          <a:prstGeom prst="line">
            <a:avLst/>
          </a:prstGeom>
          <a:noFill/>
          <a:ln w="6350">
            <a:solidFill>
              <a:srgbClr val="222A35"/>
            </a:solidFill>
            <a:prstDash val="solid"/>
          </a:ln>
        </p:spPr>
      </p:sp>
      <p:sp>
        <p:nvSpPr>
          <p:cNvPr id="5" name="Text 3"/>
          <p:cNvSpPr/>
          <p:nvPr/>
        </p:nvSpPr>
        <p:spPr>
          <a:xfrm>
            <a:off x="812800" y="2043361"/>
            <a:ext cx="418592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0467"/>
                </a:solidFill>
                <a:latin typeface="Arial" pitchFamily="34" charset="0"/>
                <a:ea typeface="Arial" pitchFamily="34" charset="-122"/>
                <a:cs typeface="Arial" pitchFamily="34" charset="-120"/>
              </a:rPr>
              <a:t>Quad</a:t>
            </a:r>
            <a:r>
              <a:rPr lang="en-US" sz="1600" dirty="0">
                <a:solidFill>
                  <a:srgbClr val="E6EDF3"/>
                </a:solidFill>
                <a:latin typeface="Arial" pitchFamily="34" charset="0"/>
                <a:ea typeface="Arial" pitchFamily="34" charset="-122"/>
                <a:cs typeface="Arial" pitchFamily="34" charset="-120"/>
              </a:rPr>
              <a:t> (GGGG) closes row B and the body blocks · 765 of 1,005 slots</a:t>
            </a:r>
            <a:endParaRPr lang="en-US" sz="1600" dirty="0"/>
          </a:p>
        </p:txBody>
      </p:sp>
      <p:sp>
        <p:nvSpPr>
          <p:cNvPr id="6" name="Shape 4"/>
          <p:cNvSpPr/>
          <p:nvPr/>
        </p:nvSpPr>
        <p:spPr>
          <a:xfrm>
            <a:off x="812800" y="2676376"/>
            <a:ext cx="4064000" cy="0"/>
          </a:xfrm>
          <a:prstGeom prst="line">
            <a:avLst/>
          </a:prstGeom>
          <a:noFill/>
          <a:ln w="6350">
            <a:solidFill>
              <a:srgbClr val="222A35"/>
            </a:solidFill>
            <a:prstDash val="solid"/>
          </a:ln>
        </p:spPr>
      </p:sp>
      <p:sp>
        <p:nvSpPr>
          <p:cNvPr id="7" name="Text 5"/>
          <p:cNvSpPr/>
          <p:nvPr/>
        </p:nvSpPr>
        <p:spPr>
          <a:xfrm>
            <a:off x="812800" y="2781151"/>
            <a:ext cx="418592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0467"/>
                </a:solidFill>
                <a:latin typeface="Arial" pitchFamily="34" charset="0"/>
                <a:ea typeface="Arial" pitchFamily="34" charset="-122"/>
                <a:cs typeface="Arial" pitchFamily="34" charset="-120"/>
              </a:rPr>
              <a:t>Echo</a:t>
            </a:r>
            <a:r>
              <a:rPr lang="en-US" sz="1600" dirty="0">
                <a:solidFill>
                  <a:srgbClr val="E6EDF3"/>
                </a:solidFill>
                <a:latin typeface="Arial" pitchFamily="34" charset="0"/>
                <a:ea typeface="Arial" pitchFamily="34" charset="-122"/>
                <a:cs typeface="Arial" pitchFamily="34" charset="-120"/>
              </a:rPr>
              <a:t> X??X (1st = 4th) closes row A at positions 21–24</a:t>
            </a:r>
            <a:endParaRPr lang="en-US" sz="1600" dirty="0"/>
          </a:p>
        </p:txBody>
      </p:sp>
      <p:sp>
        <p:nvSpPr>
          <p:cNvPr id="8" name="Shape 6"/>
          <p:cNvSpPr/>
          <p:nvPr/>
        </p:nvSpPr>
        <p:spPr>
          <a:xfrm>
            <a:off x="812800" y="3414167"/>
            <a:ext cx="4064000" cy="0"/>
          </a:xfrm>
          <a:prstGeom prst="line">
            <a:avLst/>
          </a:prstGeom>
          <a:noFill/>
          <a:ln w="6350">
            <a:solidFill>
              <a:srgbClr val="222A35"/>
            </a:solidFill>
            <a:prstDash val="solid"/>
          </a:ln>
        </p:spPr>
      </p:sp>
      <p:sp>
        <p:nvSpPr>
          <p:cNvPr id="9" name="Text 7"/>
          <p:cNvSpPr/>
          <p:nvPr/>
        </p:nvSpPr>
        <p:spPr>
          <a:xfrm>
            <a:off x="812800" y="3518942"/>
            <a:ext cx="418592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0467"/>
                </a:solidFill>
                <a:latin typeface="Arial" pitchFamily="34" charset="0"/>
                <a:ea typeface="Arial" pitchFamily="34" charset="-122"/>
                <a:cs typeface="Arial" pitchFamily="34" charset="-120"/>
              </a:rPr>
              <a:t>Double</a:t>
            </a:r>
            <a:r>
              <a:rPr lang="en-US" sz="1600" dirty="0">
                <a:solidFill>
                  <a:srgbClr val="E6EDF3"/>
                </a:solidFill>
                <a:latin typeface="Arial" pitchFamily="34" charset="0"/>
                <a:ea typeface="Arial" pitchFamily="34" charset="-122"/>
                <a:cs typeface="Arial" pitchFamily="34" charset="-120"/>
              </a:rPr>
              <a:t> ## closes the short fields of the rarer forms</a:t>
            </a:r>
            <a:endParaRPr lang="en-US" sz="1600" dirty="0"/>
          </a:p>
        </p:txBody>
      </p:sp>
      <p:sp>
        <p:nvSpPr>
          <p:cNvPr id="10" name="Shape 8"/>
          <p:cNvSpPr/>
          <p:nvPr/>
        </p:nvSpPr>
        <p:spPr>
          <a:xfrm>
            <a:off x="812800" y="4151957"/>
            <a:ext cx="4064000" cy="0"/>
          </a:xfrm>
          <a:prstGeom prst="line">
            <a:avLst/>
          </a:prstGeom>
          <a:noFill/>
          <a:ln w="6350">
            <a:solidFill>
              <a:srgbClr val="222A35"/>
            </a:solidFill>
            <a:prstDash val="solid"/>
          </a:ln>
        </p:spPr>
      </p:sp>
      <p:sp>
        <p:nvSpPr>
          <p:cNvPr id="11" name="Text 9"/>
          <p:cNvSpPr/>
          <p:nvPr/>
        </p:nvSpPr>
        <p:spPr>
          <a:xfrm>
            <a:off x="812800" y="4256732"/>
            <a:ext cx="418592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175 of 257</a:t>
            </a:r>
            <a:r>
              <a:rPr lang="en-US" sz="1600" dirty="0">
                <a:solidFill>
                  <a:srgbClr val="E6EDF3"/>
                </a:solidFill>
                <a:latin typeface="Arial" pitchFamily="34" charset="0"/>
                <a:ea typeface="Arial" pitchFamily="34" charset="-122"/>
                <a:cs typeface="Arial" pitchFamily="34" charset="-120"/>
              </a:rPr>
              <a:t> messages split into rows with nothing left over</a:t>
            </a:r>
            <a:endParaRPr lang="en-US" sz="1600" dirty="0"/>
          </a:p>
        </p:txBody>
      </p:sp>
      <p:sp>
        <p:nvSpPr>
          <p:cNvPr id="12" name="Text 10"/>
          <p:cNvSpPr/>
          <p:nvPr/>
        </p:nvSpPr>
        <p:spPr>
          <a:xfrm>
            <a:off x="5740400" y="1935411"/>
            <a:ext cx="5807964"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MM-164 · 261004 SUN 21:38 UTC</a:t>
            </a:r>
            <a:endParaRPr lang="en-US" sz="1200" dirty="0"/>
          </a:p>
        </p:txBody>
      </p:sp>
      <p:sp>
        <p:nvSpPr>
          <p:cNvPr id="13" name="Text 11"/>
          <p:cNvSpPr/>
          <p:nvPr/>
        </p:nvSpPr>
        <p:spPr>
          <a:xfrm>
            <a:off x="5232400" y="22554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14" name="Shape 12"/>
          <p:cNvSpPr/>
          <p:nvPr/>
        </p:nvSpPr>
        <p:spPr>
          <a:xfrm>
            <a:off x="5740400" y="2209701"/>
            <a:ext cx="243880" cy="304800"/>
          </a:xfrm>
          <a:prstGeom prst="rect">
            <a:avLst/>
          </a:prstGeom>
          <a:solidFill>
            <a:srgbClr val="2A323C"/>
          </a:solidFill>
          <a:ln/>
        </p:spPr>
      </p:sp>
      <p:sp>
        <p:nvSpPr>
          <p:cNvPr id="15" name="Text 13"/>
          <p:cNvSpPr/>
          <p:nvPr/>
        </p:nvSpPr>
        <p:spPr>
          <a:xfrm>
            <a:off x="5740400" y="2209701"/>
            <a:ext cx="294680"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A9B4BF"/>
                </a:solidFill>
                <a:latin typeface="Courier New" pitchFamily="49" charset="0"/>
                <a:ea typeface="Courier New" pitchFamily="49" charset="-122"/>
                <a:cs typeface="Courier New" pitchFamily="49" charset="-120"/>
              </a:rPr>
              <a:t>MM</a:t>
            </a:r>
            <a:endParaRPr lang="en-US" sz="1600" dirty="0"/>
          </a:p>
        </p:txBody>
      </p:sp>
      <p:sp>
        <p:nvSpPr>
          <p:cNvPr id="16" name="Text 14"/>
          <p:cNvSpPr/>
          <p:nvPr/>
        </p:nvSpPr>
        <p:spPr>
          <a:xfrm>
            <a:off x="8636000" y="22630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 · prefix</a:t>
            </a:r>
            <a:endParaRPr lang="en-US" sz="1200" dirty="0"/>
          </a:p>
        </p:txBody>
      </p:sp>
      <p:sp>
        <p:nvSpPr>
          <p:cNvPr id="17" name="Text 15"/>
          <p:cNvSpPr/>
          <p:nvPr/>
        </p:nvSpPr>
        <p:spPr>
          <a:xfrm>
            <a:off x="5232400" y="25983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18" name="Text 16"/>
          <p:cNvSpPr/>
          <p:nvPr/>
        </p:nvSpPr>
        <p:spPr>
          <a:xfrm>
            <a:off x="5740400" y="2552601"/>
            <a:ext cx="2260765"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V4MNSRJISBSI6L5YPH</a:t>
            </a:r>
            <a:endParaRPr lang="en-US" sz="1600" dirty="0"/>
          </a:p>
        </p:txBody>
      </p:sp>
      <p:sp>
        <p:nvSpPr>
          <p:cNvPr id="19" name="Shape 17"/>
          <p:cNvSpPr/>
          <p:nvPr/>
        </p:nvSpPr>
        <p:spPr>
          <a:xfrm>
            <a:off x="7941667" y="2546251"/>
            <a:ext cx="500459" cy="317500"/>
          </a:xfrm>
          <a:prstGeom prst="rect">
            <a:avLst/>
          </a:prstGeom>
          <a:noFill/>
          <a:ln w="12700">
            <a:solidFill>
              <a:srgbClr val="FF0467"/>
            </a:solidFill>
            <a:prstDash val="solid"/>
          </a:ln>
        </p:spPr>
      </p:sp>
      <p:sp>
        <p:nvSpPr>
          <p:cNvPr id="20" name="Shape 18"/>
          <p:cNvSpPr/>
          <p:nvPr/>
        </p:nvSpPr>
        <p:spPr>
          <a:xfrm>
            <a:off x="7948017" y="2552601"/>
            <a:ext cx="121940" cy="304800"/>
          </a:xfrm>
          <a:prstGeom prst="rect">
            <a:avLst/>
          </a:prstGeom>
          <a:solidFill>
            <a:srgbClr val="FF0467">
              <a:alpha val="40000"/>
            </a:srgbClr>
          </a:solidFill>
          <a:ln/>
        </p:spPr>
      </p:sp>
      <p:sp>
        <p:nvSpPr>
          <p:cNvPr id="21" name="Text 19"/>
          <p:cNvSpPr/>
          <p:nvPr/>
        </p:nvSpPr>
        <p:spPr>
          <a:xfrm>
            <a:off x="7948017" y="2552601"/>
            <a:ext cx="172740"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22" name="Text 20"/>
          <p:cNvSpPr/>
          <p:nvPr/>
        </p:nvSpPr>
        <p:spPr>
          <a:xfrm>
            <a:off x="8069957" y="2552601"/>
            <a:ext cx="294680"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TA</a:t>
            </a:r>
            <a:endParaRPr lang="en-US" sz="1600" dirty="0"/>
          </a:p>
        </p:txBody>
      </p:sp>
      <p:sp>
        <p:nvSpPr>
          <p:cNvPr id="23" name="Shape 21"/>
          <p:cNvSpPr/>
          <p:nvPr/>
        </p:nvSpPr>
        <p:spPr>
          <a:xfrm>
            <a:off x="8313837" y="2552601"/>
            <a:ext cx="121940" cy="304800"/>
          </a:xfrm>
          <a:prstGeom prst="rect">
            <a:avLst/>
          </a:prstGeom>
          <a:solidFill>
            <a:srgbClr val="FF0467">
              <a:alpha val="40000"/>
            </a:srgbClr>
          </a:solidFill>
          <a:ln/>
        </p:spPr>
      </p:sp>
      <p:sp>
        <p:nvSpPr>
          <p:cNvPr id="24" name="Text 22"/>
          <p:cNvSpPr/>
          <p:nvPr/>
        </p:nvSpPr>
        <p:spPr>
          <a:xfrm>
            <a:off x="8313837" y="2552601"/>
            <a:ext cx="172740"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J</a:t>
            </a:r>
            <a:endParaRPr lang="en-US" sz="1600" dirty="0"/>
          </a:p>
        </p:txBody>
      </p:sp>
      <p:sp>
        <p:nvSpPr>
          <p:cNvPr id="25" name="Text 23"/>
          <p:cNvSpPr/>
          <p:nvPr/>
        </p:nvSpPr>
        <p:spPr>
          <a:xfrm>
            <a:off x="8636000" y="26059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22 · row A · 18 + X??X</a:t>
            </a:r>
            <a:endParaRPr lang="en-US" sz="1200" dirty="0"/>
          </a:p>
        </p:txBody>
      </p:sp>
      <p:sp>
        <p:nvSpPr>
          <p:cNvPr id="26" name="Text 24"/>
          <p:cNvSpPr/>
          <p:nvPr/>
        </p:nvSpPr>
        <p:spPr>
          <a:xfrm>
            <a:off x="5232400" y="29412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25</a:t>
            </a:r>
            <a:endParaRPr lang="en-US" sz="1200" dirty="0"/>
          </a:p>
        </p:txBody>
      </p:sp>
      <p:sp>
        <p:nvSpPr>
          <p:cNvPr id="27" name="Text 25"/>
          <p:cNvSpPr/>
          <p:nvPr/>
        </p:nvSpPr>
        <p:spPr>
          <a:xfrm>
            <a:off x="5740400" y="2895501"/>
            <a:ext cx="2135167"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IGTJILNINDI2X2AAQ</a:t>
            </a:r>
            <a:endParaRPr lang="en-US" sz="1600" dirty="0"/>
          </a:p>
        </p:txBody>
      </p:sp>
      <p:sp>
        <p:nvSpPr>
          <p:cNvPr id="28" name="Shape 26"/>
          <p:cNvSpPr/>
          <p:nvPr/>
        </p:nvSpPr>
        <p:spPr>
          <a:xfrm>
            <a:off x="7813377" y="2895501"/>
            <a:ext cx="487759" cy="304800"/>
          </a:xfrm>
          <a:prstGeom prst="rect">
            <a:avLst/>
          </a:prstGeom>
          <a:solidFill>
            <a:srgbClr val="FF0467"/>
          </a:solidFill>
          <a:ln/>
        </p:spPr>
      </p:sp>
      <p:sp>
        <p:nvSpPr>
          <p:cNvPr id="29" name="Text 27"/>
          <p:cNvSpPr/>
          <p:nvPr/>
        </p:nvSpPr>
        <p:spPr>
          <a:xfrm>
            <a:off x="7813377" y="2895501"/>
            <a:ext cx="538559"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EEEE</a:t>
            </a:r>
            <a:endParaRPr lang="en-US" sz="1600" dirty="0"/>
          </a:p>
        </p:txBody>
      </p:sp>
      <p:sp>
        <p:nvSpPr>
          <p:cNvPr id="30" name="Text 28"/>
          <p:cNvSpPr/>
          <p:nvPr/>
        </p:nvSpPr>
        <p:spPr>
          <a:xfrm>
            <a:off x="8636000" y="29488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21 · row B · 17 + quad</a:t>
            </a:r>
            <a:endParaRPr lang="en-US" sz="1200" dirty="0"/>
          </a:p>
        </p:txBody>
      </p:sp>
      <p:sp>
        <p:nvSpPr>
          <p:cNvPr id="31" name="Text 29"/>
          <p:cNvSpPr/>
          <p:nvPr/>
        </p:nvSpPr>
        <p:spPr>
          <a:xfrm>
            <a:off x="5232400" y="32714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46</a:t>
            </a:r>
            <a:endParaRPr lang="en-US" sz="1200" dirty="0"/>
          </a:p>
        </p:txBody>
      </p:sp>
      <p:sp>
        <p:nvSpPr>
          <p:cNvPr id="32" name="Text 30"/>
          <p:cNvSpPr/>
          <p:nvPr/>
        </p:nvSpPr>
        <p:spPr>
          <a:xfrm>
            <a:off x="5740400" y="3225701"/>
            <a:ext cx="2260765"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SNDNSHHSGSXKPGPGNG</a:t>
            </a:r>
            <a:endParaRPr lang="en-US" sz="1600" dirty="0"/>
          </a:p>
        </p:txBody>
      </p:sp>
      <p:sp>
        <p:nvSpPr>
          <p:cNvPr id="33" name="Shape 31"/>
          <p:cNvSpPr/>
          <p:nvPr/>
        </p:nvSpPr>
        <p:spPr>
          <a:xfrm>
            <a:off x="7935317" y="3225701"/>
            <a:ext cx="487759" cy="304800"/>
          </a:xfrm>
          <a:prstGeom prst="rect">
            <a:avLst/>
          </a:prstGeom>
          <a:solidFill>
            <a:srgbClr val="FF0467"/>
          </a:solidFill>
          <a:ln/>
        </p:spPr>
      </p:sp>
      <p:sp>
        <p:nvSpPr>
          <p:cNvPr id="34" name="Text 32"/>
          <p:cNvSpPr/>
          <p:nvPr/>
        </p:nvSpPr>
        <p:spPr>
          <a:xfrm>
            <a:off x="7935317" y="3225701"/>
            <a:ext cx="538559"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UUUU</a:t>
            </a:r>
            <a:endParaRPr lang="en-US" sz="1600" dirty="0"/>
          </a:p>
        </p:txBody>
      </p:sp>
      <p:sp>
        <p:nvSpPr>
          <p:cNvPr id="35" name="Text 33"/>
          <p:cNvSpPr/>
          <p:nvPr/>
        </p:nvSpPr>
        <p:spPr>
          <a:xfrm>
            <a:off x="8636000" y="32790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22 · block 1 · 18 + quad</a:t>
            </a:r>
            <a:endParaRPr lang="en-US" sz="1200" dirty="0"/>
          </a:p>
        </p:txBody>
      </p:sp>
      <p:sp>
        <p:nvSpPr>
          <p:cNvPr id="36" name="Text 34"/>
          <p:cNvSpPr/>
          <p:nvPr/>
        </p:nvSpPr>
        <p:spPr>
          <a:xfrm>
            <a:off x="5232400" y="36016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68</a:t>
            </a:r>
            <a:endParaRPr lang="en-US" sz="1200" dirty="0"/>
          </a:p>
        </p:txBody>
      </p:sp>
      <p:sp>
        <p:nvSpPr>
          <p:cNvPr id="37" name="Text 35"/>
          <p:cNvSpPr/>
          <p:nvPr/>
        </p:nvSpPr>
        <p:spPr>
          <a:xfrm>
            <a:off x="5740400" y="3555901"/>
            <a:ext cx="2260765"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7NILZIIT3ASPORRLRN</a:t>
            </a:r>
            <a:endParaRPr lang="en-US" sz="1600" dirty="0"/>
          </a:p>
        </p:txBody>
      </p:sp>
      <p:sp>
        <p:nvSpPr>
          <p:cNvPr id="38" name="Shape 36"/>
          <p:cNvSpPr/>
          <p:nvPr/>
        </p:nvSpPr>
        <p:spPr>
          <a:xfrm>
            <a:off x="7935317" y="3555901"/>
            <a:ext cx="487759" cy="304800"/>
          </a:xfrm>
          <a:prstGeom prst="rect">
            <a:avLst/>
          </a:prstGeom>
          <a:solidFill>
            <a:srgbClr val="FF0467"/>
          </a:solidFill>
          <a:ln/>
        </p:spPr>
      </p:sp>
      <p:sp>
        <p:nvSpPr>
          <p:cNvPr id="39" name="Text 37"/>
          <p:cNvSpPr/>
          <p:nvPr/>
        </p:nvSpPr>
        <p:spPr>
          <a:xfrm>
            <a:off x="7935317" y="3555901"/>
            <a:ext cx="538559"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LLLL</a:t>
            </a:r>
            <a:endParaRPr lang="en-US" sz="1600" dirty="0"/>
          </a:p>
        </p:txBody>
      </p:sp>
      <p:sp>
        <p:nvSpPr>
          <p:cNvPr id="40" name="Text 38"/>
          <p:cNvSpPr/>
          <p:nvPr/>
        </p:nvSpPr>
        <p:spPr>
          <a:xfrm>
            <a:off x="8636000" y="36092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22 · block 2</a:t>
            </a:r>
            <a:endParaRPr lang="en-US" sz="1200" dirty="0"/>
          </a:p>
        </p:txBody>
      </p:sp>
      <p:sp>
        <p:nvSpPr>
          <p:cNvPr id="41" name="Text 39"/>
          <p:cNvSpPr/>
          <p:nvPr/>
        </p:nvSpPr>
        <p:spPr>
          <a:xfrm>
            <a:off x="5232400" y="39318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90</a:t>
            </a:r>
            <a:endParaRPr lang="en-US" sz="1200" dirty="0"/>
          </a:p>
        </p:txBody>
      </p:sp>
      <p:sp>
        <p:nvSpPr>
          <p:cNvPr id="42" name="Text 40"/>
          <p:cNvSpPr/>
          <p:nvPr/>
        </p:nvSpPr>
        <p:spPr>
          <a:xfrm>
            <a:off x="5740400" y="3886101"/>
            <a:ext cx="2260765"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CPPCSOOKIVACBHHHHH</a:t>
            </a:r>
            <a:endParaRPr lang="en-US" sz="1600" dirty="0"/>
          </a:p>
        </p:txBody>
      </p:sp>
      <p:sp>
        <p:nvSpPr>
          <p:cNvPr id="43" name="Shape 41"/>
          <p:cNvSpPr/>
          <p:nvPr/>
        </p:nvSpPr>
        <p:spPr>
          <a:xfrm>
            <a:off x="7935317" y="3886101"/>
            <a:ext cx="487759" cy="304800"/>
          </a:xfrm>
          <a:prstGeom prst="rect">
            <a:avLst/>
          </a:prstGeom>
          <a:solidFill>
            <a:srgbClr val="FF0467"/>
          </a:solidFill>
          <a:ln/>
        </p:spPr>
      </p:sp>
      <p:sp>
        <p:nvSpPr>
          <p:cNvPr id="44" name="Text 42"/>
          <p:cNvSpPr/>
          <p:nvPr/>
        </p:nvSpPr>
        <p:spPr>
          <a:xfrm>
            <a:off x="7935317" y="3886101"/>
            <a:ext cx="538559"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WWWW</a:t>
            </a:r>
            <a:endParaRPr lang="en-US" sz="1600" dirty="0"/>
          </a:p>
        </p:txBody>
      </p:sp>
      <p:sp>
        <p:nvSpPr>
          <p:cNvPr id="45" name="Text 43"/>
          <p:cNvSpPr/>
          <p:nvPr/>
        </p:nvSpPr>
        <p:spPr>
          <a:xfrm>
            <a:off x="8636000" y="39394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22 · block 3</a:t>
            </a:r>
            <a:endParaRPr lang="en-US" sz="1200" dirty="0"/>
          </a:p>
        </p:txBody>
      </p:sp>
      <p:sp>
        <p:nvSpPr>
          <p:cNvPr id="46" name="Text 44"/>
          <p:cNvSpPr/>
          <p:nvPr/>
        </p:nvSpPr>
        <p:spPr>
          <a:xfrm>
            <a:off x="5232400" y="42620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112</a:t>
            </a:r>
            <a:endParaRPr lang="en-US" sz="1200" dirty="0"/>
          </a:p>
        </p:txBody>
      </p:sp>
      <p:sp>
        <p:nvSpPr>
          <p:cNvPr id="47" name="Text 45"/>
          <p:cNvSpPr/>
          <p:nvPr/>
        </p:nvSpPr>
        <p:spPr>
          <a:xfrm>
            <a:off x="5740400" y="4216301"/>
            <a:ext cx="2260765"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SG7F2DD3BIOGSJGWHJ</a:t>
            </a:r>
            <a:endParaRPr lang="en-US" sz="1600" dirty="0"/>
          </a:p>
        </p:txBody>
      </p:sp>
      <p:sp>
        <p:nvSpPr>
          <p:cNvPr id="48" name="Shape 46"/>
          <p:cNvSpPr/>
          <p:nvPr/>
        </p:nvSpPr>
        <p:spPr>
          <a:xfrm>
            <a:off x="7935317" y="4216301"/>
            <a:ext cx="487759" cy="304800"/>
          </a:xfrm>
          <a:prstGeom prst="rect">
            <a:avLst/>
          </a:prstGeom>
          <a:solidFill>
            <a:srgbClr val="FF0467"/>
          </a:solidFill>
          <a:ln/>
        </p:spPr>
      </p:sp>
      <p:sp>
        <p:nvSpPr>
          <p:cNvPr id="49" name="Text 47"/>
          <p:cNvSpPr/>
          <p:nvPr/>
        </p:nvSpPr>
        <p:spPr>
          <a:xfrm>
            <a:off x="7935317" y="4216301"/>
            <a:ext cx="538559"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GGGG</a:t>
            </a:r>
            <a:endParaRPr lang="en-US" sz="1600" dirty="0"/>
          </a:p>
        </p:txBody>
      </p:sp>
      <p:sp>
        <p:nvSpPr>
          <p:cNvPr id="50" name="Text 48"/>
          <p:cNvSpPr/>
          <p:nvPr/>
        </p:nvSpPr>
        <p:spPr>
          <a:xfrm>
            <a:off x="8636000" y="42696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22 · block 4</a:t>
            </a:r>
            <a:endParaRPr lang="en-US" sz="1200" dirty="0"/>
          </a:p>
        </p:txBody>
      </p:sp>
      <p:sp>
        <p:nvSpPr>
          <p:cNvPr id="51" name="Text 49"/>
          <p:cNvSpPr/>
          <p:nvPr/>
        </p:nvSpPr>
        <p:spPr>
          <a:xfrm>
            <a:off x="5232400" y="45922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134</a:t>
            </a:r>
            <a:endParaRPr lang="en-US" sz="1200" dirty="0"/>
          </a:p>
        </p:txBody>
      </p:sp>
      <p:sp>
        <p:nvSpPr>
          <p:cNvPr id="52" name="Text 50"/>
          <p:cNvSpPr/>
          <p:nvPr/>
        </p:nvSpPr>
        <p:spPr>
          <a:xfrm>
            <a:off x="5740400" y="4546501"/>
            <a:ext cx="2260765"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X75B7222QWEHSDHSQ2</a:t>
            </a:r>
            <a:endParaRPr lang="en-US" sz="1600" dirty="0"/>
          </a:p>
        </p:txBody>
      </p:sp>
      <p:sp>
        <p:nvSpPr>
          <p:cNvPr id="53" name="Shape 51"/>
          <p:cNvSpPr/>
          <p:nvPr/>
        </p:nvSpPr>
        <p:spPr>
          <a:xfrm>
            <a:off x="7935317" y="4546501"/>
            <a:ext cx="487759" cy="304800"/>
          </a:xfrm>
          <a:prstGeom prst="rect">
            <a:avLst/>
          </a:prstGeom>
          <a:solidFill>
            <a:srgbClr val="FF0467"/>
          </a:solidFill>
          <a:ln/>
        </p:spPr>
      </p:sp>
      <p:sp>
        <p:nvSpPr>
          <p:cNvPr id="54" name="Text 52"/>
          <p:cNvSpPr/>
          <p:nvPr/>
        </p:nvSpPr>
        <p:spPr>
          <a:xfrm>
            <a:off x="7935317" y="4546501"/>
            <a:ext cx="538559"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7777</a:t>
            </a:r>
            <a:endParaRPr lang="en-US" sz="1600" dirty="0"/>
          </a:p>
        </p:txBody>
      </p:sp>
      <p:sp>
        <p:nvSpPr>
          <p:cNvPr id="55" name="Text 53"/>
          <p:cNvSpPr/>
          <p:nvPr/>
        </p:nvSpPr>
        <p:spPr>
          <a:xfrm>
            <a:off x="8636000" y="45998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22 · block 5</a:t>
            </a:r>
            <a:endParaRPr lang="en-US" sz="1200" dirty="0"/>
          </a:p>
        </p:txBody>
      </p:sp>
      <p:sp>
        <p:nvSpPr>
          <p:cNvPr id="56" name="Text 54"/>
          <p:cNvSpPr/>
          <p:nvPr/>
        </p:nvSpPr>
        <p:spPr>
          <a:xfrm>
            <a:off x="5232400" y="4922441"/>
            <a:ext cx="4064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156</a:t>
            </a:r>
            <a:endParaRPr lang="en-US" sz="1200" dirty="0"/>
          </a:p>
        </p:txBody>
      </p:sp>
      <p:sp>
        <p:nvSpPr>
          <p:cNvPr id="57" name="Shape 55"/>
          <p:cNvSpPr/>
          <p:nvPr/>
        </p:nvSpPr>
        <p:spPr>
          <a:xfrm>
            <a:off x="5740400" y="4876701"/>
            <a:ext cx="1097459" cy="304800"/>
          </a:xfrm>
          <a:prstGeom prst="rect">
            <a:avLst/>
          </a:prstGeom>
          <a:solidFill>
            <a:srgbClr val="2A323C"/>
          </a:solidFill>
          <a:ln/>
        </p:spPr>
      </p:sp>
      <p:sp>
        <p:nvSpPr>
          <p:cNvPr id="58" name="Text 56"/>
          <p:cNvSpPr/>
          <p:nvPr/>
        </p:nvSpPr>
        <p:spPr>
          <a:xfrm>
            <a:off x="5740400" y="4876701"/>
            <a:ext cx="1148259"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A9B4BF"/>
                </a:solidFill>
                <a:latin typeface="Courier New" pitchFamily="49" charset="0"/>
                <a:ea typeface="Courier New" pitchFamily="49" charset="-122"/>
                <a:cs typeface="Courier New" pitchFamily="49" charset="-120"/>
              </a:rPr>
              <a:t>2SYL5KTFH</a:t>
            </a:r>
            <a:endParaRPr lang="en-US" sz="1600" dirty="0"/>
          </a:p>
        </p:txBody>
      </p:sp>
      <p:sp>
        <p:nvSpPr>
          <p:cNvPr id="59" name="Text 57"/>
          <p:cNvSpPr/>
          <p:nvPr/>
        </p:nvSpPr>
        <p:spPr>
          <a:xfrm>
            <a:off x="8636000" y="4930031"/>
            <a:ext cx="248539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9 · trailer</a:t>
            </a:r>
            <a:endParaRPr lang="en-US" sz="1200" dirty="0"/>
          </a:p>
        </p:txBody>
      </p:sp>
      <p:sp>
        <p:nvSpPr>
          <p:cNvPr id="60" name="Text 58"/>
          <p:cNvSpPr/>
          <p:nvPr/>
        </p:nvSpPr>
        <p:spPr>
          <a:xfrm>
            <a:off x="5740400" y="5257701"/>
            <a:ext cx="5807964"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2 + 22 + 21 + 5 × 22 + 9 = 164</a:t>
            </a:r>
            <a:endParaRPr lang="en-US" sz="1200" dirty="0"/>
          </a:p>
        </p:txBody>
      </p:sp>
      <p:sp>
        <p:nvSpPr>
          <p:cNvPr id="61" name="Text 5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62" name="Text 60"/>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G4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One length formula</a:t>
            </a:r>
            <a:endParaRPr lang="en-US" sz="3600" dirty="0"/>
          </a:p>
        </p:txBody>
      </p:sp>
      <p:sp>
        <p:nvSpPr>
          <p:cNvPr id="4" name="Text 2"/>
          <p:cNvSpPr/>
          <p:nvPr/>
        </p:nvSpPr>
        <p:spPr>
          <a:xfrm>
            <a:off x="812800" y="1935411"/>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F0467"/>
                </a:solidFill>
                <a:latin typeface="Courier New" pitchFamily="49" charset="0"/>
                <a:ea typeface="Courier New" pitchFamily="49" charset="-122"/>
                <a:cs typeface="Courier New" pitchFamily="49" charset="-120"/>
              </a:rPr>
              <a:t>L = 54 + 22n + 38k</a:t>
            </a:r>
            <a:endParaRPr lang="en-US" sz="3600" dirty="0"/>
          </a:p>
        </p:txBody>
      </p:sp>
      <p:sp>
        <p:nvSpPr>
          <p:cNvPr id="5" name="Text 3"/>
          <p:cNvSpPr/>
          <p:nvPr/>
        </p:nvSpPr>
        <p:spPr>
          <a:xfrm>
            <a:off x="812800" y="248910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n = blocks of 22 · k = extra heads, A′ 17 + B′ 21 = 38</a:t>
            </a:r>
            <a:endParaRPr lang="en-US" sz="1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2969121"/>
          <a:ext cx="10553700" cy="1757363"/>
        </p:xfrm>
        <a:graphic>
          <a:graphicData uri="http://schemas.openxmlformats.org/drawingml/2006/table">
            <a:tbl>
              <a:tblPr/>
              <a:tblGrid>
                <a:gridCol w="1055370"/>
                <a:gridCol w="9498330"/>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k</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Length (messages built exactly this way)</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54 (3) · 120 (35) · 142 (28) · 164 (23) · 186 (4)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92 (7) · 158 (3) · 180 (2) · 202 (2) · 224 (4) · 246 (6) · 268 (3) · 290 (1)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196 (1)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7" name="Shape 4"/>
          <p:cNvSpPr/>
          <p:nvPr/>
        </p:nvSpPr>
        <p:spPr>
          <a:xfrm>
            <a:off x="812800" y="4932859"/>
            <a:ext cx="10566400" cy="0"/>
          </a:xfrm>
          <a:prstGeom prst="line">
            <a:avLst/>
          </a:prstGeom>
          <a:noFill/>
          <a:ln w="6350">
            <a:solidFill>
              <a:srgbClr val="222A35"/>
            </a:solidFill>
            <a:prstDash val="solid"/>
          </a:ln>
        </p:spPr>
      </p:sp>
      <p:sp>
        <p:nvSpPr>
          <p:cNvPr id="8" name="Text 5"/>
          <p:cNvSpPr/>
          <p:nvPr/>
        </p:nvSpPr>
        <p:spPr>
          <a:xfrm>
            <a:off x="812800" y="5012234"/>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k = 0 and 1 stops not heard yet: </a:t>
            </a:r>
            <a:r>
              <a:rPr lang="en-US" sz="1600" dirty="0">
                <a:solidFill>
                  <a:srgbClr val="FFCC00"/>
                </a:solidFill>
                <a:latin typeface="Arial" pitchFamily="34" charset="0"/>
                <a:ea typeface="Arial" pitchFamily="34" charset="-122"/>
                <a:cs typeface="Arial" pitchFamily="34" charset="-120"/>
              </a:rPr>
              <a:t>98 · 114 · 136 · 208 · 230 · 252</a:t>
            </a:r>
            <a:endParaRPr lang="en-US" sz="1600" dirty="0"/>
          </a:p>
        </p:txBody>
      </p:sp>
      <p:sp>
        <p:nvSpPr>
          <p:cNvPr id="9" name="Shape 6"/>
          <p:cNvSpPr/>
          <p:nvPr/>
        </p:nvSpPr>
        <p:spPr>
          <a:xfrm>
            <a:off x="812800" y="5355729"/>
            <a:ext cx="10566400" cy="0"/>
          </a:xfrm>
          <a:prstGeom prst="line">
            <a:avLst/>
          </a:prstGeom>
          <a:noFill/>
          <a:ln w="6350">
            <a:solidFill>
              <a:srgbClr val="222A35"/>
            </a:solidFill>
            <a:prstDash val="solid"/>
          </a:ln>
        </p:spPr>
      </p:sp>
      <p:sp>
        <p:nvSpPr>
          <p:cNvPr id="10" name="Text 7"/>
          <p:cNvSpPr/>
          <p:nvPr/>
        </p:nvSpPr>
        <p:spPr>
          <a:xfrm>
            <a:off x="812800" y="5435104"/>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62 have no quad anywhere · 35 not reached by the rules</a:t>
            </a:r>
            <a:endParaRPr lang="en-US" sz="1600" dirty="0"/>
          </a:p>
        </p:txBody>
      </p:sp>
      <p:sp>
        <p:nvSpPr>
          <p:cNvPr id="11" name="Text 8"/>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2" name="Text 9"/>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G4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Frame, version, values</a:t>
            </a:r>
            <a:endParaRPr lang="en-US" sz="3600" dirty="0"/>
          </a:p>
        </p:txBody>
      </p:sp>
      <p:sp>
        <p:nvSpPr>
          <p:cNvPr id="4" name="Shape 2"/>
          <p:cNvSpPr/>
          <p:nvPr/>
        </p:nvSpPr>
        <p:spPr>
          <a:xfrm>
            <a:off x="812800" y="1965871"/>
            <a:ext cx="203200" cy="203200"/>
          </a:xfrm>
          <a:prstGeom prst="rect">
            <a:avLst/>
          </a:prstGeom>
          <a:solidFill>
            <a:srgbClr val="FF0467"/>
          </a:solidFill>
          <a:ln/>
        </p:spPr>
      </p:sp>
      <p:sp>
        <p:nvSpPr>
          <p:cNvPr id="5" name="Text 3"/>
          <p:cNvSpPr/>
          <p:nvPr/>
        </p:nvSpPr>
        <p:spPr>
          <a:xfrm>
            <a:off x="1117600" y="1935411"/>
            <a:ext cx="6569869"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0467"/>
                </a:solidFill>
                <a:latin typeface="Arial" pitchFamily="34" charset="0"/>
                <a:ea typeface="Arial" pitchFamily="34" charset="-122"/>
                <a:cs typeface="Arial" pitchFamily="34" charset="-120"/>
              </a:rPr>
              <a:t>Frame:</a:t>
            </a:r>
            <a:r>
              <a:rPr lang="en-US" sz="1600" dirty="0">
                <a:solidFill>
                  <a:srgbClr val="E6EDF3"/>
                </a:solidFill>
                <a:latin typeface="Arial" pitchFamily="34" charset="0"/>
                <a:ea typeface="Arial" pitchFamily="34" charset="-122"/>
                <a:cs typeface="Arial" pitchFamily="34" charset="-120"/>
              </a:rPr>
              <a:t> opener 1–5, anchor 11, quad 19–22 · names the field</a:t>
            </a:r>
            <a:endParaRPr lang="en-US" sz="1600" dirty="0"/>
          </a:p>
        </p:txBody>
      </p:sp>
      <p:sp>
        <p:nvSpPr>
          <p:cNvPr id="6" name="Shape 4"/>
          <p:cNvSpPr/>
          <p:nvPr/>
        </p:nvSpPr>
        <p:spPr>
          <a:xfrm>
            <a:off x="812800" y="2280791"/>
            <a:ext cx="203200" cy="203200"/>
          </a:xfrm>
          <a:prstGeom prst="rect">
            <a:avLst/>
          </a:prstGeom>
          <a:solidFill>
            <a:srgbClr val="FF0467">
              <a:alpha val="40000"/>
            </a:srgbClr>
          </a:solidFill>
          <a:ln/>
        </p:spPr>
      </p:sp>
      <p:sp>
        <p:nvSpPr>
          <p:cNvPr id="7" name="Text 5"/>
          <p:cNvSpPr/>
          <p:nvPr/>
        </p:nvSpPr>
        <p:spPr>
          <a:xfrm>
            <a:off x="1117600" y="2250331"/>
            <a:ext cx="5529977"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0467"/>
                </a:solidFill>
                <a:latin typeface="Arial" pitchFamily="34" charset="0"/>
                <a:ea typeface="Arial" pitchFamily="34" charset="-122"/>
                <a:cs typeface="Arial" pitchFamily="34" charset="-120"/>
              </a:rPr>
              <a:t>Version:</a:t>
            </a:r>
            <a:r>
              <a:rPr lang="en-US" sz="1600" dirty="0">
                <a:solidFill>
                  <a:srgbClr val="E6EDF3"/>
                </a:solidFill>
                <a:latin typeface="Arial" pitchFamily="34" charset="0"/>
                <a:ea typeface="Arial" pitchFamily="34" charset="-122"/>
                <a:cs typeface="Arial" pitchFamily="34" charset="-120"/>
              </a:rPr>
              <a:t> 1, 5, 12, 13 · two or three variants per field</a:t>
            </a:r>
            <a:endParaRPr lang="en-US" sz="1600" dirty="0"/>
          </a:p>
        </p:txBody>
      </p:sp>
      <p:sp>
        <p:nvSpPr>
          <p:cNvPr id="8" name="Shape 6"/>
          <p:cNvSpPr/>
          <p:nvPr/>
        </p:nvSpPr>
        <p:spPr>
          <a:xfrm>
            <a:off x="812800" y="2595711"/>
            <a:ext cx="203200" cy="203200"/>
          </a:xfrm>
          <a:prstGeom prst="rect">
            <a:avLst/>
          </a:prstGeom>
          <a:solidFill>
            <a:srgbClr val="232B33"/>
          </a:solidFill>
          <a:ln/>
        </p:spPr>
      </p:sp>
      <p:sp>
        <p:nvSpPr>
          <p:cNvPr id="9" name="Text 7"/>
          <p:cNvSpPr/>
          <p:nvPr/>
        </p:nvSpPr>
        <p:spPr>
          <a:xfrm>
            <a:off x="1117600" y="2565251"/>
            <a:ext cx="8047196"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C9D1D9"/>
                </a:solidFill>
                <a:latin typeface="Arial" pitchFamily="34" charset="0"/>
                <a:ea typeface="Arial" pitchFamily="34" charset="-122"/>
                <a:cs typeface="Arial" pitchFamily="34" charset="-120"/>
              </a:rPr>
              <a:t>Values:</a:t>
            </a:r>
            <a:r>
              <a:rPr lang="en-US" sz="1600" dirty="0">
                <a:solidFill>
                  <a:srgbClr val="E6EDF3"/>
                </a:solidFill>
                <a:latin typeface="Arial" pitchFamily="34" charset="0"/>
                <a:ea typeface="Arial" pitchFamily="34" charset="-122"/>
                <a:cs typeface="Arial" pitchFamily="34" charset="-120"/>
              </a:rPr>
              <a:t> 6–10, 14–18 · 32 symbols, no checksum, no 5-group repeat in 884</a:t>
            </a:r>
            <a:endParaRPr lang="en-US" sz="1600" dirty="0"/>
          </a:p>
        </p:txBody>
      </p:sp>
      <p:sp>
        <p:nvSpPr>
          <p:cNvPr id="10" name="Text 8"/>
          <p:cNvSpPr/>
          <p:nvPr/>
        </p:nvSpPr>
        <p:spPr>
          <a:xfrm>
            <a:off x="738886" y="3007171"/>
            <a:ext cx="2537714"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Arial" pitchFamily="34" charset="0"/>
                <a:ea typeface="Arial" pitchFamily="34" charset="-122"/>
                <a:cs typeface="Arial" pitchFamily="34" charset="-120"/>
              </a:rPr>
              <a:t>position</a:t>
            </a:r>
            <a:endParaRPr lang="en-US" sz="1200" dirty="0"/>
          </a:p>
        </p:txBody>
      </p:sp>
      <p:sp>
        <p:nvSpPr>
          <p:cNvPr id="11" name="Text 9"/>
          <p:cNvSpPr/>
          <p:nvPr/>
        </p:nvSpPr>
        <p:spPr>
          <a:xfrm>
            <a:off x="33782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12" name="Text 10"/>
          <p:cNvSpPr/>
          <p:nvPr/>
        </p:nvSpPr>
        <p:spPr>
          <a:xfrm>
            <a:off x="37338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13" name="Text 11"/>
          <p:cNvSpPr/>
          <p:nvPr/>
        </p:nvSpPr>
        <p:spPr>
          <a:xfrm>
            <a:off x="40894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14" name="Text 12"/>
          <p:cNvSpPr/>
          <p:nvPr/>
        </p:nvSpPr>
        <p:spPr>
          <a:xfrm>
            <a:off x="44450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15" name="Text 13"/>
          <p:cNvSpPr/>
          <p:nvPr/>
        </p:nvSpPr>
        <p:spPr>
          <a:xfrm>
            <a:off x="48006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16" name="Text 14"/>
          <p:cNvSpPr/>
          <p:nvPr/>
        </p:nvSpPr>
        <p:spPr>
          <a:xfrm>
            <a:off x="51562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6</a:t>
            </a:r>
            <a:endParaRPr lang="en-US" sz="1200" dirty="0"/>
          </a:p>
        </p:txBody>
      </p:sp>
      <p:sp>
        <p:nvSpPr>
          <p:cNvPr id="17" name="Text 15"/>
          <p:cNvSpPr/>
          <p:nvPr/>
        </p:nvSpPr>
        <p:spPr>
          <a:xfrm>
            <a:off x="55118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7</a:t>
            </a:r>
            <a:endParaRPr lang="en-US" sz="1200" dirty="0"/>
          </a:p>
        </p:txBody>
      </p:sp>
      <p:sp>
        <p:nvSpPr>
          <p:cNvPr id="18" name="Text 16"/>
          <p:cNvSpPr/>
          <p:nvPr/>
        </p:nvSpPr>
        <p:spPr>
          <a:xfrm>
            <a:off x="58674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8</a:t>
            </a:r>
            <a:endParaRPr lang="en-US" sz="1200" dirty="0"/>
          </a:p>
        </p:txBody>
      </p:sp>
      <p:sp>
        <p:nvSpPr>
          <p:cNvPr id="19" name="Text 17"/>
          <p:cNvSpPr/>
          <p:nvPr/>
        </p:nvSpPr>
        <p:spPr>
          <a:xfrm>
            <a:off x="62230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9</a:t>
            </a:r>
            <a:endParaRPr lang="en-US" sz="1200" dirty="0"/>
          </a:p>
        </p:txBody>
      </p:sp>
      <p:sp>
        <p:nvSpPr>
          <p:cNvPr id="20" name="Text 18"/>
          <p:cNvSpPr/>
          <p:nvPr/>
        </p:nvSpPr>
        <p:spPr>
          <a:xfrm>
            <a:off x="65786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10</a:t>
            </a:r>
            <a:endParaRPr lang="en-US" sz="1200" dirty="0"/>
          </a:p>
        </p:txBody>
      </p:sp>
      <p:sp>
        <p:nvSpPr>
          <p:cNvPr id="21" name="Text 19"/>
          <p:cNvSpPr/>
          <p:nvPr/>
        </p:nvSpPr>
        <p:spPr>
          <a:xfrm>
            <a:off x="69342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11</a:t>
            </a:r>
            <a:endParaRPr lang="en-US" sz="1200" dirty="0"/>
          </a:p>
        </p:txBody>
      </p:sp>
      <p:sp>
        <p:nvSpPr>
          <p:cNvPr id="22" name="Text 20"/>
          <p:cNvSpPr/>
          <p:nvPr/>
        </p:nvSpPr>
        <p:spPr>
          <a:xfrm>
            <a:off x="72898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12</a:t>
            </a:r>
            <a:endParaRPr lang="en-US" sz="1200" dirty="0"/>
          </a:p>
        </p:txBody>
      </p:sp>
      <p:sp>
        <p:nvSpPr>
          <p:cNvPr id="23" name="Text 21"/>
          <p:cNvSpPr/>
          <p:nvPr/>
        </p:nvSpPr>
        <p:spPr>
          <a:xfrm>
            <a:off x="76454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13</a:t>
            </a:r>
            <a:endParaRPr lang="en-US" sz="1200" dirty="0"/>
          </a:p>
        </p:txBody>
      </p:sp>
      <p:sp>
        <p:nvSpPr>
          <p:cNvPr id="24" name="Text 22"/>
          <p:cNvSpPr/>
          <p:nvPr/>
        </p:nvSpPr>
        <p:spPr>
          <a:xfrm>
            <a:off x="80010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14</a:t>
            </a:r>
            <a:endParaRPr lang="en-US" sz="1200" dirty="0"/>
          </a:p>
        </p:txBody>
      </p:sp>
      <p:sp>
        <p:nvSpPr>
          <p:cNvPr id="25" name="Text 23"/>
          <p:cNvSpPr/>
          <p:nvPr/>
        </p:nvSpPr>
        <p:spPr>
          <a:xfrm>
            <a:off x="83566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15</a:t>
            </a:r>
            <a:endParaRPr lang="en-US" sz="1200" dirty="0"/>
          </a:p>
        </p:txBody>
      </p:sp>
      <p:sp>
        <p:nvSpPr>
          <p:cNvPr id="26" name="Text 24"/>
          <p:cNvSpPr/>
          <p:nvPr/>
        </p:nvSpPr>
        <p:spPr>
          <a:xfrm>
            <a:off x="87122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16</a:t>
            </a:r>
            <a:endParaRPr lang="en-US" sz="1200" dirty="0"/>
          </a:p>
        </p:txBody>
      </p:sp>
      <p:sp>
        <p:nvSpPr>
          <p:cNvPr id="27" name="Text 25"/>
          <p:cNvSpPr/>
          <p:nvPr/>
        </p:nvSpPr>
        <p:spPr>
          <a:xfrm>
            <a:off x="90678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17</a:t>
            </a:r>
            <a:endParaRPr lang="en-US" sz="1200" dirty="0"/>
          </a:p>
        </p:txBody>
      </p:sp>
      <p:sp>
        <p:nvSpPr>
          <p:cNvPr id="28" name="Text 26"/>
          <p:cNvSpPr/>
          <p:nvPr/>
        </p:nvSpPr>
        <p:spPr>
          <a:xfrm>
            <a:off x="94234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18</a:t>
            </a:r>
            <a:endParaRPr lang="en-US" sz="1200" dirty="0"/>
          </a:p>
        </p:txBody>
      </p:sp>
      <p:sp>
        <p:nvSpPr>
          <p:cNvPr id="29" name="Text 27"/>
          <p:cNvSpPr/>
          <p:nvPr/>
        </p:nvSpPr>
        <p:spPr>
          <a:xfrm>
            <a:off x="97790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19</a:t>
            </a:r>
            <a:endParaRPr lang="en-US" sz="1200" dirty="0"/>
          </a:p>
        </p:txBody>
      </p:sp>
      <p:sp>
        <p:nvSpPr>
          <p:cNvPr id="30" name="Text 28"/>
          <p:cNvSpPr/>
          <p:nvPr/>
        </p:nvSpPr>
        <p:spPr>
          <a:xfrm>
            <a:off x="101346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20</a:t>
            </a:r>
            <a:endParaRPr lang="en-US" sz="1200" dirty="0"/>
          </a:p>
        </p:txBody>
      </p:sp>
      <p:sp>
        <p:nvSpPr>
          <p:cNvPr id="31" name="Text 29"/>
          <p:cNvSpPr/>
          <p:nvPr/>
        </p:nvSpPr>
        <p:spPr>
          <a:xfrm>
            <a:off x="104902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21</a:t>
            </a:r>
            <a:endParaRPr lang="en-US" sz="1200" dirty="0"/>
          </a:p>
        </p:txBody>
      </p:sp>
      <p:sp>
        <p:nvSpPr>
          <p:cNvPr id="32" name="Text 30"/>
          <p:cNvSpPr/>
          <p:nvPr/>
        </p:nvSpPr>
        <p:spPr>
          <a:xfrm>
            <a:off x="10845800" y="3007171"/>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22</a:t>
            </a:r>
            <a:endParaRPr lang="en-US" sz="1200" dirty="0"/>
          </a:p>
        </p:txBody>
      </p:sp>
      <p:sp>
        <p:nvSpPr>
          <p:cNvPr id="33" name="Text 31"/>
          <p:cNvSpPr/>
          <p:nvPr/>
        </p:nvSpPr>
        <p:spPr>
          <a:xfrm>
            <a:off x="738886" y="3235226"/>
            <a:ext cx="2537714" cy="356592"/>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Arial" pitchFamily="34" charset="0"/>
                <a:ea typeface="Arial" pitchFamily="34" charset="-122"/>
                <a:cs typeface="Arial" pitchFamily="34" charset="-120"/>
              </a:rPr>
              <a:t>MM-186 · 260901 TUE · block 2</a:t>
            </a:r>
            <a:endParaRPr lang="en-US" sz="1200" dirty="0"/>
          </a:p>
        </p:txBody>
      </p:sp>
      <p:sp>
        <p:nvSpPr>
          <p:cNvPr id="34" name="Text 32"/>
          <p:cNvSpPr/>
          <p:nvPr/>
        </p:nvSpPr>
        <p:spPr>
          <a:xfrm>
            <a:off x="3403600" y="3235226"/>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V</a:t>
            </a:r>
            <a:endParaRPr lang="en-US" sz="1600" dirty="0"/>
          </a:p>
        </p:txBody>
      </p:sp>
      <p:sp>
        <p:nvSpPr>
          <p:cNvPr id="35" name="Text 33"/>
          <p:cNvSpPr/>
          <p:nvPr/>
        </p:nvSpPr>
        <p:spPr>
          <a:xfrm>
            <a:off x="37592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M</a:t>
            </a:r>
            <a:endParaRPr lang="en-US" sz="1600" dirty="0"/>
          </a:p>
        </p:txBody>
      </p:sp>
      <p:sp>
        <p:nvSpPr>
          <p:cNvPr id="36" name="Text 34"/>
          <p:cNvSpPr/>
          <p:nvPr/>
        </p:nvSpPr>
        <p:spPr>
          <a:xfrm>
            <a:off x="41148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V</a:t>
            </a:r>
            <a:endParaRPr lang="en-US" sz="1600" dirty="0"/>
          </a:p>
        </p:txBody>
      </p:sp>
      <p:sp>
        <p:nvSpPr>
          <p:cNvPr id="37" name="Text 35"/>
          <p:cNvSpPr/>
          <p:nvPr/>
        </p:nvSpPr>
        <p:spPr>
          <a:xfrm>
            <a:off x="44704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38" name="Text 36"/>
          <p:cNvSpPr/>
          <p:nvPr/>
        </p:nvSpPr>
        <p:spPr>
          <a:xfrm>
            <a:off x="4826000" y="3235226"/>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39" name="Text 37"/>
          <p:cNvSpPr/>
          <p:nvPr/>
        </p:nvSpPr>
        <p:spPr>
          <a:xfrm>
            <a:off x="51816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D</a:t>
            </a:r>
            <a:endParaRPr lang="en-US" sz="1600" dirty="0"/>
          </a:p>
        </p:txBody>
      </p:sp>
      <p:sp>
        <p:nvSpPr>
          <p:cNvPr id="40" name="Text 38"/>
          <p:cNvSpPr/>
          <p:nvPr/>
        </p:nvSpPr>
        <p:spPr>
          <a:xfrm>
            <a:off x="55372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E</a:t>
            </a:r>
            <a:endParaRPr lang="en-US" sz="1600" dirty="0"/>
          </a:p>
        </p:txBody>
      </p:sp>
      <p:sp>
        <p:nvSpPr>
          <p:cNvPr id="41" name="Text 39"/>
          <p:cNvSpPr/>
          <p:nvPr/>
        </p:nvSpPr>
        <p:spPr>
          <a:xfrm>
            <a:off x="58928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Z</a:t>
            </a:r>
            <a:endParaRPr lang="en-US" sz="1600" dirty="0"/>
          </a:p>
        </p:txBody>
      </p:sp>
      <p:sp>
        <p:nvSpPr>
          <p:cNvPr id="42" name="Text 40"/>
          <p:cNvSpPr/>
          <p:nvPr/>
        </p:nvSpPr>
        <p:spPr>
          <a:xfrm>
            <a:off x="62484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M</a:t>
            </a:r>
            <a:endParaRPr lang="en-US" sz="1600" dirty="0"/>
          </a:p>
        </p:txBody>
      </p:sp>
      <p:sp>
        <p:nvSpPr>
          <p:cNvPr id="43" name="Text 41"/>
          <p:cNvSpPr/>
          <p:nvPr/>
        </p:nvSpPr>
        <p:spPr>
          <a:xfrm>
            <a:off x="66040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7</a:t>
            </a:r>
            <a:endParaRPr lang="en-US" sz="1600" dirty="0"/>
          </a:p>
        </p:txBody>
      </p:sp>
      <p:sp>
        <p:nvSpPr>
          <p:cNvPr id="44" name="Text 42"/>
          <p:cNvSpPr/>
          <p:nvPr/>
        </p:nvSpPr>
        <p:spPr>
          <a:xfrm>
            <a:off x="69596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3</a:t>
            </a:r>
            <a:endParaRPr lang="en-US" sz="1600" dirty="0"/>
          </a:p>
        </p:txBody>
      </p:sp>
      <p:sp>
        <p:nvSpPr>
          <p:cNvPr id="45" name="Text 43"/>
          <p:cNvSpPr/>
          <p:nvPr/>
        </p:nvSpPr>
        <p:spPr>
          <a:xfrm>
            <a:off x="7315200" y="3235226"/>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46" name="Text 44"/>
          <p:cNvSpPr/>
          <p:nvPr/>
        </p:nvSpPr>
        <p:spPr>
          <a:xfrm>
            <a:off x="7670800" y="3235226"/>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47" name="Text 45"/>
          <p:cNvSpPr/>
          <p:nvPr/>
        </p:nvSpPr>
        <p:spPr>
          <a:xfrm>
            <a:off x="80264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6</a:t>
            </a:r>
            <a:endParaRPr lang="en-US" sz="1600" dirty="0"/>
          </a:p>
        </p:txBody>
      </p:sp>
      <p:sp>
        <p:nvSpPr>
          <p:cNvPr id="48" name="Text 46"/>
          <p:cNvSpPr/>
          <p:nvPr/>
        </p:nvSpPr>
        <p:spPr>
          <a:xfrm>
            <a:off x="83820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A</a:t>
            </a:r>
            <a:endParaRPr lang="en-US" sz="1600" dirty="0"/>
          </a:p>
        </p:txBody>
      </p:sp>
      <p:sp>
        <p:nvSpPr>
          <p:cNvPr id="49" name="Text 47"/>
          <p:cNvSpPr/>
          <p:nvPr/>
        </p:nvSpPr>
        <p:spPr>
          <a:xfrm>
            <a:off x="87376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O</a:t>
            </a:r>
            <a:endParaRPr lang="en-US" sz="1600" dirty="0"/>
          </a:p>
        </p:txBody>
      </p:sp>
      <p:sp>
        <p:nvSpPr>
          <p:cNvPr id="50" name="Text 48"/>
          <p:cNvSpPr/>
          <p:nvPr/>
        </p:nvSpPr>
        <p:spPr>
          <a:xfrm>
            <a:off x="90932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6</a:t>
            </a:r>
            <a:endParaRPr lang="en-US" sz="1600" dirty="0"/>
          </a:p>
        </p:txBody>
      </p:sp>
      <p:sp>
        <p:nvSpPr>
          <p:cNvPr id="51" name="Text 49"/>
          <p:cNvSpPr/>
          <p:nvPr/>
        </p:nvSpPr>
        <p:spPr>
          <a:xfrm>
            <a:off x="9448800" y="3235226"/>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U</a:t>
            </a:r>
            <a:endParaRPr lang="en-US" sz="1600" dirty="0"/>
          </a:p>
        </p:txBody>
      </p:sp>
      <p:sp>
        <p:nvSpPr>
          <p:cNvPr id="52" name="Text 50"/>
          <p:cNvSpPr/>
          <p:nvPr/>
        </p:nvSpPr>
        <p:spPr>
          <a:xfrm>
            <a:off x="98044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53" name="Text 51"/>
          <p:cNvSpPr/>
          <p:nvPr/>
        </p:nvSpPr>
        <p:spPr>
          <a:xfrm>
            <a:off x="101600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54" name="Text 52"/>
          <p:cNvSpPr/>
          <p:nvPr/>
        </p:nvSpPr>
        <p:spPr>
          <a:xfrm>
            <a:off x="105156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55" name="Text 53"/>
          <p:cNvSpPr/>
          <p:nvPr/>
        </p:nvSpPr>
        <p:spPr>
          <a:xfrm>
            <a:off x="10871200" y="3235226"/>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56" name="Text 54"/>
          <p:cNvSpPr/>
          <p:nvPr/>
        </p:nvSpPr>
        <p:spPr>
          <a:xfrm>
            <a:off x="738886" y="3591818"/>
            <a:ext cx="2537714" cy="356592"/>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Arial" pitchFamily="34" charset="0"/>
                <a:ea typeface="Arial" pitchFamily="34" charset="-122"/>
                <a:cs typeface="Arial" pitchFamily="34" charset="-120"/>
              </a:rPr>
              <a:t>MM-224 · 260912 SAT · block 4</a:t>
            </a:r>
            <a:endParaRPr lang="en-US" sz="1200" dirty="0"/>
          </a:p>
        </p:txBody>
      </p:sp>
      <p:sp>
        <p:nvSpPr>
          <p:cNvPr id="57" name="Text 55"/>
          <p:cNvSpPr/>
          <p:nvPr/>
        </p:nvSpPr>
        <p:spPr>
          <a:xfrm>
            <a:off x="3403600" y="3591818"/>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V</a:t>
            </a:r>
            <a:endParaRPr lang="en-US" sz="1600" dirty="0"/>
          </a:p>
        </p:txBody>
      </p:sp>
      <p:sp>
        <p:nvSpPr>
          <p:cNvPr id="58" name="Text 56"/>
          <p:cNvSpPr/>
          <p:nvPr/>
        </p:nvSpPr>
        <p:spPr>
          <a:xfrm>
            <a:off x="37592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M</a:t>
            </a:r>
            <a:endParaRPr lang="en-US" sz="1600" dirty="0"/>
          </a:p>
        </p:txBody>
      </p:sp>
      <p:sp>
        <p:nvSpPr>
          <p:cNvPr id="59" name="Text 57"/>
          <p:cNvSpPr/>
          <p:nvPr/>
        </p:nvSpPr>
        <p:spPr>
          <a:xfrm>
            <a:off x="41148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V</a:t>
            </a:r>
            <a:endParaRPr lang="en-US" sz="1600" dirty="0"/>
          </a:p>
        </p:txBody>
      </p:sp>
      <p:sp>
        <p:nvSpPr>
          <p:cNvPr id="60" name="Text 58"/>
          <p:cNvSpPr/>
          <p:nvPr/>
        </p:nvSpPr>
        <p:spPr>
          <a:xfrm>
            <a:off x="44704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61" name="Text 59"/>
          <p:cNvSpPr/>
          <p:nvPr/>
        </p:nvSpPr>
        <p:spPr>
          <a:xfrm>
            <a:off x="4826000" y="3591818"/>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62" name="Text 60"/>
          <p:cNvSpPr/>
          <p:nvPr/>
        </p:nvSpPr>
        <p:spPr>
          <a:xfrm>
            <a:off x="51816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7</a:t>
            </a:r>
            <a:endParaRPr lang="en-US" sz="1600" dirty="0"/>
          </a:p>
        </p:txBody>
      </p:sp>
      <p:sp>
        <p:nvSpPr>
          <p:cNvPr id="63" name="Text 61"/>
          <p:cNvSpPr/>
          <p:nvPr/>
        </p:nvSpPr>
        <p:spPr>
          <a:xfrm>
            <a:off x="55372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Z</a:t>
            </a:r>
            <a:endParaRPr lang="en-US" sz="1600" dirty="0"/>
          </a:p>
        </p:txBody>
      </p:sp>
      <p:sp>
        <p:nvSpPr>
          <p:cNvPr id="64" name="Text 62"/>
          <p:cNvSpPr/>
          <p:nvPr/>
        </p:nvSpPr>
        <p:spPr>
          <a:xfrm>
            <a:off x="58928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Z</a:t>
            </a:r>
            <a:endParaRPr lang="en-US" sz="1600" dirty="0"/>
          </a:p>
        </p:txBody>
      </p:sp>
      <p:sp>
        <p:nvSpPr>
          <p:cNvPr id="65" name="Text 63"/>
          <p:cNvSpPr/>
          <p:nvPr/>
        </p:nvSpPr>
        <p:spPr>
          <a:xfrm>
            <a:off x="62484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H</a:t>
            </a:r>
            <a:endParaRPr lang="en-US" sz="1600" dirty="0"/>
          </a:p>
        </p:txBody>
      </p:sp>
      <p:sp>
        <p:nvSpPr>
          <p:cNvPr id="66" name="Text 64"/>
          <p:cNvSpPr/>
          <p:nvPr/>
        </p:nvSpPr>
        <p:spPr>
          <a:xfrm>
            <a:off x="66040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E</a:t>
            </a:r>
            <a:endParaRPr lang="en-US" sz="1600" dirty="0"/>
          </a:p>
        </p:txBody>
      </p:sp>
      <p:sp>
        <p:nvSpPr>
          <p:cNvPr id="67" name="Text 65"/>
          <p:cNvSpPr/>
          <p:nvPr/>
        </p:nvSpPr>
        <p:spPr>
          <a:xfrm>
            <a:off x="69596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3</a:t>
            </a:r>
            <a:endParaRPr lang="en-US" sz="1600" dirty="0"/>
          </a:p>
        </p:txBody>
      </p:sp>
      <p:sp>
        <p:nvSpPr>
          <p:cNvPr id="68" name="Text 66"/>
          <p:cNvSpPr/>
          <p:nvPr/>
        </p:nvSpPr>
        <p:spPr>
          <a:xfrm>
            <a:off x="7315200" y="3591818"/>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69" name="Text 67"/>
          <p:cNvSpPr/>
          <p:nvPr/>
        </p:nvSpPr>
        <p:spPr>
          <a:xfrm>
            <a:off x="7670800" y="3591818"/>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70" name="Text 68"/>
          <p:cNvSpPr/>
          <p:nvPr/>
        </p:nvSpPr>
        <p:spPr>
          <a:xfrm>
            <a:off x="80264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6</a:t>
            </a:r>
            <a:endParaRPr lang="en-US" sz="1600" dirty="0"/>
          </a:p>
        </p:txBody>
      </p:sp>
      <p:sp>
        <p:nvSpPr>
          <p:cNvPr id="71" name="Text 69"/>
          <p:cNvSpPr/>
          <p:nvPr/>
        </p:nvSpPr>
        <p:spPr>
          <a:xfrm>
            <a:off x="83820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6</a:t>
            </a:r>
            <a:endParaRPr lang="en-US" sz="1600" dirty="0"/>
          </a:p>
        </p:txBody>
      </p:sp>
      <p:sp>
        <p:nvSpPr>
          <p:cNvPr id="72" name="Text 70"/>
          <p:cNvSpPr/>
          <p:nvPr/>
        </p:nvSpPr>
        <p:spPr>
          <a:xfrm>
            <a:off x="87376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4</a:t>
            </a:r>
            <a:endParaRPr lang="en-US" sz="1600" dirty="0"/>
          </a:p>
        </p:txBody>
      </p:sp>
      <p:sp>
        <p:nvSpPr>
          <p:cNvPr id="73" name="Text 71"/>
          <p:cNvSpPr/>
          <p:nvPr/>
        </p:nvSpPr>
        <p:spPr>
          <a:xfrm>
            <a:off x="90932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A</a:t>
            </a:r>
            <a:endParaRPr lang="en-US" sz="1600" dirty="0"/>
          </a:p>
        </p:txBody>
      </p:sp>
      <p:sp>
        <p:nvSpPr>
          <p:cNvPr id="74" name="Text 72"/>
          <p:cNvSpPr/>
          <p:nvPr/>
        </p:nvSpPr>
        <p:spPr>
          <a:xfrm>
            <a:off x="9448800" y="3591818"/>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W</a:t>
            </a:r>
            <a:endParaRPr lang="en-US" sz="1600" dirty="0"/>
          </a:p>
        </p:txBody>
      </p:sp>
      <p:sp>
        <p:nvSpPr>
          <p:cNvPr id="75" name="Text 73"/>
          <p:cNvSpPr/>
          <p:nvPr/>
        </p:nvSpPr>
        <p:spPr>
          <a:xfrm>
            <a:off x="98044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76" name="Text 74"/>
          <p:cNvSpPr/>
          <p:nvPr/>
        </p:nvSpPr>
        <p:spPr>
          <a:xfrm>
            <a:off x="101600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77" name="Text 75"/>
          <p:cNvSpPr/>
          <p:nvPr/>
        </p:nvSpPr>
        <p:spPr>
          <a:xfrm>
            <a:off x="105156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78" name="Text 76"/>
          <p:cNvSpPr/>
          <p:nvPr/>
        </p:nvSpPr>
        <p:spPr>
          <a:xfrm>
            <a:off x="10871200" y="3591818"/>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79" name="Text 77"/>
          <p:cNvSpPr/>
          <p:nvPr/>
        </p:nvSpPr>
        <p:spPr>
          <a:xfrm>
            <a:off x="738886" y="3948410"/>
            <a:ext cx="2537714" cy="356592"/>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Arial" pitchFamily="34" charset="0"/>
                <a:ea typeface="Arial" pitchFamily="34" charset="-122"/>
                <a:cs typeface="Arial" pitchFamily="34" charset="-120"/>
              </a:rPr>
              <a:t>MM-246 · 261012 MON · block 4</a:t>
            </a:r>
            <a:endParaRPr lang="en-US" sz="1200" dirty="0"/>
          </a:p>
        </p:txBody>
      </p:sp>
      <p:sp>
        <p:nvSpPr>
          <p:cNvPr id="80" name="Text 78"/>
          <p:cNvSpPr/>
          <p:nvPr/>
        </p:nvSpPr>
        <p:spPr>
          <a:xfrm>
            <a:off x="3403600" y="3948410"/>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V</a:t>
            </a:r>
            <a:endParaRPr lang="en-US" sz="1600" dirty="0"/>
          </a:p>
        </p:txBody>
      </p:sp>
      <p:sp>
        <p:nvSpPr>
          <p:cNvPr id="81" name="Text 79"/>
          <p:cNvSpPr/>
          <p:nvPr/>
        </p:nvSpPr>
        <p:spPr>
          <a:xfrm>
            <a:off x="37592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M</a:t>
            </a:r>
            <a:endParaRPr lang="en-US" sz="1600" dirty="0"/>
          </a:p>
        </p:txBody>
      </p:sp>
      <p:sp>
        <p:nvSpPr>
          <p:cNvPr id="82" name="Text 80"/>
          <p:cNvSpPr/>
          <p:nvPr/>
        </p:nvSpPr>
        <p:spPr>
          <a:xfrm>
            <a:off x="41148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V</a:t>
            </a:r>
            <a:endParaRPr lang="en-US" sz="1600" dirty="0"/>
          </a:p>
        </p:txBody>
      </p:sp>
      <p:sp>
        <p:nvSpPr>
          <p:cNvPr id="83" name="Text 81"/>
          <p:cNvSpPr/>
          <p:nvPr/>
        </p:nvSpPr>
        <p:spPr>
          <a:xfrm>
            <a:off x="44704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84" name="Text 82"/>
          <p:cNvSpPr/>
          <p:nvPr/>
        </p:nvSpPr>
        <p:spPr>
          <a:xfrm>
            <a:off x="4826000" y="3948410"/>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85" name="Text 83"/>
          <p:cNvSpPr/>
          <p:nvPr/>
        </p:nvSpPr>
        <p:spPr>
          <a:xfrm>
            <a:off x="51816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F</a:t>
            </a:r>
            <a:endParaRPr lang="en-US" sz="1600" dirty="0"/>
          </a:p>
        </p:txBody>
      </p:sp>
      <p:sp>
        <p:nvSpPr>
          <p:cNvPr id="86" name="Text 84"/>
          <p:cNvSpPr/>
          <p:nvPr/>
        </p:nvSpPr>
        <p:spPr>
          <a:xfrm>
            <a:off x="55372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E</a:t>
            </a:r>
            <a:endParaRPr lang="en-US" sz="1600" dirty="0"/>
          </a:p>
        </p:txBody>
      </p:sp>
      <p:sp>
        <p:nvSpPr>
          <p:cNvPr id="87" name="Text 85"/>
          <p:cNvSpPr/>
          <p:nvPr/>
        </p:nvSpPr>
        <p:spPr>
          <a:xfrm>
            <a:off x="58928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M</a:t>
            </a:r>
            <a:endParaRPr lang="en-US" sz="1600" dirty="0"/>
          </a:p>
        </p:txBody>
      </p:sp>
      <p:sp>
        <p:nvSpPr>
          <p:cNvPr id="88" name="Text 86"/>
          <p:cNvSpPr/>
          <p:nvPr/>
        </p:nvSpPr>
        <p:spPr>
          <a:xfrm>
            <a:off x="62484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E</a:t>
            </a:r>
            <a:endParaRPr lang="en-US" sz="1600" dirty="0"/>
          </a:p>
        </p:txBody>
      </p:sp>
      <p:sp>
        <p:nvSpPr>
          <p:cNvPr id="89" name="Text 87"/>
          <p:cNvSpPr/>
          <p:nvPr/>
        </p:nvSpPr>
        <p:spPr>
          <a:xfrm>
            <a:off x="66040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B</a:t>
            </a:r>
            <a:endParaRPr lang="en-US" sz="1600" dirty="0"/>
          </a:p>
        </p:txBody>
      </p:sp>
      <p:sp>
        <p:nvSpPr>
          <p:cNvPr id="90" name="Text 88"/>
          <p:cNvSpPr/>
          <p:nvPr/>
        </p:nvSpPr>
        <p:spPr>
          <a:xfrm>
            <a:off x="69596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3</a:t>
            </a:r>
            <a:endParaRPr lang="en-US" sz="1600" dirty="0"/>
          </a:p>
        </p:txBody>
      </p:sp>
      <p:sp>
        <p:nvSpPr>
          <p:cNvPr id="91" name="Text 89"/>
          <p:cNvSpPr/>
          <p:nvPr/>
        </p:nvSpPr>
        <p:spPr>
          <a:xfrm>
            <a:off x="7315200" y="3948410"/>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92" name="Text 90"/>
          <p:cNvSpPr/>
          <p:nvPr/>
        </p:nvSpPr>
        <p:spPr>
          <a:xfrm>
            <a:off x="7670800" y="3948410"/>
            <a:ext cx="330200" cy="331192"/>
          </a:xfrm>
          <a:prstGeom prst="rect">
            <a:avLst/>
          </a:prstGeom>
          <a:solidFill>
            <a:srgbClr val="FF0467">
              <a:alpha val="40000"/>
            </a:srgbClr>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X</a:t>
            </a:r>
            <a:endParaRPr lang="en-US" sz="1600" dirty="0"/>
          </a:p>
        </p:txBody>
      </p:sp>
      <p:sp>
        <p:nvSpPr>
          <p:cNvPr id="93" name="Text 91"/>
          <p:cNvSpPr/>
          <p:nvPr/>
        </p:nvSpPr>
        <p:spPr>
          <a:xfrm>
            <a:off x="80264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U</a:t>
            </a:r>
            <a:endParaRPr lang="en-US" sz="1600" dirty="0"/>
          </a:p>
        </p:txBody>
      </p:sp>
      <p:sp>
        <p:nvSpPr>
          <p:cNvPr id="94" name="Text 92"/>
          <p:cNvSpPr/>
          <p:nvPr/>
        </p:nvSpPr>
        <p:spPr>
          <a:xfrm>
            <a:off x="83820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N</a:t>
            </a:r>
            <a:endParaRPr lang="en-US" sz="1600" dirty="0"/>
          </a:p>
        </p:txBody>
      </p:sp>
      <p:sp>
        <p:nvSpPr>
          <p:cNvPr id="95" name="Text 93"/>
          <p:cNvSpPr/>
          <p:nvPr/>
        </p:nvSpPr>
        <p:spPr>
          <a:xfrm>
            <a:off x="87376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N</a:t>
            </a:r>
            <a:endParaRPr lang="en-US" sz="1600" dirty="0"/>
          </a:p>
        </p:txBody>
      </p:sp>
      <p:sp>
        <p:nvSpPr>
          <p:cNvPr id="96" name="Text 94"/>
          <p:cNvSpPr/>
          <p:nvPr/>
        </p:nvSpPr>
        <p:spPr>
          <a:xfrm>
            <a:off x="90932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6</a:t>
            </a:r>
            <a:endParaRPr lang="en-US" sz="1600" dirty="0"/>
          </a:p>
        </p:txBody>
      </p:sp>
      <p:sp>
        <p:nvSpPr>
          <p:cNvPr id="97" name="Text 95"/>
          <p:cNvSpPr/>
          <p:nvPr/>
        </p:nvSpPr>
        <p:spPr>
          <a:xfrm>
            <a:off x="9448800" y="3948410"/>
            <a:ext cx="3302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A</a:t>
            </a:r>
            <a:endParaRPr lang="en-US" sz="1600" dirty="0"/>
          </a:p>
        </p:txBody>
      </p:sp>
      <p:sp>
        <p:nvSpPr>
          <p:cNvPr id="98" name="Text 96"/>
          <p:cNvSpPr/>
          <p:nvPr/>
        </p:nvSpPr>
        <p:spPr>
          <a:xfrm>
            <a:off x="98044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99" name="Text 97"/>
          <p:cNvSpPr/>
          <p:nvPr/>
        </p:nvSpPr>
        <p:spPr>
          <a:xfrm>
            <a:off x="101600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00" name="Text 98"/>
          <p:cNvSpPr/>
          <p:nvPr/>
        </p:nvSpPr>
        <p:spPr>
          <a:xfrm>
            <a:off x="105156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01" name="Text 99"/>
          <p:cNvSpPr/>
          <p:nvPr/>
        </p:nvSpPr>
        <p:spPr>
          <a:xfrm>
            <a:off x="10871200" y="3948410"/>
            <a:ext cx="3302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02" name="Shape 100"/>
          <p:cNvSpPr/>
          <p:nvPr/>
        </p:nvSpPr>
        <p:spPr>
          <a:xfrm>
            <a:off x="3403600" y="4311352"/>
            <a:ext cx="1752600" cy="0"/>
          </a:xfrm>
          <a:prstGeom prst="line">
            <a:avLst/>
          </a:prstGeom>
          <a:noFill/>
          <a:ln w="12700">
            <a:solidFill>
              <a:srgbClr val="FF0467"/>
            </a:solidFill>
            <a:prstDash val="solid"/>
          </a:ln>
        </p:spPr>
      </p:sp>
      <p:sp>
        <p:nvSpPr>
          <p:cNvPr id="103" name="Text 101"/>
          <p:cNvSpPr/>
          <p:nvPr/>
        </p:nvSpPr>
        <p:spPr>
          <a:xfrm>
            <a:off x="3377311" y="4343102"/>
            <a:ext cx="1805178"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opener</a:t>
            </a:r>
            <a:endParaRPr lang="en-US" sz="1200" dirty="0"/>
          </a:p>
        </p:txBody>
      </p:sp>
      <p:sp>
        <p:nvSpPr>
          <p:cNvPr id="104" name="Shape 102"/>
          <p:cNvSpPr/>
          <p:nvPr/>
        </p:nvSpPr>
        <p:spPr>
          <a:xfrm>
            <a:off x="5181600" y="4311352"/>
            <a:ext cx="1752600" cy="0"/>
          </a:xfrm>
          <a:prstGeom prst="line">
            <a:avLst/>
          </a:prstGeom>
          <a:noFill/>
          <a:ln w="12700">
            <a:solidFill>
              <a:srgbClr val="7D8894"/>
            </a:solidFill>
            <a:prstDash val="solid"/>
          </a:ln>
        </p:spPr>
      </p:sp>
      <p:sp>
        <p:nvSpPr>
          <p:cNvPr id="105" name="Text 103"/>
          <p:cNvSpPr/>
          <p:nvPr/>
        </p:nvSpPr>
        <p:spPr>
          <a:xfrm>
            <a:off x="5155311" y="4343102"/>
            <a:ext cx="1805178"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values</a:t>
            </a:r>
            <a:endParaRPr lang="en-US" sz="1200" dirty="0"/>
          </a:p>
        </p:txBody>
      </p:sp>
      <p:sp>
        <p:nvSpPr>
          <p:cNvPr id="106" name="Shape 104"/>
          <p:cNvSpPr/>
          <p:nvPr/>
        </p:nvSpPr>
        <p:spPr>
          <a:xfrm>
            <a:off x="6959600" y="4311352"/>
            <a:ext cx="330200" cy="0"/>
          </a:xfrm>
          <a:prstGeom prst="line">
            <a:avLst/>
          </a:prstGeom>
          <a:noFill/>
          <a:ln w="12700">
            <a:solidFill>
              <a:srgbClr val="FF0467"/>
            </a:solidFill>
            <a:prstDash val="solid"/>
          </a:ln>
        </p:spPr>
      </p:sp>
      <p:sp>
        <p:nvSpPr>
          <p:cNvPr id="107" name="Shape 105"/>
          <p:cNvSpPr/>
          <p:nvPr/>
        </p:nvSpPr>
        <p:spPr>
          <a:xfrm>
            <a:off x="7315200" y="4311352"/>
            <a:ext cx="685800" cy="0"/>
          </a:xfrm>
          <a:prstGeom prst="line">
            <a:avLst/>
          </a:prstGeom>
          <a:noFill/>
          <a:ln w="12700">
            <a:solidFill>
              <a:srgbClr val="FF0467"/>
            </a:solidFill>
            <a:prstDash val="solid"/>
          </a:ln>
        </p:spPr>
      </p:sp>
      <p:sp>
        <p:nvSpPr>
          <p:cNvPr id="108" name="Text 106"/>
          <p:cNvSpPr/>
          <p:nvPr/>
        </p:nvSpPr>
        <p:spPr>
          <a:xfrm>
            <a:off x="7289800" y="4343102"/>
            <a:ext cx="73660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version</a:t>
            </a:r>
            <a:endParaRPr lang="en-US" sz="1200" dirty="0"/>
          </a:p>
        </p:txBody>
      </p:sp>
      <p:sp>
        <p:nvSpPr>
          <p:cNvPr id="109" name="Shape 107"/>
          <p:cNvSpPr/>
          <p:nvPr/>
        </p:nvSpPr>
        <p:spPr>
          <a:xfrm>
            <a:off x="8026400" y="4311352"/>
            <a:ext cx="1752600" cy="0"/>
          </a:xfrm>
          <a:prstGeom prst="line">
            <a:avLst/>
          </a:prstGeom>
          <a:noFill/>
          <a:ln w="12700">
            <a:solidFill>
              <a:srgbClr val="7D8894"/>
            </a:solidFill>
            <a:prstDash val="solid"/>
          </a:ln>
        </p:spPr>
      </p:sp>
      <p:sp>
        <p:nvSpPr>
          <p:cNvPr id="110" name="Text 108"/>
          <p:cNvSpPr/>
          <p:nvPr/>
        </p:nvSpPr>
        <p:spPr>
          <a:xfrm>
            <a:off x="8000111" y="4343102"/>
            <a:ext cx="1805178"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values</a:t>
            </a:r>
            <a:endParaRPr lang="en-US" sz="1200" dirty="0"/>
          </a:p>
        </p:txBody>
      </p:sp>
      <p:sp>
        <p:nvSpPr>
          <p:cNvPr id="111" name="Shape 109"/>
          <p:cNvSpPr/>
          <p:nvPr/>
        </p:nvSpPr>
        <p:spPr>
          <a:xfrm>
            <a:off x="9804400" y="4311352"/>
            <a:ext cx="1397000" cy="0"/>
          </a:xfrm>
          <a:prstGeom prst="line">
            <a:avLst/>
          </a:prstGeom>
          <a:noFill/>
          <a:ln w="12700">
            <a:solidFill>
              <a:srgbClr val="FF0467"/>
            </a:solidFill>
            <a:prstDash val="solid"/>
          </a:ln>
        </p:spPr>
      </p:sp>
      <p:sp>
        <p:nvSpPr>
          <p:cNvPr id="112" name="Text 110"/>
          <p:cNvSpPr/>
          <p:nvPr/>
        </p:nvSpPr>
        <p:spPr>
          <a:xfrm>
            <a:off x="9779000" y="4343102"/>
            <a:ext cx="144780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quad</a:t>
            </a:r>
            <a:endParaRPr lang="en-US" sz="1200" dirty="0"/>
          </a:p>
        </p:txBody>
      </p:sp>
      <p:sp>
        <p:nvSpPr>
          <p:cNvPr id="113" name="Text 111"/>
          <p:cNvSpPr/>
          <p:nvPr/>
        </p:nvSpPr>
        <p:spPr>
          <a:xfrm>
            <a:off x="3378200" y="4566593"/>
            <a:ext cx="109220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anchor</a:t>
            </a:r>
            <a:endParaRPr lang="en-US" sz="1200" dirty="0"/>
          </a:p>
        </p:txBody>
      </p:sp>
      <p:sp>
        <p:nvSpPr>
          <p:cNvPr id="114" name="Text 112"/>
          <p:cNvSpPr/>
          <p:nvPr/>
        </p:nvSpPr>
        <p:spPr>
          <a:xfrm>
            <a:off x="738886" y="4896793"/>
            <a:ext cx="2537714" cy="223490"/>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A9B4BF"/>
                </a:solidFill>
                <a:latin typeface="Arial" pitchFamily="34" charset="0"/>
                <a:ea typeface="Arial" pitchFamily="34" charset="-122"/>
                <a:cs typeface="Arial" pitchFamily="34" charset="-120"/>
              </a:rPr>
              <a:t>match %</a:t>
            </a:r>
            <a:endParaRPr lang="en-US" sz="1200" dirty="0"/>
          </a:p>
        </p:txBody>
      </p:sp>
      <p:sp>
        <p:nvSpPr>
          <p:cNvPr id="115" name="Shape 113"/>
          <p:cNvSpPr/>
          <p:nvPr/>
        </p:nvSpPr>
        <p:spPr>
          <a:xfrm>
            <a:off x="3403600" y="4790083"/>
            <a:ext cx="330200" cy="304800"/>
          </a:xfrm>
          <a:prstGeom prst="rect">
            <a:avLst/>
          </a:prstGeom>
          <a:gradFill rotWithShape="1">
            <a:gsLst>
              <a:gs pos="73000">
                <a:srgbClr val="FF0467"/>
              </a:gs>
              <a:gs pos="73000">
                <a:srgbClr val="141A20"/>
              </a:gs>
            </a:gsLst>
            <a:lin ang="16200000" scaled="0"/>
          </a:gradFill>
          <a:ln/>
        </p:spPr>
      </p:sp>
      <p:sp>
        <p:nvSpPr>
          <p:cNvPr id="116" name="Shape 114"/>
          <p:cNvSpPr/>
          <p:nvPr/>
        </p:nvSpPr>
        <p:spPr>
          <a:xfrm>
            <a:off x="3759200" y="4790083"/>
            <a:ext cx="330200" cy="304800"/>
          </a:xfrm>
          <a:prstGeom prst="rect">
            <a:avLst/>
          </a:prstGeom>
          <a:gradFill rotWithShape="1">
            <a:gsLst>
              <a:gs pos="81000">
                <a:srgbClr val="FF0467"/>
              </a:gs>
              <a:gs pos="81000">
                <a:srgbClr val="141A20"/>
              </a:gs>
            </a:gsLst>
            <a:lin ang="16200000" scaled="0"/>
          </a:gradFill>
          <a:ln/>
        </p:spPr>
      </p:sp>
      <p:sp>
        <p:nvSpPr>
          <p:cNvPr id="117" name="Shape 115"/>
          <p:cNvSpPr/>
          <p:nvPr/>
        </p:nvSpPr>
        <p:spPr>
          <a:xfrm>
            <a:off x="4114800" y="4790083"/>
            <a:ext cx="330200" cy="304800"/>
          </a:xfrm>
          <a:prstGeom prst="rect">
            <a:avLst/>
          </a:prstGeom>
          <a:gradFill rotWithShape="1">
            <a:gsLst>
              <a:gs pos="87000">
                <a:srgbClr val="FF0467"/>
              </a:gs>
              <a:gs pos="87000">
                <a:srgbClr val="141A20"/>
              </a:gs>
            </a:gsLst>
            <a:lin ang="16200000" scaled="0"/>
          </a:gradFill>
          <a:ln/>
        </p:spPr>
      </p:sp>
      <p:sp>
        <p:nvSpPr>
          <p:cNvPr id="118" name="Shape 116"/>
          <p:cNvSpPr/>
          <p:nvPr/>
        </p:nvSpPr>
        <p:spPr>
          <a:xfrm>
            <a:off x="4470400" y="4790083"/>
            <a:ext cx="330200" cy="304800"/>
          </a:xfrm>
          <a:prstGeom prst="rect">
            <a:avLst/>
          </a:prstGeom>
          <a:gradFill rotWithShape="1">
            <a:gsLst>
              <a:gs pos="100000">
                <a:srgbClr val="FF0467"/>
              </a:gs>
              <a:gs pos="100000">
                <a:srgbClr val="141A20"/>
              </a:gs>
            </a:gsLst>
            <a:lin ang="16200000" scaled="0"/>
          </a:gradFill>
          <a:ln/>
        </p:spPr>
      </p:sp>
      <p:sp>
        <p:nvSpPr>
          <p:cNvPr id="119" name="Shape 117"/>
          <p:cNvSpPr/>
          <p:nvPr/>
        </p:nvSpPr>
        <p:spPr>
          <a:xfrm>
            <a:off x="4826000" y="4790083"/>
            <a:ext cx="330200" cy="304800"/>
          </a:xfrm>
          <a:prstGeom prst="rect">
            <a:avLst/>
          </a:prstGeom>
          <a:gradFill rotWithShape="1">
            <a:gsLst>
              <a:gs pos="72000">
                <a:srgbClr val="FF0467"/>
              </a:gs>
              <a:gs pos="72000">
                <a:srgbClr val="141A20"/>
              </a:gs>
            </a:gsLst>
            <a:lin ang="16200000" scaled="0"/>
          </a:gradFill>
          <a:ln/>
        </p:spPr>
      </p:sp>
      <p:sp>
        <p:nvSpPr>
          <p:cNvPr id="120" name="Shape 118"/>
          <p:cNvSpPr/>
          <p:nvPr/>
        </p:nvSpPr>
        <p:spPr>
          <a:xfrm>
            <a:off x="5181600" y="4790083"/>
            <a:ext cx="330200" cy="304800"/>
          </a:xfrm>
          <a:prstGeom prst="rect">
            <a:avLst/>
          </a:prstGeom>
          <a:gradFill rotWithShape="1">
            <a:gsLst>
              <a:gs pos="19000">
                <a:srgbClr val="7D8894"/>
              </a:gs>
              <a:gs pos="19000">
                <a:srgbClr val="141A20"/>
              </a:gs>
            </a:gsLst>
            <a:lin ang="16200000" scaled="0"/>
          </a:gradFill>
          <a:ln/>
        </p:spPr>
      </p:sp>
      <p:sp>
        <p:nvSpPr>
          <p:cNvPr id="121" name="Shape 119"/>
          <p:cNvSpPr/>
          <p:nvPr/>
        </p:nvSpPr>
        <p:spPr>
          <a:xfrm>
            <a:off x="5537200" y="4790083"/>
            <a:ext cx="330200" cy="304800"/>
          </a:xfrm>
          <a:prstGeom prst="rect">
            <a:avLst/>
          </a:prstGeom>
          <a:gradFill rotWithShape="1">
            <a:gsLst>
              <a:gs pos="17000">
                <a:srgbClr val="7D8894"/>
              </a:gs>
              <a:gs pos="17000">
                <a:srgbClr val="141A20"/>
              </a:gs>
            </a:gsLst>
            <a:lin ang="16200000" scaled="0"/>
          </a:gradFill>
          <a:ln/>
        </p:spPr>
      </p:sp>
      <p:sp>
        <p:nvSpPr>
          <p:cNvPr id="122" name="Shape 120"/>
          <p:cNvSpPr/>
          <p:nvPr/>
        </p:nvSpPr>
        <p:spPr>
          <a:xfrm>
            <a:off x="5892800" y="4790083"/>
            <a:ext cx="330200" cy="304800"/>
          </a:xfrm>
          <a:prstGeom prst="rect">
            <a:avLst/>
          </a:prstGeom>
          <a:gradFill rotWithShape="1">
            <a:gsLst>
              <a:gs pos="8000">
                <a:srgbClr val="7D8894"/>
              </a:gs>
              <a:gs pos="8000">
                <a:srgbClr val="141A20"/>
              </a:gs>
            </a:gsLst>
            <a:lin ang="16200000" scaled="0"/>
          </a:gradFill>
          <a:ln/>
        </p:spPr>
      </p:sp>
      <p:sp>
        <p:nvSpPr>
          <p:cNvPr id="123" name="Shape 121"/>
          <p:cNvSpPr/>
          <p:nvPr/>
        </p:nvSpPr>
        <p:spPr>
          <a:xfrm>
            <a:off x="6248400" y="4790083"/>
            <a:ext cx="330200" cy="304800"/>
          </a:xfrm>
          <a:prstGeom prst="rect">
            <a:avLst/>
          </a:prstGeom>
          <a:gradFill rotWithShape="1">
            <a:gsLst>
              <a:gs pos="17000">
                <a:srgbClr val="7D8894"/>
              </a:gs>
              <a:gs pos="17000">
                <a:srgbClr val="141A20"/>
              </a:gs>
            </a:gsLst>
            <a:lin ang="16200000" scaled="0"/>
          </a:gradFill>
          <a:ln/>
        </p:spPr>
      </p:sp>
      <p:sp>
        <p:nvSpPr>
          <p:cNvPr id="124" name="Shape 122"/>
          <p:cNvSpPr/>
          <p:nvPr/>
        </p:nvSpPr>
        <p:spPr>
          <a:xfrm>
            <a:off x="6604000" y="4790083"/>
            <a:ext cx="330200" cy="304800"/>
          </a:xfrm>
          <a:prstGeom prst="rect">
            <a:avLst/>
          </a:prstGeom>
          <a:gradFill rotWithShape="1">
            <a:gsLst>
              <a:gs pos="11000">
                <a:srgbClr val="7D8894"/>
              </a:gs>
              <a:gs pos="11000">
                <a:srgbClr val="141A20"/>
              </a:gs>
            </a:gsLst>
            <a:lin ang="16200000" scaled="0"/>
          </a:gradFill>
          <a:ln/>
        </p:spPr>
      </p:sp>
      <p:sp>
        <p:nvSpPr>
          <p:cNvPr id="125" name="Shape 123"/>
          <p:cNvSpPr/>
          <p:nvPr/>
        </p:nvSpPr>
        <p:spPr>
          <a:xfrm>
            <a:off x="6959600" y="4790083"/>
            <a:ext cx="330200" cy="304800"/>
          </a:xfrm>
          <a:prstGeom prst="rect">
            <a:avLst/>
          </a:prstGeom>
          <a:gradFill rotWithShape="1">
            <a:gsLst>
              <a:gs pos="99000">
                <a:srgbClr val="FF0467"/>
              </a:gs>
              <a:gs pos="99000">
                <a:srgbClr val="141A20"/>
              </a:gs>
            </a:gsLst>
            <a:lin ang="16200000" scaled="0"/>
          </a:gradFill>
          <a:ln/>
        </p:spPr>
      </p:sp>
      <p:sp>
        <p:nvSpPr>
          <p:cNvPr id="126" name="Shape 124"/>
          <p:cNvSpPr/>
          <p:nvPr/>
        </p:nvSpPr>
        <p:spPr>
          <a:xfrm>
            <a:off x="7315200" y="4790083"/>
            <a:ext cx="330200" cy="304800"/>
          </a:xfrm>
          <a:prstGeom prst="rect">
            <a:avLst/>
          </a:prstGeom>
          <a:gradFill rotWithShape="1">
            <a:gsLst>
              <a:gs pos="66000">
                <a:srgbClr val="FF0467"/>
              </a:gs>
              <a:gs pos="66000">
                <a:srgbClr val="141A20"/>
              </a:gs>
            </a:gsLst>
            <a:lin ang="16200000" scaled="0"/>
          </a:gradFill>
          <a:ln/>
        </p:spPr>
      </p:sp>
      <p:sp>
        <p:nvSpPr>
          <p:cNvPr id="127" name="Shape 125"/>
          <p:cNvSpPr/>
          <p:nvPr/>
        </p:nvSpPr>
        <p:spPr>
          <a:xfrm>
            <a:off x="7670800" y="4790083"/>
            <a:ext cx="330200" cy="304800"/>
          </a:xfrm>
          <a:prstGeom prst="rect">
            <a:avLst/>
          </a:prstGeom>
          <a:gradFill rotWithShape="1">
            <a:gsLst>
              <a:gs pos="55000">
                <a:srgbClr val="FF0467"/>
              </a:gs>
              <a:gs pos="55000">
                <a:srgbClr val="141A20"/>
              </a:gs>
            </a:gsLst>
            <a:lin ang="16200000" scaled="0"/>
          </a:gradFill>
          <a:ln/>
        </p:spPr>
      </p:sp>
      <p:sp>
        <p:nvSpPr>
          <p:cNvPr id="128" name="Shape 126"/>
          <p:cNvSpPr/>
          <p:nvPr/>
        </p:nvSpPr>
        <p:spPr>
          <a:xfrm>
            <a:off x="8026400" y="4790083"/>
            <a:ext cx="330200" cy="304800"/>
          </a:xfrm>
          <a:prstGeom prst="rect">
            <a:avLst/>
          </a:prstGeom>
          <a:gradFill rotWithShape="1">
            <a:gsLst>
              <a:gs pos="18000">
                <a:srgbClr val="7D8894"/>
              </a:gs>
              <a:gs pos="18000">
                <a:srgbClr val="141A20"/>
              </a:gs>
            </a:gsLst>
            <a:lin ang="16200000" scaled="0"/>
          </a:gradFill>
          <a:ln/>
        </p:spPr>
      </p:sp>
      <p:sp>
        <p:nvSpPr>
          <p:cNvPr id="129" name="Shape 127"/>
          <p:cNvSpPr/>
          <p:nvPr/>
        </p:nvSpPr>
        <p:spPr>
          <a:xfrm>
            <a:off x="8382000" y="4790083"/>
            <a:ext cx="330200" cy="304800"/>
          </a:xfrm>
          <a:prstGeom prst="rect">
            <a:avLst/>
          </a:prstGeom>
          <a:gradFill rotWithShape="1">
            <a:gsLst>
              <a:gs pos="21000">
                <a:srgbClr val="7D8894"/>
              </a:gs>
              <a:gs pos="21000">
                <a:srgbClr val="141A20"/>
              </a:gs>
            </a:gsLst>
            <a:lin ang="16200000" scaled="0"/>
          </a:gradFill>
          <a:ln/>
        </p:spPr>
      </p:sp>
      <p:sp>
        <p:nvSpPr>
          <p:cNvPr id="130" name="Shape 128"/>
          <p:cNvSpPr/>
          <p:nvPr/>
        </p:nvSpPr>
        <p:spPr>
          <a:xfrm>
            <a:off x="8737600" y="4790083"/>
            <a:ext cx="330200" cy="304800"/>
          </a:xfrm>
          <a:prstGeom prst="rect">
            <a:avLst/>
          </a:prstGeom>
          <a:gradFill rotWithShape="1">
            <a:gsLst>
              <a:gs pos="12000">
                <a:srgbClr val="7D8894"/>
              </a:gs>
              <a:gs pos="12000">
                <a:srgbClr val="141A20"/>
              </a:gs>
            </a:gsLst>
            <a:lin ang="16200000" scaled="0"/>
          </a:gradFill>
          <a:ln/>
        </p:spPr>
      </p:sp>
      <p:sp>
        <p:nvSpPr>
          <p:cNvPr id="131" name="Shape 129"/>
          <p:cNvSpPr/>
          <p:nvPr/>
        </p:nvSpPr>
        <p:spPr>
          <a:xfrm>
            <a:off x="9093200" y="4790083"/>
            <a:ext cx="330200" cy="304800"/>
          </a:xfrm>
          <a:prstGeom prst="rect">
            <a:avLst/>
          </a:prstGeom>
          <a:gradFill rotWithShape="1">
            <a:gsLst>
              <a:gs pos="16000">
                <a:srgbClr val="7D8894"/>
              </a:gs>
              <a:gs pos="16000">
                <a:srgbClr val="141A20"/>
              </a:gs>
            </a:gsLst>
            <a:lin ang="16200000" scaled="0"/>
          </a:gradFill>
          <a:ln/>
        </p:spPr>
      </p:sp>
      <p:sp>
        <p:nvSpPr>
          <p:cNvPr id="132" name="Shape 130"/>
          <p:cNvSpPr/>
          <p:nvPr/>
        </p:nvSpPr>
        <p:spPr>
          <a:xfrm>
            <a:off x="9448800" y="4790083"/>
            <a:ext cx="330200" cy="304800"/>
          </a:xfrm>
          <a:prstGeom prst="rect">
            <a:avLst/>
          </a:prstGeom>
          <a:gradFill rotWithShape="1">
            <a:gsLst>
              <a:gs pos="11000">
                <a:srgbClr val="7D8894"/>
              </a:gs>
              <a:gs pos="11000">
                <a:srgbClr val="141A20"/>
              </a:gs>
            </a:gsLst>
            <a:lin ang="16200000" scaled="0"/>
          </a:gradFill>
          <a:ln/>
        </p:spPr>
      </p:sp>
      <p:sp>
        <p:nvSpPr>
          <p:cNvPr id="133" name="Shape 131"/>
          <p:cNvSpPr/>
          <p:nvPr/>
        </p:nvSpPr>
        <p:spPr>
          <a:xfrm>
            <a:off x="9804400" y="4790083"/>
            <a:ext cx="330200" cy="304800"/>
          </a:xfrm>
          <a:prstGeom prst="rect">
            <a:avLst/>
          </a:prstGeom>
          <a:gradFill rotWithShape="1">
            <a:gsLst>
              <a:gs pos="100000">
                <a:srgbClr val="FF0467"/>
              </a:gs>
              <a:gs pos="100000">
                <a:srgbClr val="141A20"/>
              </a:gs>
            </a:gsLst>
            <a:lin ang="16200000" scaled="0"/>
          </a:gradFill>
          <a:ln/>
        </p:spPr>
      </p:sp>
      <p:sp>
        <p:nvSpPr>
          <p:cNvPr id="134" name="Shape 132"/>
          <p:cNvSpPr/>
          <p:nvPr/>
        </p:nvSpPr>
        <p:spPr>
          <a:xfrm>
            <a:off x="10160000" y="4790083"/>
            <a:ext cx="330200" cy="304800"/>
          </a:xfrm>
          <a:prstGeom prst="rect">
            <a:avLst/>
          </a:prstGeom>
          <a:gradFill rotWithShape="1">
            <a:gsLst>
              <a:gs pos="100000">
                <a:srgbClr val="FF0467"/>
              </a:gs>
              <a:gs pos="100000">
                <a:srgbClr val="141A20"/>
              </a:gs>
            </a:gsLst>
            <a:lin ang="16200000" scaled="0"/>
          </a:gradFill>
          <a:ln/>
        </p:spPr>
      </p:sp>
      <p:sp>
        <p:nvSpPr>
          <p:cNvPr id="135" name="Shape 133"/>
          <p:cNvSpPr/>
          <p:nvPr/>
        </p:nvSpPr>
        <p:spPr>
          <a:xfrm>
            <a:off x="10515600" y="4790083"/>
            <a:ext cx="330200" cy="304800"/>
          </a:xfrm>
          <a:prstGeom prst="rect">
            <a:avLst/>
          </a:prstGeom>
          <a:gradFill rotWithShape="1">
            <a:gsLst>
              <a:gs pos="99000">
                <a:srgbClr val="FF0467"/>
              </a:gs>
              <a:gs pos="99000">
                <a:srgbClr val="141A20"/>
              </a:gs>
            </a:gsLst>
            <a:lin ang="16200000" scaled="0"/>
          </a:gradFill>
          <a:ln/>
        </p:spPr>
      </p:sp>
      <p:sp>
        <p:nvSpPr>
          <p:cNvPr id="136" name="Shape 134"/>
          <p:cNvSpPr/>
          <p:nvPr/>
        </p:nvSpPr>
        <p:spPr>
          <a:xfrm>
            <a:off x="10871200" y="4790083"/>
            <a:ext cx="330200" cy="304800"/>
          </a:xfrm>
          <a:prstGeom prst="rect">
            <a:avLst/>
          </a:prstGeom>
          <a:gradFill rotWithShape="1">
            <a:gsLst>
              <a:gs pos="99000">
                <a:srgbClr val="FF0467"/>
              </a:gs>
              <a:gs pos="99000">
                <a:srgbClr val="141A20"/>
              </a:gs>
            </a:gsLst>
            <a:lin ang="16200000" scaled="0"/>
          </a:gradFill>
          <a:ln/>
        </p:spPr>
      </p:sp>
      <p:sp>
        <p:nvSpPr>
          <p:cNvPr id="137" name="Text 135"/>
          <p:cNvSpPr/>
          <p:nvPr/>
        </p:nvSpPr>
        <p:spPr>
          <a:xfrm>
            <a:off x="33782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73</a:t>
            </a:r>
            <a:endParaRPr lang="en-US" sz="1200" dirty="0"/>
          </a:p>
        </p:txBody>
      </p:sp>
      <p:sp>
        <p:nvSpPr>
          <p:cNvPr id="138" name="Text 136"/>
          <p:cNvSpPr/>
          <p:nvPr/>
        </p:nvSpPr>
        <p:spPr>
          <a:xfrm>
            <a:off x="37338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81</a:t>
            </a:r>
            <a:endParaRPr lang="en-US" sz="1200" dirty="0"/>
          </a:p>
        </p:txBody>
      </p:sp>
      <p:sp>
        <p:nvSpPr>
          <p:cNvPr id="139" name="Text 137"/>
          <p:cNvSpPr/>
          <p:nvPr/>
        </p:nvSpPr>
        <p:spPr>
          <a:xfrm>
            <a:off x="40894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87</a:t>
            </a:r>
            <a:endParaRPr lang="en-US" sz="1200" dirty="0"/>
          </a:p>
        </p:txBody>
      </p:sp>
      <p:sp>
        <p:nvSpPr>
          <p:cNvPr id="140" name="Text 138"/>
          <p:cNvSpPr/>
          <p:nvPr/>
        </p:nvSpPr>
        <p:spPr>
          <a:xfrm>
            <a:off x="44450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141" name="Text 139"/>
          <p:cNvSpPr/>
          <p:nvPr/>
        </p:nvSpPr>
        <p:spPr>
          <a:xfrm>
            <a:off x="48006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72</a:t>
            </a:r>
            <a:endParaRPr lang="en-US" sz="1200" dirty="0"/>
          </a:p>
        </p:txBody>
      </p:sp>
      <p:sp>
        <p:nvSpPr>
          <p:cNvPr id="142" name="Text 140"/>
          <p:cNvSpPr/>
          <p:nvPr/>
        </p:nvSpPr>
        <p:spPr>
          <a:xfrm>
            <a:off x="51562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19</a:t>
            </a:r>
            <a:endParaRPr lang="en-US" sz="1200" dirty="0"/>
          </a:p>
        </p:txBody>
      </p:sp>
      <p:sp>
        <p:nvSpPr>
          <p:cNvPr id="143" name="Text 141"/>
          <p:cNvSpPr/>
          <p:nvPr/>
        </p:nvSpPr>
        <p:spPr>
          <a:xfrm>
            <a:off x="55118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17</a:t>
            </a:r>
            <a:endParaRPr lang="en-US" sz="1200" dirty="0"/>
          </a:p>
        </p:txBody>
      </p:sp>
      <p:sp>
        <p:nvSpPr>
          <p:cNvPr id="144" name="Text 142"/>
          <p:cNvSpPr/>
          <p:nvPr/>
        </p:nvSpPr>
        <p:spPr>
          <a:xfrm>
            <a:off x="58674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8</a:t>
            </a:r>
            <a:endParaRPr lang="en-US" sz="1200" dirty="0"/>
          </a:p>
        </p:txBody>
      </p:sp>
      <p:sp>
        <p:nvSpPr>
          <p:cNvPr id="145" name="Text 143"/>
          <p:cNvSpPr/>
          <p:nvPr/>
        </p:nvSpPr>
        <p:spPr>
          <a:xfrm>
            <a:off x="62230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17</a:t>
            </a:r>
            <a:endParaRPr lang="en-US" sz="1200" dirty="0"/>
          </a:p>
        </p:txBody>
      </p:sp>
      <p:sp>
        <p:nvSpPr>
          <p:cNvPr id="146" name="Text 144"/>
          <p:cNvSpPr/>
          <p:nvPr/>
        </p:nvSpPr>
        <p:spPr>
          <a:xfrm>
            <a:off x="65786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11</a:t>
            </a:r>
            <a:endParaRPr lang="en-US" sz="1200" dirty="0"/>
          </a:p>
        </p:txBody>
      </p:sp>
      <p:sp>
        <p:nvSpPr>
          <p:cNvPr id="147" name="Text 145"/>
          <p:cNvSpPr/>
          <p:nvPr/>
        </p:nvSpPr>
        <p:spPr>
          <a:xfrm>
            <a:off x="69342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99</a:t>
            </a:r>
            <a:endParaRPr lang="en-US" sz="1200" dirty="0"/>
          </a:p>
        </p:txBody>
      </p:sp>
      <p:sp>
        <p:nvSpPr>
          <p:cNvPr id="148" name="Text 146"/>
          <p:cNvSpPr/>
          <p:nvPr/>
        </p:nvSpPr>
        <p:spPr>
          <a:xfrm>
            <a:off x="72898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66</a:t>
            </a:r>
            <a:endParaRPr lang="en-US" sz="1200" dirty="0"/>
          </a:p>
        </p:txBody>
      </p:sp>
      <p:sp>
        <p:nvSpPr>
          <p:cNvPr id="149" name="Text 147"/>
          <p:cNvSpPr/>
          <p:nvPr/>
        </p:nvSpPr>
        <p:spPr>
          <a:xfrm>
            <a:off x="76454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55</a:t>
            </a:r>
            <a:endParaRPr lang="en-US" sz="1200" dirty="0"/>
          </a:p>
        </p:txBody>
      </p:sp>
      <p:sp>
        <p:nvSpPr>
          <p:cNvPr id="150" name="Text 148"/>
          <p:cNvSpPr/>
          <p:nvPr/>
        </p:nvSpPr>
        <p:spPr>
          <a:xfrm>
            <a:off x="80010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18</a:t>
            </a:r>
            <a:endParaRPr lang="en-US" sz="1200" dirty="0"/>
          </a:p>
        </p:txBody>
      </p:sp>
      <p:sp>
        <p:nvSpPr>
          <p:cNvPr id="151" name="Text 149"/>
          <p:cNvSpPr/>
          <p:nvPr/>
        </p:nvSpPr>
        <p:spPr>
          <a:xfrm>
            <a:off x="83566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21</a:t>
            </a:r>
            <a:endParaRPr lang="en-US" sz="1200" dirty="0"/>
          </a:p>
        </p:txBody>
      </p:sp>
      <p:sp>
        <p:nvSpPr>
          <p:cNvPr id="152" name="Text 150"/>
          <p:cNvSpPr/>
          <p:nvPr/>
        </p:nvSpPr>
        <p:spPr>
          <a:xfrm>
            <a:off x="87122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12</a:t>
            </a:r>
            <a:endParaRPr lang="en-US" sz="1200" dirty="0"/>
          </a:p>
        </p:txBody>
      </p:sp>
      <p:sp>
        <p:nvSpPr>
          <p:cNvPr id="153" name="Text 151"/>
          <p:cNvSpPr/>
          <p:nvPr/>
        </p:nvSpPr>
        <p:spPr>
          <a:xfrm>
            <a:off x="90678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16</a:t>
            </a:r>
            <a:endParaRPr lang="en-US" sz="1200" dirty="0"/>
          </a:p>
        </p:txBody>
      </p:sp>
      <p:sp>
        <p:nvSpPr>
          <p:cNvPr id="154" name="Text 152"/>
          <p:cNvSpPr/>
          <p:nvPr/>
        </p:nvSpPr>
        <p:spPr>
          <a:xfrm>
            <a:off x="94234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11</a:t>
            </a:r>
            <a:endParaRPr lang="en-US" sz="1200" dirty="0"/>
          </a:p>
        </p:txBody>
      </p:sp>
      <p:sp>
        <p:nvSpPr>
          <p:cNvPr id="155" name="Text 153"/>
          <p:cNvSpPr/>
          <p:nvPr/>
        </p:nvSpPr>
        <p:spPr>
          <a:xfrm>
            <a:off x="97790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156" name="Text 154"/>
          <p:cNvSpPr/>
          <p:nvPr/>
        </p:nvSpPr>
        <p:spPr>
          <a:xfrm>
            <a:off x="101346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157" name="Text 155"/>
          <p:cNvSpPr/>
          <p:nvPr/>
        </p:nvSpPr>
        <p:spPr>
          <a:xfrm>
            <a:off x="104902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99</a:t>
            </a:r>
            <a:endParaRPr lang="en-US" sz="1200" dirty="0"/>
          </a:p>
        </p:txBody>
      </p:sp>
      <p:sp>
        <p:nvSpPr>
          <p:cNvPr id="158" name="Text 156"/>
          <p:cNvSpPr/>
          <p:nvPr/>
        </p:nvSpPr>
        <p:spPr>
          <a:xfrm>
            <a:off x="10845800" y="5120283"/>
            <a:ext cx="3810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99</a:t>
            </a:r>
            <a:endParaRPr lang="en-US" sz="1200" dirty="0"/>
          </a:p>
        </p:txBody>
      </p:sp>
      <p:sp>
        <p:nvSpPr>
          <p:cNvPr id="159" name="Text 157"/>
          <p:cNvSpPr/>
          <p:nvPr/>
        </p:nvSpPr>
        <p:spPr>
          <a:xfrm>
            <a:off x="812800" y="5500737"/>
            <a:ext cx="10883392"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Arial" pitchFamily="34" charset="0"/>
                <a:ea typeface="Arial" pitchFamily="34" charset="-122"/>
                <a:cs typeface="Arial" pitchFamily="34" charset="-120"/>
              </a:rPr>
              <a:t>% = agreement with the source over 442 reused blocks (chance 3%)</a:t>
            </a:r>
            <a:endParaRPr lang="en-US" sz="1200" dirty="0"/>
          </a:p>
        </p:txBody>
      </p:sp>
      <p:sp>
        <p:nvSpPr>
          <p:cNvPr id="160" name="Text 158"/>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61" name="Text 159"/>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G4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Versions in lockstep</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Three BV fields across five airings, 241031 to 250122</a:t>
            </a:r>
            <a:endParaRPr lang="en-US" sz="1600" dirty="0"/>
          </a:p>
        </p:txBody>
      </p:sp>
      <p:sp>
        <p:nvSpPr>
          <p:cNvPr id="5" name="Text 3"/>
          <p:cNvSpPr/>
          <p:nvPr/>
        </p:nvSpPr>
        <p:spPr>
          <a:xfrm>
            <a:off x="812800" y="225033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Through 241231: only position 13 moves, one field at a time</a:t>
            </a:r>
            <a:endParaRPr lang="en-US" sz="1600" dirty="0"/>
          </a:p>
        </p:txBody>
      </p:sp>
      <p:sp>
        <p:nvSpPr>
          <p:cNvPr id="6" name="Text 4"/>
          <p:cNvSpPr/>
          <p:nvPr/>
        </p:nvSpPr>
        <p:spPr>
          <a:xfrm>
            <a:off x="812800" y="256525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0467"/>
                </a:solidFill>
                <a:latin typeface="Arial" pitchFamily="34" charset="0"/>
                <a:ea typeface="Arial" pitchFamily="34" charset="-122"/>
                <a:cs typeface="Arial" pitchFamily="34" charset="-120"/>
              </a:rPr>
              <a:t>250122:</a:t>
            </a:r>
            <a:r>
              <a:rPr lang="en-US" sz="1600" dirty="0">
                <a:solidFill>
                  <a:srgbClr val="E6EDF3"/>
                </a:solidFill>
                <a:latin typeface="Arial" pitchFamily="34" charset="0"/>
                <a:ea typeface="Arial" pitchFamily="34" charset="-122"/>
                <a:cs typeface="Arial" pitchFamily="34" charset="-120"/>
              </a:rPr>
              <a:t> positions 5, 12, 13 change in all three fields at once</a:t>
            </a:r>
            <a:endParaRPr lang="en-US" sz="1600" dirty="0"/>
          </a:p>
        </p:txBody>
      </p:sp>
      <p:sp>
        <p:nvSpPr>
          <p:cNvPr id="7" name="Text 5"/>
          <p:cNvSpPr/>
          <p:nvPr/>
        </p:nvSpPr>
        <p:spPr>
          <a:xfrm>
            <a:off x="812800" y="288017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Pairs sharing 2+ fields: almost always all same or all different</a:t>
            </a:r>
            <a:endParaRPr lang="en-US" sz="1600" dirty="0"/>
          </a:p>
        </p:txBody>
      </p:sp>
      <p:sp>
        <p:nvSpPr>
          <p:cNvPr id="8" name="Text 6"/>
          <p:cNvSpPr/>
          <p:nvPr/>
        </p:nvSpPr>
        <p:spPr>
          <a:xfrm>
            <a:off x="725170" y="3347492"/>
            <a:ext cx="3008630" cy="228600"/>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Arial" pitchFamily="34" charset="0"/>
                <a:ea typeface="Arial" pitchFamily="34" charset="-122"/>
                <a:cs typeface="Arial" pitchFamily="34" charset="-120"/>
              </a:rPr>
              <a:t>position</a:t>
            </a:r>
            <a:endParaRPr lang="en-US" sz="1200" dirty="0"/>
          </a:p>
        </p:txBody>
      </p:sp>
      <p:sp>
        <p:nvSpPr>
          <p:cNvPr id="9" name="Text 7"/>
          <p:cNvSpPr/>
          <p:nvPr/>
        </p:nvSpPr>
        <p:spPr>
          <a:xfrm>
            <a:off x="725170" y="3576092"/>
            <a:ext cx="3008630" cy="304800"/>
          </a:xfrm>
          <a:prstGeom prst="rect">
            <a:avLst/>
          </a:prstGeom>
          <a:noFill/>
          <a:ln/>
        </p:spPr>
        <p:txBody>
          <a:bodyPr wrap="square" lIns="0" tIns="0" rIns="0" bIns="0" rtlCol="0" anchor="t">
            <a:normAutofit/>
          </a:bodyPr>
          <a:lstStyle/>
          <a:p>
            <a:pPr algn="r" indent="0" marL="0">
              <a:lnSpc>
                <a:spcPts val="2196"/>
              </a:lnSpc>
              <a:buNone/>
            </a:pPr>
            <a:r>
              <a:rPr lang="en-US" sz="1200" dirty="0">
                <a:solidFill>
                  <a:srgbClr val="A9B4BF"/>
                </a:solidFill>
                <a:latin typeface="Arial" pitchFamily="34" charset="0"/>
                <a:ea typeface="Arial" pitchFamily="34" charset="-122"/>
                <a:cs typeface="Arial" pitchFamily="34" charset="-120"/>
              </a:rPr>
              <a:t>BV-268 · 241031 THU · blocks 6–8</a:t>
            </a:r>
            <a:endParaRPr lang="en-US" sz="1200" dirty="0"/>
          </a:p>
        </p:txBody>
      </p:sp>
      <p:sp>
        <p:nvSpPr>
          <p:cNvPr id="10" name="Text 8"/>
          <p:cNvSpPr/>
          <p:nvPr/>
        </p:nvSpPr>
        <p:spPr>
          <a:xfrm>
            <a:off x="725170" y="3880892"/>
            <a:ext cx="3008630" cy="304800"/>
          </a:xfrm>
          <a:prstGeom prst="rect">
            <a:avLst/>
          </a:prstGeom>
          <a:noFill/>
          <a:ln/>
        </p:spPr>
        <p:txBody>
          <a:bodyPr wrap="square" lIns="0" tIns="0" rIns="0" bIns="0" rtlCol="0" anchor="t">
            <a:normAutofit/>
          </a:bodyPr>
          <a:lstStyle/>
          <a:p>
            <a:pPr algn="r" indent="0" marL="0">
              <a:lnSpc>
                <a:spcPts val="2196"/>
              </a:lnSpc>
              <a:buNone/>
            </a:pPr>
            <a:r>
              <a:rPr lang="en-US" sz="1200" dirty="0">
                <a:solidFill>
                  <a:srgbClr val="A9B4BF"/>
                </a:solidFill>
                <a:latin typeface="Arial" pitchFamily="34" charset="0"/>
                <a:ea typeface="Arial" pitchFamily="34" charset="-122"/>
                <a:cs typeface="Arial" pitchFamily="34" charset="-120"/>
              </a:rPr>
              <a:t>BV-160 · 241117 SUN · blocks 1–3</a:t>
            </a:r>
            <a:endParaRPr lang="en-US" sz="1200" dirty="0"/>
          </a:p>
        </p:txBody>
      </p:sp>
      <p:sp>
        <p:nvSpPr>
          <p:cNvPr id="11" name="Text 9"/>
          <p:cNvSpPr/>
          <p:nvPr/>
        </p:nvSpPr>
        <p:spPr>
          <a:xfrm>
            <a:off x="725170" y="4185692"/>
            <a:ext cx="3008630" cy="304800"/>
          </a:xfrm>
          <a:prstGeom prst="rect">
            <a:avLst/>
          </a:prstGeom>
          <a:noFill/>
          <a:ln/>
        </p:spPr>
        <p:txBody>
          <a:bodyPr wrap="square" lIns="0" tIns="0" rIns="0" bIns="0" rtlCol="0" anchor="t">
            <a:normAutofit/>
          </a:bodyPr>
          <a:lstStyle/>
          <a:p>
            <a:pPr algn="r" indent="0" marL="0">
              <a:lnSpc>
                <a:spcPts val="2196"/>
              </a:lnSpc>
              <a:buNone/>
            </a:pPr>
            <a:r>
              <a:rPr lang="en-US" sz="1200" dirty="0">
                <a:solidFill>
                  <a:srgbClr val="A9B4BF"/>
                </a:solidFill>
                <a:latin typeface="Arial" pitchFamily="34" charset="0"/>
                <a:ea typeface="Arial" pitchFamily="34" charset="-122"/>
                <a:cs typeface="Arial" pitchFamily="34" charset="-120"/>
              </a:rPr>
              <a:t>BV-164 · 241214 SAT</a:t>
            </a:r>
            <a:endParaRPr lang="en-US" sz="1200" dirty="0"/>
          </a:p>
        </p:txBody>
      </p:sp>
      <p:sp>
        <p:nvSpPr>
          <p:cNvPr id="12" name="Text 10"/>
          <p:cNvSpPr/>
          <p:nvPr/>
        </p:nvSpPr>
        <p:spPr>
          <a:xfrm>
            <a:off x="725170" y="4490492"/>
            <a:ext cx="3008630" cy="304800"/>
          </a:xfrm>
          <a:prstGeom prst="rect">
            <a:avLst/>
          </a:prstGeom>
          <a:noFill/>
          <a:ln/>
        </p:spPr>
        <p:txBody>
          <a:bodyPr wrap="square" lIns="0" tIns="0" rIns="0" bIns="0" rtlCol="0" anchor="t">
            <a:normAutofit/>
          </a:bodyPr>
          <a:lstStyle/>
          <a:p>
            <a:pPr algn="r" indent="0" marL="0">
              <a:lnSpc>
                <a:spcPts val="2196"/>
              </a:lnSpc>
              <a:buNone/>
            </a:pPr>
            <a:r>
              <a:rPr lang="en-US" sz="1200" dirty="0">
                <a:solidFill>
                  <a:srgbClr val="A9B4BF"/>
                </a:solidFill>
                <a:latin typeface="Arial" pitchFamily="34" charset="0"/>
                <a:ea typeface="Arial" pitchFamily="34" charset="-122"/>
                <a:cs typeface="Arial" pitchFamily="34" charset="-120"/>
              </a:rPr>
              <a:t>BV-142 · 241231 TUE</a:t>
            </a:r>
            <a:endParaRPr lang="en-US" sz="1200" dirty="0"/>
          </a:p>
        </p:txBody>
      </p:sp>
      <p:sp>
        <p:nvSpPr>
          <p:cNvPr id="13" name="Text 11"/>
          <p:cNvSpPr/>
          <p:nvPr/>
        </p:nvSpPr>
        <p:spPr>
          <a:xfrm>
            <a:off x="725170" y="4795292"/>
            <a:ext cx="3008630" cy="304800"/>
          </a:xfrm>
          <a:prstGeom prst="rect">
            <a:avLst/>
          </a:prstGeom>
          <a:noFill/>
          <a:ln/>
        </p:spPr>
        <p:txBody>
          <a:bodyPr wrap="square" lIns="0" tIns="0" rIns="0" bIns="0" rtlCol="0" anchor="t">
            <a:normAutofit/>
          </a:bodyPr>
          <a:lstStyle/>
          <a:p>
            <a:pPr algn="r" indent="0" marL="0">
              <a:lnSpc>
                <a:spcPts val="2196"/>
              </a:lnSpc>
              <a:buNone/>
            </a:pPr>
            <a:r>
              <a:rPr lang="en-US" sz="1200" dirty="0">
                <a:solidFill>
                  <a:srgbClr val="A9B4BF"/>
                </a:solidFill>
                <a:latin typeface="Arial" pitchFamily="34" charset="0"/>
                <a:ea typeface="Arial" pitchFamily="34" charset="-122"/>
                <a:cs typeface="Arial" pitchFamily="34" charset="-120"/>
              </a:rPr>
              <a:t>BV-166 · 250122 WED</a:t>
            </a:r>
            <a:endParaRPr lang="en-US" sz="1200" dirty="0"/>
          </a:p>
        </p:txBody>
      </p:sp>
      <p:sp>
        <p:nvSpPr>
          <p:cNvPr id="14" name="Text 12"/>
          <p:cNvSpPr/>
          <p:nvPr/>
        </p:nvSpPr>
        <p:spPr>
          <a:xfrm>
            <a:off x="3886200" y="3347492"/>
            <a:ext cx="2563876" cy="228600"/>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E6EDF3"/>
                </a:solidFill>
                <a:latin typeface="Courier New" pitchFamily="49" charset="0"/>
                <a:ea typeface="Courier New" pitchFamily="49" charset="-122"/>
                <a:cs typeface="Courier New" pitchFamily="49" charset="-120"/>
              </a:rPr>
              <a:t>?UCV?</a:t>
            </a:r>
            <a:endParaRPr lang="en-US" sz="1200" dirty="0"/>
          </a:p>
        </p:txBody>
      </p:sp>
      <p:sp>
        <p:nvSpPr>
          <p:cNvPr id="15" name="Text 13"/>
          <p:cNvSpPr/>
          <p:nvPr/>
        </p:nvSpPr>
        <p:spPr>
          <a:xfrm>
            <a:off x="6400800" y="3347492"/>
            <a:ext cx="2563876" cy="228600"/>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E6EDF3"/>
                </a:solidFill>
                <a:latin typeface="Courier New" pitchFamily="49" charset="0"/>
                <a:ea typeface="Courier New" pitchFamily="49" charset="-122"/>
                <a:cs typeface="Courier New" pitchFamily="49" charset="-120"/>
              </a:rPr>
              <a:t>?MU6?</a:t>
            </a:r>
            <a:endParaRPr lang="en-US" sz="1200" dirty="0"/>
          </a:p>
        </p:txBody>
      </p:sp>
      <p:sp>
        <p:nvSpPr>
          <p:cNvPr id="16" name="Text 14"/>
          <p:cNvSpPr/>
          <p:nvPr/>
        </p:nvSpPr>
        <p:spPr>
          <a:xfrm>
            <a:off x="8915400" y="3347492"/>
            <a:ext cx="2354580" cy="228600"/>
          </a:xfrm>
          <a:prstGeom prst="rect">
            <a:avLst/>
          </a:prstGeom>
          <a:noFill/>
          <a:ln/>
        </p:spPr>
        <p:txBody>
          <a:bodyPr wrap="square" lIns="0" tIns="0" rIns="0" bIns="0" rtlCol="0" anchor="t">
            <a:normAutofit/>
          </a:bodyPr>
          <a:lstStyle/>
          <a:p>
            <a:pPr algn="l" indent="0" marL="0">
              <a:lnSpc>
                <a:spcPts val="1596"/>
              </a:lnSpc>
              <a:buNone/>
            </a:pPr>
            <a:r>
              <a:rPr lang="en-US" sz="1200" dirty="0">
                <a:solidFill>
                  <a:srgbClr val="E6EDF3"/>
                </a:solidFill>
                <a:latin typeface="Courier New" pitchFamily="49" charset="0"/>
                <a:ea typeface="Courier New" pitchFamily="49" charset="-122"/>
                <a:cs typeface="Courier New" pitchFamily="49" charset="-120"/>
              </a:rPr>
              <a:t>?4ZV?</a:t>
            </a:r>
            <a:endParaRPr lang="en-US" sz="1200" dirty="0"/>
          </a:p>
        </p:txBody>
      </p:sp>
      <p:sp>
        <p:nvSpPr>
          <p:cNvPr id="17" name="Text 15"/>
          <p:cNvSpPr/>
          <p:nvPr/>
        </p:nvSpPr>
        <p:spPr>
          <a:xfrm>
            <a:off x="38608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18" name="Text 16"/>
          <p:cNvSpPr/>
          <p:nvPr/>
        </p:nvSpPr>
        <p:spPr>
          <a:xfrm>
            <a:off x="41402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19" name="Text 17"/>
          <p:cNvSpPr/>
          <p:nvPr/>
        </p:nvSpPr>
        <p:spPr>
          <a:xfrm>
            <a:off x="44196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20" name="Text 18"/>
          <p:cNvSpPr/>
          <p:nvPr/>
        </p:nvSpPr>
        <p:spPr>
          <a:xfrm>
            <a:off x="46990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21" name="Text 19"/>
          <p:cNvSpPr/>
          <p:nvPr/>
        </p:nvSpPr>
        <p:spPr>
          <a:xfrm>
            <a:off x="49784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22" name="Text 20"/>
          <p:cNvSpPr/>
          <p:nvPr/>
        </p:nvSpPr>
        <p:spPr>
          <a:xfrm>
            <a:off x="53340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11</a:t>
            </a:r>
            <a:endParaRPr lang="en-US" sz="1200" dirty="0"/>
          </a:p>
        </p:txBody>
      </p:sp>
      <p:sp>
        <p:nvSpPr>
          <p:cNvPr id="23" name="Text 21"/>
          <p:cNvSpPr/>
          <p:nvPr/>
        </p:nvSpPr>
        <p:spPr>
          <a:xfrm>
            <a:off x="56134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12</a:t>
            </a:r>
            <a:endParaRPr lang="en-US" sz="1200" dirty="0"/>
          </a:p>
        </p:txBody>
      </p:sp>
      <p:sp>
        <p:nvSpPr>
          <p:cNvPr id="24" name="Text 22"/>
          <p:cNvSpPr/>
          <p:nvPr/>
        </p:nvSpPr>
        <p:spPr>
          <a:xfrm>
            <a:off x="58928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13</a:t>
            </a:r>
            <a:endParaRPr lang="en-US" sz="1200" dirty="0"/>
          </a:p>
        </p:txBody>
      </p:sp>
      <p:sp>
        <p:nvSpPr>
          <p:cNvPr id="25" name="Text 23"/>
          <p:cNvSpPr/>
          <p:nvPr/>
        </p:nvSpPr>
        <p:spPr>
          <a:xfrm>
            <a:off x="63754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26" name="Text 24"/>
          <p:cNvSpPr/>
          <p:nvPr/>
        </p:nvSpPr>
        <p:spPr>
          <a:xfrm>
            <a:off x="66548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27" name="Text 25"/>
          <p:cNvSpPr/>
          <p:nvPr/>
        </p:nvSpPr>
        <p:spPr>
          <a:xfrm>
            <a:off x="69342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28" name="Text 26"/>
          <p:cNvSpPr/>
          <p:nvPr/>
        </p:nvSpPr>
        <p:spPr>
          <a:xfrm>
            <a:off x="72136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29" name="Text 27"/>
          <p:cNvSpPr/>
          <p:nvPr/>
        </p:nvSpPr>
        <p:spPr>
          <a:xfrm>
            <a:off x="74930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30" name="Text 28"/>
          <p:cNvSpPr/>
          <p:nvPr/>
        </p:nvSpPr>
        <p:spPr>
          <a:xfrm>
            <a:off x="78486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11</a:t>
            </a:r>
            <a:endParaRPr lang="en-US" sz="1200" dirty="0"/>
          </a:p>
        </p:txBody>
      </p:sp>
      <p:sp>
        <p:nvSpPr>
          <p:cNvPr id="31" name="Text 29"/>
          <p:cNvSpPr/>
          <p:nvPr/>
        </p:nvSpPr>
        <p:spPr>
          <a:xfrm>
            <a:off x="81280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12</a:t>
            </a:r>
            <a:endParaRPr lang="en-US" sz="1200" dirty="0"/>
          </a:p>
        </p:txBody>
      </p:sp>
      <p:sp>
        <p:nvSpPr>
          <p:cNvPr id="32" name="Text 30"/>
          <p:cNvSpPr/>
          <p:nvPr/>
        </p:nvSpPr>
        <p:spPr>
          <a:xfrm>
            <a:off x="84074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13</a:t>
            </a:r>
            <a:endParaRPr lang="en-US" sz="1200" dirty="0"/>
          </a:p>
        </p:txBody>
      </p:sp>
      <p:sp>
        <p:nvSpPr>
          <p:cNvPr id="33" name="Text 31"/>
          <p:cNvSpPr/>
          <p:nvPr/>
        </p:nvSpPr>
        <p:spPr>
          <a:xfrm>
            <a:off x="88900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34" name="Text 32"/>
          <p:cNvSpPr/>
          <p:nvPr/>
        </p:nvSpPr>
        <p:spPr>
          <a:xfrm>
            <a:off x="91694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35" name="Text 33"/>
          <p:cNvSpPr/>
          <p:nvPr/>
        </p:nvSpPr>
        <p:spPr>
          <a:xfrm>
            <a:off x="94488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36" name="Text 34"/>
          <p:cNvSpPr/>
          <p:nvPr/>
        </p:nvSpPr>
        <p:spPr>
          <a:xfrm>
            <a:off x="97282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37" name="Text 35"/>
          <p:cNvSpPr/>
          <p:nvPr/>
        </p:nvSpPr>
        <p:spPr>
          <a:xfrm>
            <a:off x="100076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38" name="Text 36"/>
          <p:cNvSpPr/>
          <p:nvPr/>
        </p:nvSpPr>
        <p:spPr>
          <a:xfrm>
            <a:off x="103632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11</a:t>
            </a:r>
            <a:endParaRPr lang="en-US" sz="1200" dirty="0"/>
          </a:p>
        </p:txBody>
      </p:sp>
      <p:sp>
        <p:nvSpPr>
          <p:cNvPr id="39" name="Text 37"/>
          <p:cNvSpPr/>
          <p:nvPr/>
        </p:nvSpPr>
        <p:spPr>
          <a:xfrm>
            <a:off x="106426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12</a:t>
            </a:r>
            <a:endParaRPr lang="en-US" sz="1200" dirty="0"/>
          </a:p>
        </p:txBody>
      </p:sp>
      <p:sp>
        <p:nvSpPr>
          <p:cNvPr id="40" name="Text 38"/>
          <p:cNvSpPr/>
          <p:nvPr/>
        </p:nvSpPr>
        <p:spPr>
          <a:xfrm>
            <a:off x="10922000" y="3576092"/>
            <a:ext cx="304800" cy="228600"/>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13</a:t>
            </a:r>
            <a:endParaRPr lang="en-US" sz="1200" dirty="0"/>
          </a:p>
        </p:txBody>
      </p:sp>
      <p:sp>
        <p:nvSpPr>
          <p:cNvPr id="41" name="Text 39"/>
          <p:cNvSpPr/>
          <p:nvPr/>
        </p:nvSpPr>
        <p:spPr>
          <a:xfrm>
            <a:off x="38862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42" name="Text 40"/>
          <p:cNvSpPr/>
          <p:nvPr/>
        </p:nvSpPr>
        <p:spPr>
          <a:xfrm>
            <a:off x="41656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43" name="Text 41"/>
          <p:cNvSpPr/>
          <p:nvPr/>
        </p:nvSpPr>
        <p:spPr>
          <a:xfrm>
            <a:off x="44450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C</a:t>
            </a:r>
            <a:endParaRPr lang="en-US" sz="1600" dirty="0"/>
          </a:p>
        </p:txBody>
      </p:sp>
      <p:sp>
        <p:nvSpPr>
          <p:cNvPr id="44" name="Text 42"/>
          <p:cNvSpPr/>
          <p:nvPr/>
        </p:nvSpPr>
        <p:spPr>
          <a:xfrm>
            <a:off x="47244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45" name="Text 43"/>
          <p:cNvSpPr/>
          <p:nvPr/>
        </p:nvSpPr>
        <p:spPr>
          <a:xfrm>
            <a:off x="50038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46" name="Text 44"/>
          <p:cNvSpPr/>
          <p:nvPr/>
        </p:nvSpPr>
        <p:spPr>
          <a:xfrm>
            <a:off x="53594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L</a:t>
            </a:r>
            <a:endParaRPr lang="en-US" sz="1600" dirty="0"/>
          </a:p>
        </p:txBody>
      </p:sp>
      <p:sp>
        <p:nvSpPr>
          <p:cNvPr id="47" name="Text 45"/>
          <p:cNvSpPr/>
          <p:nvPr/>
        </p:nvSpPr>
        <p:spPr>
          <a:xfrm>
            <a:off x="56388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48" name="Text 46"/>
          <p:cNvSpPr/>
          <p:nvPr/>
        </p:nvSpPr>
        <p:spPr>
          <a:xfrm>
            <a:off x="59182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Y</a:t>
            </a:r>
            <a:endParaRPr lang="en-US" sz="1600" dirty="0"/>
          </a:p>
        </p:txBody>
      </p:sp>
      <p:sp>
        <p:nvSpPr>
          <p:cNvPr id="49" name="Text 47"/>
          <p:cNvSpPr/>
          <p:nvPr/>
        </p:nvSpPr>
        <p:spPr>
          <a:xfrm>
            <a:off x="64008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50" name="Text 48"/>
          <p:cNvSpPr/>
          <p:nvPr/>
        </p:nvSpPr>
        <p:spPr>
          <a:xfrm>
            <a:off x="66802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M</a:t>
            </a:r>
            <a:endParaRPr lang="en-US" sz="1600" dirty="0"/>
          </a:p>
        </p:txBody>
      </p:sp>
      <p:sp>
        <p:nvSpPr>
          <p:cNvPr id="51" name="Text 49"/>
          <p:cNvSpPr/>
          <p:nvPr/>
        </p:nvSpPr>
        <p:spPr>
          <a:xfrm>
            <a:off x="69596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52" name="Text 50"/>
          <p:cNvSpPr/>
          <p:nvPr/>
        </p:nvSpPr>
        <p:spPr>
          <a:xfrm>
            <a:off x="72390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6</a:t>
            </a:r>
            <a:endParaRPr lang="en-US" sz="1600" dirty="0"/>
          </a:p>
        </p:txBody>
      </p:sp>
      <p:sp>
        <p:nvSpPr>
          <p:cNvPr id="53" name="Text 51"/>
          <p:cNvSpPr/>
          <p:nvPr/>
        </p:nvSpPr>
        <p:spPr>
          <a:xfrm>
            <a:off x="75184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54" name="Text 52"/>
          <p:cNvSpPr/>
          <p:nvPr/>
        </p:nvSpPr>
        <p:spPr>
          <a:xfrm>
            <a:off x="78740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3</a:t>
            </a:r>
            <a:endParaRPr lang="en-US" sz="1600" dirty="0"/>
          </a:p>
        </p:txBody>
      </p:sp>
      <p:sp>
        <p:nvSpPr>
          <p:cNvPr id="55" name="Text 53"/>
          <p:cNvSpPr/>
          <p:nvPr/>
        </p:nvSpPr>
        <p:spPr>
          <a:xfrm>
            <a:off x="81534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56" name="Text 54"/>
          <p:cNvSpPr/>
          <p:nvPr/>
        </p:nvSpPr>
        <p:spPr>
          <a:xfrm>
            <a:off x="84328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57" name="Text 55"/>
          <p:cNvSpPr/>
          <p:nvPr/>
        </p:nvSpPr>
        <p:spPr>
          <a:xfrm>
            <a:off x="89154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58" name="Text 56"/>
          <p:cNvSpPr/>
          <p:nvPr/>
        </p:nvSpPr>
        <p:spPr>
          <a:xfrm>
            <a:off x="91948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4</a:t>
            </a:r>
            <a:endParaRPr lang="en-US" sz="1600" dirty="0"/>
          </a:p>
        </p:txBody>
      </p:sp>
      <p:sp>
        <p:nvSpPr>
          <p:cNvPr id="59" name="Text 57"/>
          <p:cNvSpPr/>
          <p:nvPr/>
        </p:nvSpPr>
        <p:spPr>
          <a:xfrm>
            <a:off x="94742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Z</a:t>
            </a:r>
            <a:endParaRPr lang="en-US" sz="1600" dirty="0"/>
          </a:p>
        </p:txBody>
      </p:sp>
      <p:sp>
        <p:nvSpPr>
          <p:cNvPr id="60" name="Text 58"/>
          <p:cNvSpPr/>
          <p:nvPr/>
        </p:nvSpPr>
        <p:spPr>
          <a:xfrm>
            <a:off x="97536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61" name="Text 59"/>
          <p:cNvSpPr/>
          <p:nvPr/>
        </p:nvSpPr>
        <p:spPr>
          <a:xfrm>
            <a:off x="100330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T</a:t>
            </a:r>
            <a:endParaRPr lang="en-US" sz="1600" dirty="0"/>
          </a:p>
        </p:txBody>
      </p:sp>
      <p:sp>
        <p:nvSpPr>
          <p:cNvPr id="62" name="Text 60"/>
          <p:cNvSpPr/>
          <p:nvPr/>
        </p:nvSpPr>
        <p:spPr>
          <a:xfrm>
            <a:off x="10388600" y="38046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K</a:t>
            </a:r>
            <a:endParaRPr lang="en-US" sz="1600" dirty="0"/>
          </a:p>
        </p:txBody>
      </p:sp>
      <p:sp>
        <p:nvSpPr>
          <p:cNvPr id="63" name="Text 61"/>
          <p:cNvSpPr/>
          <p:nvPr/>
        </p:nvSpPr>
        <p:spPr>
          <a:xfrm>
            <a:off x="106680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64" name="Text 62"/>
          <p:cNvSpPr/>
          <p:nvPr/>
        </p:nvSpPr>
        <p:spPr>
          <a:xfrm>
            <a:off x="10947400" y="38046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65" name="Text 63"/>
          <p:cNvSpPr/>
          <p:nvPr/>
        </p:nvSpPr>
        <p:spPr>
          <a:xfrm>
            <a:off x="38862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66" name="Text 64"/>
          <p:cNvSpPr/>
          <p:nvPr/>
        </p:nvSpPr>
        <p:spPr>
          <a:xfrm>
            <a:off x="41656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67" name="Text 65"/>
          <p:cNvSpPr/>
          <p:nvPr/>
        </p:nvSpPr>
        <p:spPr>
          <a:xfrm>
            <a:off x="44450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C</a:t>
            </a:r>
            <a:endParaRPr lang="en-US" sz="1600" dirty="0"/>
          </a:p>
        </p:txBody>
      </p:sp>
      <p:sp>
        <p:nvSpPr>
          <p:cNvPr id="68" name="Text 66"/>
          <p:cNvSpPr/>
          <p:nvPr/>
        </p:nvSpPr>
        <p:spPr>
          <a:xfrm>
            <a:off x="47244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69" name="Text 67"/>
          <p:cNvSpPr/>
          <p:nvPr/>
        </p:nvSpPr>
        <p:spPr>
          <a:xfrm>
            <a:off x="50038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70" name="Text 68"/>
          <p:cNvSpPr/>
          <p:nvPr/>
        </p:nvSpPr>
        <p:spPr>
          <a:xfrm>
            <a:off x="53594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L</a:t>
            </a:r>
            <a:endParaRPr lang="en-US" sz="1600" dirty="0"/>
          </a:p>
        </p:txBody>
      </p:sp>
      <p:sp>
        <p:nvSpPr>
          <p:cNvPr id="71" name="Text 69"/>
          <p:cNvSpPr/>
          <p:nvPr/>
        </p:nvSpPr>
        <p:spPr>
          <a:xfrm>
            <a:off x="56388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72" name="Text 70"/>
          <p:cNvSpPr/>
          <p:nvPr/>
        </p:nvSpPr>
        <p:spPr>
          <a:xfrm>
            <a:off x="59182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Y</a:t>
            </a:r>
            <a:endParaRPr lang="en-US" sz="1600" dirty="0"/>
          </a:p>
        </p:txBody>
      </p:sp>
      <p:sp>
        <p:nvSpPr>
          <p:cNvPr id="73" name="Text 71"/>
          <p:cNvSpPr/>
          <p:nvPr/>
        </p:nvSpPr>
        <p:spPr>
          <a:xfrm>
            <a:off x="64008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74" name="Text 72"/>
          <p:cNvSpPr/>
          <p:nvPr/>
        </p:nvSpPr>
        <p:spPr>
          <a:xfrm>
            <a:off x="66802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M</a:t>
            </a:r>
            <a:endParaRPr lang="en-US" sz="1600" dirty="0"/>
          </a:p>
        </p:txBody>
      </p:sp>
      <p:sp>
        <p:nvSpPr>
          <p:cNvPr id="75" name="Text 73"/>
          <p:cNvSpPr/>
          <p:nvPr/>
        </p:nvSpPr>
        <p:spPr>
          <a:xfrm>
            <a:off x="69596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76" name="Text 74"/>
          <p:cNvSpPr/>
          <p:nvPr/>
        </p:nvSpPr>
        <p:spPr>
          <a:xfrm>
            <a:off x="72390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6</a:t>
            </a:r>
            <a:endParaRPr lang="en-US" sz="1600" dirty="0"/>
          </a:p>
        </p:txBody>
      </p:sp>
      <p:sp>
        <p:nvSpPr>
          <p:cNvPr id="77" name="Text 75"/>
          <p:cNvSpPr/>
          <p:nvPr/>
        </p:nvSpPr>
        <p:spPr>
          <a:xfrm>
            <a:off x="75184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78" name="Text 76"/>
          <p:cNvSpPr/>
          <p:nvPr/>
        </p:nvSpPr>
        <p:spPr>
          <a:xfrm>
            <a:off x="78740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3</a:t>
            </a:r>
            <a:endParaRPr lang="en-US" sz="1600" dirty="0"/>
          </a:p>
        </p:txBody>
      </p:sp>
      <p:sp>
        <p:nvSpPr>
          <p:cNvPr id="79" name="Text 77"/>
          <p:cNvSpPr/>
          <p:nvPr/>
        </p:nvSpPr>
        <p:spPr>
          <a:xfrm>
            <a:off x="81534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80" name="Text 78"/>
          <p:cNvSpPr/>
          <p:nvPr/>
        </p:nvSpPr>
        <p:spPr>
          <a:xfrm>
            <a:off x="84328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H</a:t>
            </a:r>
            <a:endParaRPr lang="en-US" sz="1600" dirty="0"/>
          </a:p>
        </p:txBody>
      </p:sp>
      <p:sp>
        <p:nvSpPr>
          <p:cNvPr id="81" name="Text 79"/>
          <p:cNvSpPr/>
          <p:nvPr/>
        </p:nvSpPr>
        <p:spPr>
          <a:xfrm>
            <a:off x="89154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82" name="Text 80"/>
          <p:cNvSpPr/>
          <p:nvPr/>
        </p:nvSpPr>
        <p:spPr>
          <a:xfrm>
            <a:off x="91948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4</a:t>
            </a:r>
            <a:endParaRPr lang="en-US" sz="1600" dirty="0"/>
          </a:p>
        </p:txBody>
      </p:sp>
      <p:sp>
        <p:nvSpPr>
          <p:cNvPr id="83" name="Text 81"/>
          <p:cNvSpPr/>
          <p:nvPr/>
        </p:nvSpPr>
        <p:spPr>
          <a:xfrm>
            <a:off x="94742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Z</a:t>
            </a:r>
            <a:endParaRPr lang="en-US" sz="1600" dirty="0"/>
          </a:p>
        </p:txBody>
      </p:sp>
      <p:sp>
        <p:nvSpPr>
          <p:cNvPr id="84" name="Text 82"/>
          <p:cNvSpPr/>
          <p:nvPr/>
        </p:nvSpPr>
        <p:spPr>
          <a:xfrm>
            <a:off x="97536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85" name="Text 83"/>
          <p:cNvSpPr/>
          <p:nvPr/>
        </p:nvSpPr>
        <p:spPr>
          <a:xfrm>
            <a:off x="100330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T</a:t>
            </a:r>
            <a:endParaRPr lang="en-US" sz="1600" dirty="0"/>
          </a:p>
        </p:txBody>
      </p:sp>
      <p:sp>
        <p:nvSpPr>
          <p:cNvPr id="86" name="Text 84"/>
          <p:cNvSpPr/>
          <p:nvPr/>
        </p:nvSpPr>
        <p:spPr>
          <a:xfrm>
            <a:off x="10388600" y="41094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K</a:t>
            </a:r>
            <a:endParaRPr lang="en-US" sz="1600" dirty="0"/>
          </a:p>
        </p:txBody>
      </p:sp>
      <p:sp>
        <p:nvSpPr>
          <p:cNvPr id="87" name="Text 85"/>
          <p:cNvSpPr/>
          <p:nvPr/>
        </p:nvSpPr>
        <p:spPr>
          <a:xfrm>
            <a:off x="10668000" y="41094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88" name="Text 86"/>
          <p:cNvSpPr/>
          <p:nvPr/>
        </p:nvSpPr>
        <p:spPr>
          <a:xfrm>
            <a:off x="10947400" y="41094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89" name="Text 87"/>
          <p:cNvSpPr/>
          <p:nvPr/>
        </p:nvSpPr>
        <p:spPr>
          <a:xfrm>
            <a:off x="38862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90" name="Text 88"/>
          <p:cNvSpPr/>
          <p:nvPr/>
        </p:nvSpPr>
        <p:spPr>
          <a:xfrm>
            <a:off x="41656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91" name="Text 89"/>
          <p:cNvSpPr/>
          <p:nvPr/>
        </p:nvSpPr>
        <p:spPr>
          <a:xfrm>
            <a:off x="44450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C</a:t>
            </a:r>
            <a:endParaRPr lang="en-US" sz="1600" dirty="0"/>
          </a:p>
        </p:txBody>
      </p:sp>
      <p:sp>
        <p:nvSpPr>
          <p:cNvPr id="92" name="Text 90"/>
          <p:cNvSpPr/>
          <p:nvPr/>
        </p:nvSpPr>
        <p:spPr>
          <a:xfrm>
            <a:off x="47244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93" name="Text 91"/>
          <p:cNvSpPr/>
          <p:nvPr/>
        </p:nvSpPr>
        <p:spPr>
          <a:xfrm>
            <a:off x="50038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94" name="Text 92"/>
          <p:cNvSpPr/>
          <p:nvPr/>
        </p:nvSpPr>
        <p:spPr>
          <a:xfrm>
            <a:off x="53594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L</a:t>
            </a:r>
            <a:endParaRPr lang="en-US" sz="1600" dirty="0"/>
          </a:p>
        </p:txBody>
      </p:sp>
      <p:sp>
        <p:nvSpPr>
          <p:cNvPr id="95" name="Text 93"/>
          <p:cNvSpPr/>
          <p:nvPr/>
        </p:nvSpPr>
        <p:spPr>
          <a:xfrm>
            <a:off x="56388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96" name="Text 94"/>
          <p:cNvSpPr/>
          <p:nvPr/>
        </p:nvSpPr>
        <p:spPr>
          <a:xfrm>
            <a:off x="59182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Y</a:t>
            </a:r>
            <a:endParaRPr lang="en-US" sz="1600" dirty="0"/>
          </a:p>
        </p:txBody>
      </p:sp>
      <p:sp>
        <p:nvSpPr>
          <p:cNvPr id="97" name="Text 95"/>
          <p:cNvSpPr/>
          <p:nvPr/>
        </p:nvSpPr>
        <p:spPr>
          <a:xfrm>
            <a:off x="64008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98" name="Text 96"/>
          <p:cNvSpPr/>
          <p:nvPr/>
        </p:nvSpPr>
        <p:spPr>
          <a:xfrm>
            <a:off x="66802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M</a:t>
            </a:r>
            <a:endParaRPr lang="en-US" sz="1600" dirty="0"/>
          </a:p>
        </p:txBody>
      </p:sp>
      <p:sp>
        <p:nvSpPr>
          <p:cNvPr id="99" name="Text 97"/>
          <p:cNvSpPr/>
          <p:nvPr/>
        </p:nvSpPr>
        <p:spPr>
          <a:xfrm>
            <a:off x="69596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100" name="Text 98"/>
          <p:cNvSpPr/>
          <p:nvPr/>
        </p:nvSpPr>
        <p:spPr>
          <a:xfrm>
            <a:off x="72390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6</a:t>
            </a:r>
            <a:endParaRPr lang="en-US" sz="1600" dirty="0"/>
          </a:p>
        </p:txBody>
      </p:sp>
      <p:sp>
        <p:nvSpPr>
          <p:cNvPr id="101" name="Text 99"/>
          <p:cNvSpPr/>
          <p:nvPr/>
        </p:nvSpPr>
        <p:spPr>
          <a:xfrm>
            <a:off x="75184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102" name="Text 100"/>
          <p:cNvSpPr/>
          <p:nvPr/>
        </p:nvSpPr>
        <p:spPr>
          <a:xfrm>
            <a:off x="78740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3</a:t>
            </a:r>
            <a:endParaRPr lang="en-US" sz="1600" dirty="0"/>
          </a:p>
        </p:txBody>
      </p:sp>
      <p:sp>
        <p:nvSpPr>
          <p:cNvPr id="103" name="Text 101"/>
          <p:cNvSpPr/>
          <p:nvPr/>
        </p:nvSpPr>
        <p:spPr>
          <a:xfrm>
            <a:off x="81534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104" name="Text 102"/>
          <p:cNvSpPr/>
          <p:nvPr/>
        </p:nvSpPr>
        <p:spPr>
          <a:xfrm>
            <a:off x="8432800" y="44142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N</a:t>
            </a:r>
            <a:endParaRPr lang="en-US" sz="1600" dirty="0"/>
          </a:p>
        </p:txBody>
      </p:sp>
      <p:sp>
        <p:nvSpPr>
          <p:cNvPr id="105" name="Text 103"/>
          <p:cNvSpPr/>
          <p:nvPr/>
        </p:nvSpPr>
        <p:spPr>
          <a:xfrm>
            <a:off x="89154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106" name="Text 104"/>
          <p:cNvSpPr/>
          <p:nvPr/>
        </p:nvSpPr>
        <p:spPr>
          <a:xfrm>
            <a:off x="91948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4</a:t>
            </a:r>
            <a:endParaRPr lang="en-US" sz="1600" dirty="0"/>
          </a:p>
        </p:txBody>
      </p:sp>
      <p:sp>
        <p:nvSpPr>
          <p:cNvPr id="107" name="Text 105"/>
          <p:cNvSpPr/>
          <p:nvPr/>
        </p:nvSpPr>
        <p:spPr>
          <a:xfrm>
            <a:off x="94742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Z</a:t>
            </a:r>
            <a:endParaRPr lang="en-US" sz="1600" dirty="0"/>
          </a:p>
        </p:txBody>
      </p:sp>
      <p:sp>
        <p:nvSpPr>
          <p:cNvPr id="108" name="Text 106"/>
          <p:cNvSpPr/>
          <p:nvPr/>
        </p:nvSpPr>
        <p:spPr>
          <a:xfrm>
            <a:off x="97536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109" name="Text 107"/>
          <p:cNvSpPr/>
          <p:nvPr/>
        </p:nvSpPr>
        <p:spPr>
          <a:xfrm>
            <a:off x="100330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T</a:t>
            </a:r>
            <a:endParaRPr lang="en-US" sz="1600" dirty="0"/>
          </a:p>
        </p:txBody>
      </p:sp>
      <p:sp>
        <p:nvSpPr>
          <p:cNvPr id="110" name="Text 108"/>
          <p:cNvSpPr/>
          <p:nvPr/>
        </p:nvSpPr>
        <p:spPr>
          <a:xfrm>
            <a:off x="10388600" y="44142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K</a:t>
            </a:r>
            <a:endParaRPr lang="en-US" sz="1600" dirty="0"/>
          </a:p>
        </p:txBody>
      </p:sp>
      <p:sp>
        <p:nvSpPr>
          <p:cNvPr id="111" name="Text 109"/>
          <p:cNvSpPr/>
          <p:nvPr/>
        </p:nvSpPr>
        <p:spPr>
          <a:xfrm>
            <a:off x="106680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112" name="Text 110"/>
          <p:cNvSpPr/>
          <p:nvPr/>
        </p:nvSpPr>
        <p:spPr>
          <a:xfrm>
            <a:off x="10947400" y="44142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113" name="Text 111"/>
          <p:cNvSpPr/>
          <p:nvPr/>
        </p:nvSpPr>
        <p:spPr>
          <a:xfrm>
            <a:off x="38862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114" name="Text 112"/>
          <p:cNvSpPr/>
          <p:nvPr/>
        </p:nvSpPr>
        <p:spPr>
          <a:xfrm>
            <a:off x="41656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115" name="Text 113"/>
          <p:cNvSpPr/>
          <p:nvPr/>
        </p:nvSpPr>
        <p:spPr>
          <a:xfrm>
            <a:off x="44450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C</a:t>
            </a:r>
            <a:endParaRPr lang="en-US" sz="1600" dirty="0"/>
          </a:p>
        </p:txBody>
      </p:sp>
      <p:sp>
        <p:nvSpPr>
          <p:cNvPr id="116" name="Text 114"/>
          <p:cNvSpPr/>
          <p:nvPr/>
        </p:nvSpPr>
        <p:spPr>
          <a:xfrm>
            <a:off x="47244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117" name="Text 115"/>
          <p:cNvSpPr/>
          <p:nvPr/>
        </p:nvSpPr>
        <p:spPr>
          <a:xfrm>
            <a:off x="50038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F</a:t>
            </a:r>
            <a:endParaRPr lang="en-US" sz="1600" dirty="0"/>
          </a:p>
        </p:txBody>
      </p:sp>
      <p:sp>
        <p:nvSpPr>
          <p:cNvPr id="118" name="Text 116"/>
          <p:cNvSpPr/>
          <p:nvPr/>
        </p:nvSpPr>
        <p:spPr>
          <a:xfrm>
            <a:off x="53594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L</a:t>
            </a:r>
            <a:endParaRPr lang="en-US" sz="1600" dirty="0"/>
          </a:p>
        </p:txBody>
      </p:sp>
      <p:sp>
        <p:nvSpPr>
          <p:cNvPr id="119" name="Text 117"/>
          <p:cNvSpPr/>
          <p:nvPr/>
        </p:nvSpPr>
        <p:spPr>
          <a:xfrm>
            <a:off x="56388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S</a:t>
            </a:r>
            <a:endParaRPr lang="en-US" sz="1600" dirty="0"/>
          </a:p>
        </p:txBody>
      </p:sp>
      <p:sp>
        <p:nvSpPr>
          <p:cNvPr id="120" name="Text 118"/>
          <p:cNvSpPr/>
          <p:nvPr/>
        </p:nvSpPr>
        <p:spPr>
          <a:xfrm>
            <a:off x="59182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Y</a:t>
            </a:r>
            <a:endParaRPr lang="en-US" sz="1600" dirty="0"/>
          </a:p>
        </p:txBody>
      </p:sp>
      <p:sp>
        <p:nvSpPr>
          <p:cNvPr id="121" name="Text 119"/>
          <p:cNvSpPr/>
          <p:nvPr/>
        </p:nvSpPr>
        <p:spPr>
          <a:xfrm>
            <a:off x="64008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122" name="Text 120"/>
          <p:cNvSpPr/>
          <p:nvPr/>
        </p:nvSpPr>
        <p:spPr>
          <a:xfrm>
            <a:off x="66802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M</a:t>
            </a:r>
            <a:endParaRPr lang="en-US" sz="1600" dirty="0"/>
          </a:p>
        </p:txBody>
      </p:sp>
      <p:sp>
        <p:nvSpPr>
          <p:cNvPr id="123" name="Text 121"/>
          <p:cNvSpPr/>
          <p:nvPr/>
        </p:nvSpPr>
        <p:spPr>
          <a:xfrm>
            <a:off x="69596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124" name="Text 122"/>
          <p:cNvSpPr/>
          <p:nvPr/>
        </p:nvSpPr>
        <p:spPr>
          <a:xfrm>
            <a:off x="72390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6</a:t>
            </a:r>
            <a:endParaRPr lang="en-US" sz="1600" dirty="0"/>
          </a:p>
        </p:txBody>
      </p:sp>
      <p:sp>
        <p:nvSpPr>
          <p:cNvPr id="125" name="Text 123"/>
          <p:cNvSpPr/>
          <p:nvPr/>
        </p:nvSpPr>
        <p:spPr>
          <a:xfrm>
            <a:off x="75184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G</a:t>
            </a:r>
            <a:endParaRPr lang="en-US" sz="1600" dirty="0"/>
          </a:p>
        </p:txBody>
      </p:sp>
      <p:sp>
        <p:nvSpPr>
          <p:cNvPr id="126" name="Text 124"/>
          <p:cNvSpPr/>
          <p:nvPr/>
        </p:nvSpPr>
        <p:spPr>
          <a:xfrm>
            <a:off x="78740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3</a:t>
            </a:r>
            <a:endParaRPr lang="en-US" sz="1600" dirty="0"/>
          </a:p>
        </p:txBody>
      </p:sp>
      <p:sp>
        <p:nvSpPr>
          <p:cNvPr id="127" name="Text 125"/>
          <p:cNvSpPr/>
          <p:nvPr/>
        </p:nvSpPr>
        <p:spPr>
          <a:xfrm>
            <a:off x="81534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D</a:t>
            </a:r>
            <a:endParaRPr lang="en-US" sz="1600" dirty="0"/>
          </a:p>
        </p:txBody>
      </p:sp>
      <p:sp>
        <p:nvSpPr>
          <p:cNvPr id="128" name="Text 126"/>
          <p:cNvSpPr/>
          <p:nvPr/>
        </p:nvSpPr>
        <p:spPr>
          <a:xfrm>
            <a:off x="8432800" y="47190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N</a:t>
            </a:r>
            <a:endParaRPr lang="en-US" sz="1600" dirty="0"/>
          </a:p>
        </p:txBody>
      </p:sp>
      <p:sp>
        <p:nvSpPr>
          <p:cNvPr id="129" name="Text 127"/>
          <p:cNvSpPr/>
          <p:nvPr/>
        </p:nvSpPr>
        <p:spPr>
          <a:xfrm>
            <a:off x="89154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130" name="Text 128"/>
          <p:cNvSpPr/>
          <p:nvPr/>
        </p:nvSpPr>
        <p:spPr>
          <a:xfrm>
            <a:off x="91948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4</a:t>
            </a:r>
            <a:endParaRPr lang="en-US" sz="1600" dirty="0"/>
          </a:p>
        </p:txBody>
      </p:sp>
      <p:sp>
        <p:nvSpPr>
          <p:cNvPr id="131" name="Text 129"/>
          <p:cNvSpPr/>
          <p:nvPr/>
        </p:nvSpPr>
        <p:spPr>
          <a:xfrm>
            <a:off x="94742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Z</a:t>
            </a:r>
            <a:endParaRPr lang="en-US" sz="1600" dirty="0"/>
          </a:p>
        </p:txBody>
      </p:sp>
      <p:sp>
        <p:nvSpPr>
          <p:cNvPr id="132" name="Text 130"/>
          <p:cNvSpPr/>
          <p:nvPr/>
        </p:nvSpPr>
        <p:spPr>
          <a:xfrm>
            <a:off x="97536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133" name="Text 131"/>
          <p:cNvSpPr/>
          <p:nvPr/>
        </p:nvSpPr>
        <p:spPr>
          <a:xfrm>
            <a:off x="100330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T</a:t>
            </a:r>
            <a:endParaRPr lang="en-US" sz="1600" dirty="0"/>
          </a:p>
        </p:txBody>
      </p:sp>
      <p:sp>
        <p:nvSpPr>
          <p:cNvPr id="134" name="Text 132"/>
          <p:cNvSpPr/>
          <p:nvPr/>
        </p:nvSpPr>
        <p:spPr>
          <a:xfrm>
            <a:off x="10388600" y="47190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K</a:t>
            </a:r>
            <a:endParaRPr lang="en-US" sz="1600" dirty="0"/>
          </a:p>
        </p:txBody>
      </p:sp>
      <p:sp>
        <p:nvSpPr>
          <p:cNvPr id="135" name="Text 133"/>
          <p:cNvSpPr/>
          <p:nvPr/>
        </p:nvSpPr>
        <p:spPr>
          <a:xfrm>
            <a:off x="106680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U</a:t>
            </a:r>
            <a:endParaRPr lang="en-US" sz="1600" dirty="0"/>
          </a:p>
        </p:txBody>
      </p:sp>
      <p:sp>
        <p:nvSpPr>
          <p:cNvPr id="136" name="Text 134"/>
          <p:cNvSpPr/>
          <p:nvPr/>
        </p:nvSpPr>
        <p:spPr>
          <a:xfrm>
            <a:off x="10947400" y="47190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137" name="Text 135"/>
          <p:cNvSpPr/>
          <p:nvPr/>
        </p:nvSpPr>
        <p:spPr>
          <a:xfrm>
            <a:off x="3886200" y="50238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E</a:t>
            </a:r>
            <a:endParaRPr lang="en-US" sz="1600" dirty="0"/>
          </a:p>
        </p:txBody>
      </p:sp>
      <p:sp>
        <p:nvSpPr>
          <p:cNvPr id="138" name="Text 136"/>
          <p:cNvSpPr/>
          <p:nvPr/>
        </p:nvSpPr>
        <p:spPr>
          <a:xfrm>
            <a:off x="41656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139" name="Text 137"/>
          <p:cNvSpPr/>
          <p:nvPr/>
        </p:nvSpPr>
        <p:spPr>
          <a:xfrm>
            <a:off x="44450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C</a:t>
            </a:r>
            <a:endParaRPr lang="en-US" sz="1600" dirty="0"/>
          </a:p>
        </p:txBody>
      </p:sp>
      <p:sp>
        <p:nvSpPr>
          <p:cNvPr id="140" name="Text 138"/>
          <p:cNvSpPr/>
          <p:nvPr/>
        </p:nvSpPr>
        <p:spPr>
          <a:xfrm>
            <a:off x="47244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141" name="Text 139"/>
          <p:cNvSpPr/>
          <p:nvPr/>
        </p:nvSpPr>
        <p:spPr>
          <a:xfrm>
            <a:off x="50038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T</a:t>
            </a:r>
            <a:endParaRPr lang="en-US" sz="1600" dirty="0"/>
          </a:p>
        </p:txBody>
      </p:sp>
      <p:sp>
        <p:nvSpPr>
          <p:cNvPr id="142" name="Text 140"/>
          <p:cNvSpPr/>
          <p:nvPr/>
        </p:nvSpPr>
        <p:spPr>
          <a:xfrm>
            <a:off x="53594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L</a:t>
            </a:r>
            <a:endParaRPr lang="en-US" sz="1600" dirty="0"/>
          </a:p>
        </p:txBody>
      </p:sp>
      <p:sp>
        <p:nvSpPr>
          <p:cNvPr id="143" name="Text 141"/>
          <p:cNvSpPr/>
          <p:nvPr/>
        </p:nvSpPr>
        <p:spPr>
          <a:xfrm>
            <a:off x="56388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144" name="Text 142"/>
          <p:cNvSpPr/>
          <p:nvPr/>
        </p:nvSpPr>
        <p:spPr>
          <a:xfrm>
            <a:off x="59182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3</a:t>
            </a:r>
            <a:endParaRPr lang="en-US" sz="1600" dirty="0"/>
          </a:p>
        </p:txBody>
      </p:sp>
      <p:sp>
        <p:nvSpPr>
          <p:cNvPr id="145" name="Text 143"/>
          <p:cNvSpPr/>
          <p:nvPr/>
        </p:nvSpPr>
        <p:spPr>
          <a:xfrm>
            <a:off x="6400800" y="50238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I</a:t>
            </a:r>
            <a:endParaRPr lang="en-US" sz="1600" dirty="0"/>
          </a:p>
        </p:txBody>
      </p:sp>
      <p:sp>
        <p:nvSpPr>
          <p:cNvPr id="146" name="Text 144"/>
          <p:cNvSpPr/>
          <p:nvPr/>
        </p:nvSpPr>
        <p:spPr>
          <a:xfrm>
            <a:off x="66802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M</a:t>
            </a:r>
            <a:endParaRPr lang="en-US" sz="1600" dirty="0"/>
          </a:p>
        </p:txBody>
      </p:sp>
      <p:sp>
        <p:nvSpPr>
          <p:cNvPr id="147" name="Text 145"/>
          <p:cNvSpPr/>
          <p:nvPr/>
        </p:nvSpPr>
        <p:spPr>
          <a:xfrm>
            <a:off x="69596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U</a:t>
            </a:r>
            <a:endParaRPr lang="en-US" sz="1600" dirty="0"/>
          </a:p>
        </p:txBody>
      </p:sp>
      <p:sp>
        <p:nvSpPr>
          <p:cNvPr id="148" name="Text 146"/>
          <p:cNvSpPr/>
          <p:nvPr/>
        </p:nvSpPr>
        <p:spPr>
          <a:xfrm>
            <a:off x="72390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6</a:t>
            </a:r>
            <a:endParaRPr lang="en-US" sz="1600" dirty="0"/>
          </a:p>
        </p:txBody>
      </p:sp>
      <p:sp>
        <p:nvSpPr>
          <p:cNvPr id="149" name="Text 147"/>
          <p:cNvSpPr/>
          <p:nvPr/>
        </p:nvSpPr>
        <p:spPr>
          <a:xfrm>
            <a:off x="75184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150" name="Text 148"/>
          <p:cNvSpPr/>
          <p:nvPr/>
        </p:nvSpPr>
        <p:spPr>
          <a:xfrm>
            <a:off x="78740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3</a:t>
            </a:r>
            <a:endParaRPr lang="en-US" sz="1600" dirty="0"/>
          </a:p>
        </p:txBody>
      </p:sp>
      <p:sp>
        <p:nvSpPr>
          <p:cNvPr id="151" name="Text 149"/>
          <p:cNvSpPr/>
          <p:nvPr/>
        </p:nvSpPr>
        <p:spPr>
          <a:xfrm>
            <a:off x="81534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H</a:t>
            </a:r>
            <a:endParaRPr lang="en-US" sz="1600" dirty="0"/>
          </a:p>
        </p:txBody>
      </p:sp>
      <p:sp>
        <p:nvSpPr>
          <p:cNvPr id="152" name="Text 150"/>
          <p:cNvSpPr/>
          <p:nvPr/>
        </p:nvSpPr>
        <p:spPr>
          <a:xfrm>
            <a:off x="84328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B</a:t>
            </a:r>
            <a:endParaRPr lang="en-US" sz="1600" dirty="0"/>
          </a:p>
        </p:txBody>
      </p:sp>
      <p:sp>
        <p:nvSpPr>
          <p:cNvPr id="153" name="Text 151"/>
          <p:cNvSpPr/>
          <p:nvPr/>
        </p:nvSpPr>
        <p:spPr>
          <a:xfrm>
            <a:off x="8915400" y="5023892"/>
            <a:ext cx="254000" cy="279400"/>
          </a:xfrm>
          <a:prstGeom prst="rect">
            <a:avLst/>
          </a:prstGeom>
          <a:solidFill>
            <a:srgbClr val="FF0467">
              <a:alpha val="40000"/>
            </a:srgbClr>
          </a:solidFill>
          <a:ln/>
        </p:spPr>
        <p:txBody>
          <a:bodyPr wrap="square" lIns="0" tIns="0" rIns="0" bIns="0" rtlCol="0" anchor="t">
            <a:normAutofit/>
          </a:bodyPr>
          <a:lstStyle/>
          <a:p>
            <a:pPr algn="ctr" indent="0" marL="0">
              <a:lnSpc>
                <a:spcPts val="2208"/>
              </a:lnSpc>
              <a:buNone/>
            </a:pPr>
            <a:r>
              <a:rPr lang="en-US" sz="1600" dirty="0">
                <a:solidFill>
                  <a:srgbClr val="E6EDF3"/>
                </a:solidFill>
                <a:latin typeface="Courier New" pitchFamily="49" charset="0"/>
                <a:ea typeface="Courier New" pitchFamily="49" charset="-122"/>
                <a:cs typeface="Courier New" pitchFamily="49" charset="-120"/>
              </a:rPr>
              <a:t>B</a:t>
            </a:r>
            <a:endParaRPr lang="en-US" sz="1600" dirty="0"/>
          </a:p>
        </p:txBody>
      </p:sp>
      <p:sp>
        <p:nvSpPr>
          <p:cNvPr id="154" name="Text 152"/>
          <p:cNvSpPr/>
          <p:nvPr/>
        </p:nvSpPr>
        <p:spPr>
          <a:xfrm>
            <a:off x="91948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4</a:t>
            </a:r>
            <a:endParaRPr lang="en-US" sz="1600" dirty="0"/>
          </a:p>
        </p:txBody>
      </p:sp>
      <p:sp>
        <p:nvSpPr>
          <p:cNvPr id="155" name="Text 153"/>
          <p:cNvSpPr/>
          <p:nvPr/>
        </p:nvSpPr>
        <p:spPr>
          <a:xfrm>
            <a:off x="94742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Z</a:t>
            </a:r>
            <a:endParaRPr lang="en-US" sz="1600" dirty="0"/>
          </a:p>
        </p:txBody>
      </p:sp>
      <p:sp>
        <p:nvSpPr>
          <p:cNvPr id="156" name="Text 154"/>
          <p:cNvSpPr/>
          <p:nvPr/>
        </p:nvSpPr>
        <p:spPr>
          <a:xfrm>
            <a:off x="97536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V</a:t>
            </a:r>
            <a:endParaRPr lang="en-US" sz="1600" dirty="0"/>
          </a:p>
        </p:txBody>
      </p:sp>
      <p:sp>
        <p:nvSpPr>
          <p:cNvPr id="157" name="Text 155"/>
          <p:cNvSpPr/>
          <p:nvPr/>
        </p:nvSpPr>
        <p:spPr>
          <a:xfrm>
            <a:off x="100330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C</a:t>
            </a:r>
            <a:endParaRPr lang="en-US" sz="1600" dirty="0"/>
          </a:p>
        </p:txBody>
      </p:sp>
      <p:sp>
        <p:nvSpPr>
          <p:cNvPr id="158" name="Text 156"/>
          <p:cNvSpPr/>
          <p:nvPr/>
        </p:nvSpPr>
        <p:spPr>
          <a:xfrm>
            <a:off x="10388600" y="5023892"/>
            <a:ext cx="254000" cy="279400"/>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A9B4BF"/>
                </a:solidFill>
                <a:latin typeface="Courier New" pitchFamily="49" charset="0"/>
                <a:ea typeface="Courier New" pitchFamily="49" charset="-122"/>
                <a:cs typeface="Courier New" pitchFamily="49" charset="-120"/>
              </a:rPr>
              <a:t>K</a:t>
            </a:r>
            <a:endParaRPr lang="en-US" sz="1600" dirty="0"/>
          </a:p>
        </p:txBody>
      </p:sp>
      <p:sp>
        <p:nvSpPr>
          <p:cNvPr id="159" name="Text 157"/>
          <p:cNvSpPr/>
          <p:nvPr/>
        </p:nvSpPr>
        <p:spPr>
          <a:xfrm>
            <a:off x="106680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160" name="Text 158"/>
          <p:cNvSpPr/>
          <p:nvPr/>
        </p:nvSpPr>
        <p:spPr>
          <a:xfrm>
            <a:off x="10947400" y="5023892"/>
            <a:ext cx="254000" cy="279400"/>
          </a:xfrm>
          <a:prstGeom prst="rect">
            <a:avLst/>
          </a:prstGeom>
          <a:solidFill>
            <a:srgbClr val="FF0467"/>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161" name="Shape 159"/>
          <p:cNvSpPr/>
          <p:nvPr/>
        </p:nvSpPr>
        <p:spPr>
          <a:xfrm>
            <a:off x="812800" y="5453112"/>
            <a:ext cx="152400" cy="152400"/>
          </a:xfrm>
          <a:prstGeom prst="rect">
            <a:avLst/>
          </a:prstGeom>
          <a:solidFill>
            <a:srgbClr val="FF0467">
              <a:alpha val="40000"/>
            </a:srgbClr>
          </a:solidFill>
          <a:ln/>
        </p:spPr>
      </p:sp>
      <p:sp>
        <p:nvSpPr>
          <p:cNvPr id="162" name="Text 160"/>
          <p:cNvSpPr/>
          <p:nvPr/>
        </p:nvSpPr>
        <p:spPr>
          <a:xfrm>
            <a:off x="1041400" y="5430292"/>
            <a:ext cx="89783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as first seen</a:t>
            </a:r>
            <a:endParaRPr lang="en-US" sz="1200" dirty="0"/>
          </a:p>
        </p:txBody>
      </p:sp>
      <p:sp>
        <p:nvSpPr>
          <p:cNvPr id="163" name="Shape 161"/>
          <p:cNvSpPr/>
          <p:nvPr/>
        </p:nvSpPr>
        <p:spPr>
          <a:xfrm>
            <a:off x="1939230" y="5453112"/>
            <a:ext cx="152400" cy="152400"/>
          </a:xfrm>
          <a:prstGeom prst="rect">
            <a:avLst/>
          </a:prstGeom>
          <a:solidFill>
            <a:srgbClr val="FF0467"/>
          </a:solidFill>
          <a:ln/>
        </p:spPr>
      </p:sp>
      <p:sp>
        <p:nvSpPr>
          <p:cNvPr id="164" name="Text 162"/>
          <p:cNvSpPr/>
          <p:nvPr/>
        </p:nvSpPr>
        <p:spPr>
          <a:xfrm>
            <a:off x="2167830" y="5430292"/>
            <a:ext cx="70169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changed</a:t>
            </a:r>
            <a:endParaRPr lang="en-US" sz="1200" dirty="0"/>
          </a:p>
        </p:txBody>
      </p:sp>
      <p:sp>
        <p:nvSpPr>
          <p:cNvPr id="165" name="Text 163"/>
          <p:cNvSpPr/>
          <p:nvPr/>
        </p:nvSpPr>
        <p:spPr>
          <a:xfrm>
            <a:off x="3082776" y="5430292"/>
            <a:ext cx="2602766"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Arial" pitchFamily="34" charset="0"/>
                <a:ea typeface="Arial" pitchFamily="34" charset="-122"/>
                <a:cs typeface="Arial" pitchFamily="34" charset="-120"/>
              </a:rPr>
              <a:t>values (6–10, 14–18) not shown</a:t>
            </a:r>
            <a:endParaRPr lang="en-US" sz="1200" dirty="0"/>
          </a:p>
        </p:txBody>
      </p:sp>
      <p:sp>
        <p:nvSpPr>
          <p:cNvPr id="166" name="Text 16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67" name="Text 16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G4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Trailer as pointer</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Trailer = last 9 characters; its </a:t>
            </a:r>
            <a:r>
              <a:rPr lang="en-US" sz="1600" dirty="0">
                <a:solidFill>
                  <a:srgbClr val="FF0467"/>
                </a:solidFill>
                <a:latin typeface="Arial" pitchFamily="34" charset="0"/>
                <a:ea typeface="Arial" pitchFamily="34" charset="-122"/>
                <a:cs typeface="Arial" pitchFamily="34" charset="-120"/>
              </a:rPr>
              <a:t>first 2</a:t>
            </a:r>
            <a:r>
              <a:rPr lang="en-US" sz="1600" dirty="0">
                <a:solidFill>
                  <a:srgbClr val="E6EDF3"/>
                </a:solidFill>
                <a:latin typeface="Arial" pitchFamily="34" charset="0"/>
                <a:ea typeface="Arial" pitchFamily="34" charset="-122"/>
                <a:cs typeface="Arial" pitchFamily="34" charset="-120"/>
              </a:rPr>
              <a:t> = head of the next field</a:t>
            </a:r>
            <a:endParaRPr lang="en-US" sz="1600" dirty="0"/>
          </a:p>
        </p:txBody>
      </p:sp>
      <p:sp>
        <p:nvSpPr>
          <p:cNvPr id="5" name="Text 3"/>
          <p:cNvSpPr/>
          <p:nvPr/>
        </p:nvSpPr>
        <p:spPr>
          <a:xfrm>
            <a:off x="812800" y="225033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62 of 68</a:t>
            </a:r>
            <a:r>
              <a:rPr lang="en-US" sz="1600" dirty="0">
                <a:solidFill>
                  <a:srgbClr val="E6EDF3"/>
                </a:solidFill>
                <a:latin typeface="Arial" pitchFamily="34" charset="0"/>
                <a:ea typeface="Arial" pitchFamily="34" charset="-122"/>
                <a:cs typeface="Arial" pitchFamily="34" charset="-120"/>
              </a:rPr>
              <a:t> messages ending on a quad-closed field (chance 0.1%)</a:t>
            </a:r>
            <a:endParaRPr lang="en-US" sz="1600" dirty="0"/>
          </a:p>
        </p:txBody>
      </p:sp>
      <p:sp>
        <p:nvSpPr>
          <p:cNvPr id="6" name="Text 4"/>
          <p:cNvSpPr/>
          <p:nvPr/>
        </p:nvSpPr>
        <p:spPr>
          <a:xfrm>
            <a:off x="812800" y="256525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Within a prefix, 515 of 520 two-character heads name one field</a:t>
            </a:r>
            <a:endParaRPr lang="en-US" sz="1600" dirty="0"/>
          </a:p>
        </p:txBody>
      </p:sp>
      <p:sp>
        <p:nvSpPr>
          <p:cNvPr id="7" name="Text 5"/>
          <p:cNvSpPr/>
          <p:nvPr/>
        </p:nvSpPr>
        <p:spPr>
          <a:xfrm>
            <a:off x="812800" y="288017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The other 7 trailer characters match nothing tested so far</a:t>
            </a:r>
            <a:endParaRPr lang="en-US" sz="1600" dirty="0"/>
          </a:p>
        </p:txBody>
      </p:sp>
      <p:sp>
        <p:nvSpPr>
          <p:cNvPr id="8" name="Text 6"/>
          <p:cNvSpPr/>
          <p:nvPr/>
        </p:nvSpPr>
        <p:spPr>
          <a:xfrm>
            <a:off x="812800" y="3372892"/>
            <a:ext cx="10883392"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MM fields in order (first five characters)</a:t>
            </a:r>
            <a:endParaRPr lang="en-US" sz="1200" dirty="0"/>
          </a:p>
        </p:txBody>
      </p:sp>
      <p:sp>
        <p:nvSpPr>
          <p:cNvPr id="9" name="Text 7"/>
          <p:cNvSpPr/>
          <p:nvPr/>
        </p:nvSpPr>
        <p:spPr>
          <a:xfrm>
            <a:off x="812800" y="3621782"/>
            <a:ext cx="7620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VMV4O</a:t>
            </a:r>
            <a:endParaRPr lang="en-US" sz="1600" dirty="0"/>
          </a:p>
        </p:txBody>
      </p:sp>
      <p:pic>
        <p:nvPicPr>
          <p:cNvPr id="10" name="Image 0" descr="connector">    </p:cNvPr>
          <p:cNvPicPr>
            <a:picLocks noChangeAspect="1"/>
          </p:cNvPicPr>
          <p:nvPr/>
        </p:nvPicPr>
        <p:blipFill>
          <a:blip r:embed="rId1"/>
          <a:srcRect l="0" r="0" t="0" b="0"/>
          <a:stretch/>
        </p:blipFill>
        <p:spPr>
          <a:xfrm>
            <a:off x="1574800" y="3749278"/>
            <a:ext cx="165100" cy="76200"/>
          </a:xfrm>
          <a:prstGeom prst="rect">
            <a:avLst/>
          </a:prstGeom>
        </p:spPr>
      </p:pic>
      <p:sp>
        <p:nvSpPr>
          <p:cNvPr id="11" name="Text 8"/>
          <p:cNvSpPr/>
          <p:nvPr/>
        </p:nvSpPr>
        <p:spPr>
          <a:xfrm>
            <a:off x="1739900" y="3621782"/>
            <a:ext cx="7620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DSQ4I</a:t>
            </a:r>
            <a:endParaRPr lang="en-US" sz="1600" dirty="0"/>
          </a:p>
        </p:txBody>
      </p:sp>
      <p:pic>
        <p:nvPicPr>
          <p:cNvPr id="12" name="Image 1" descr="connector">    </p:cNvPr>
          <p:cNvPicPr>
            <a:picLocks noChangeAspect="1"/>
          </p:cNvPicPr>
          <p:nvPr/>
        </p:nvPicPr>
        <p:blipFill>
          <a:blip r:embed="rId2"/>
          <a:srcRect l="0" r="0" t="0" b="0"/>
          <a:stretch/>
        </p:blipFill>
        <p:spPr>
          <a:xfrm>
            <a:off x="2501900" y="3749278"/>
            <a:ext cx="165100" cy="76200"/>
          </a:xfrm>
          <a:prstGeom prst="rect">
            <a:avLst/>
          </a:prstGeom>
        </p:spPr>
      </p:pic>
      <p:sp>
        <p:nvSpPr>
          <p:cNvPr id="13" name="Text 9"/>
          <p:cNvSpPr/>
          <p:nvPr/>
        </p:nvSpPr>
        <p:spPr>
          <a:xfrm>
            <a:off x="2667000" y="3621782"/>
            <a:ext cx="7620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ZVZW7</a:t>
            </a:r>
            <a:endParaRPr lang="en-US" sz="1600" dirty="0"/>
          </a:p>
        </p:txBody>
      </p:sp>
      <p:pic>
        <p:nvPicPr>
          <p:cNvPr id="14" name="Image 2" descr="connector">    </p:cNvPr>
          <p:cNvPicPr>
            <a:picLocks noChangeAspect="1"/>
          </p:cNvPicPr>
          <p:nvPr/>
        </p:nvPicPr>
        <p:blipFill>
          <a:blip r:embed="rId3"/>
          <a:srcRect l="0" r="0" t="0" b="0"/>
          <a:stretch/>
        </p:blipFill>
        <p:spPr>
          <a:xfrm>
            <a:off x="3429000" y="3749278"/>
            <a:ext cx="165100" cy="76200"/>
          </a:xfrm>
          <a:prstGeom prst="rect">
            <a:avLst/>
          </a:prstGeom>
        </p:spPr>
      </p:pic>
      <p:sp>
        <p:nvSpPr>
          <p:cNvPr id="15" name="Text 10"/>
          <p:cNvSpPr/>
          <p:nvPr/>
        </p:nvSpPr>
        <p:spPr>
          <a:xfrm>
            <a:off x="3594100" y="3621782"/>
            <a:ext cx="762000" cy="331192"/>
          </a:xfrm>
          <a:prstGeom prst="rect">
            <a:avLst/>
          </a:prstGeom>
          <a:solidFill>
            <a:srgbClr val="232B33"/>
          </a:solidFill>
          <a:ln/>
          <a:effectLst>
            <a:outerShdw sx="100000" sy="100000" kx="0" ky="0" algn="bl" rotWithShape="0" blurRad="19050" dist="0" dir="60000">
              <a:srgbClr val="FF0467">
                <a:alpha val="100000"/>
              </a:srgbClr>
            </a:outerShdw>
          </a:effectLst>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E7YTJ</a:t>
            </a:r>
            <a:endParaRPr lang="en-US" sz="1600" dirty="0"/>
          </a:p>
        </p:txBody>
      </p:sp>
      <p:pic>
        <p:nvPicPr>
          <p:cNvPr id="16" name="Image 3" descr="connector">    </p:cNvPr>
          <p:cNvPicPr>
            <a:picLocks noChangeAspect="1"/>
          </p:cNvPicPr>
          <p:nvPr/>
        </p:nvPicPr>
        <p:blipFill>
          <a:blip r:embed="rId4"/>
          <a:srcRect l="0" r="0" t="0" b="0"/>
          <a:stretch/>
        </p:blipFill>
        <p:spPr>
          <a:xfrm>
            <a:off x="4356100" y="3749278"/>
            <a:ext cx="165100" cy="76200"/>
          </a:xfrm>
          <a:prstGeom prst="rect">
            <a:avLst/>
          </a:prstGeom>
        </p:spPr>
      </p:pic>
      <p:sp>
        <p:nvSpPr>
          <p:cNvPr id="17" name="Text 11"/>
          <p:cNvSpPr/>
          <p:nvPr/>
        </p:nvSpPr>
        <p:spPr>
          <a:xfrm>
            <a:off x="4521200" y="3621782"/>
            <a:ext cx="762000" cy="331192"/>
          </a:xfrm>
          <a:prstGeom prst="rect">
            <a:avLst/>
          </a:prstGeom>
          <a:solidFill>
            <a:srgbClr val="232B33"/>
          </a:solidFill>
          <a:ln/>
          <a:effectLst>
            <a:outerShdw sx="100000" sy="100000" kx="0" ky="0" algn="bl" rotWithShape="0" blurRad="19050" dist="0" dir="60000">
              <a:srgbClr val="FF0467">
                <a:alpha val="100000"/>
              </a:srgbClr>
            </a:outerShdw>
          </a:effectLst>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SNDNS</a:t>
            </a:r>
            <a:endParaRPr lang="en-US" sz="1600" dirty="0"/>
          </a:p>
        </p:txBody>
      </p:sp>
      <p:pic>
        <p:nvPicPr>
          <p:cNvPr id="18" name="Image 4" descr="connector">    </p:cNvPr>
          <p:cNvPicPr>
            <a:picLocks noChangeAspect="1"/>
          </p:cNvPicPr>
          <p:nvPr/>
        </p:nvPicPr>
        <p:blipFill>
          <a:blip r:embed="rId5"/>
          <a:srcRect l="0" r="0" t="0" b="0"/>
          <a:stretch/>
        </p:blipFill>
        <p:spPr>
          <a:xfrm>
            <a:off x="5283200" y="3749278"/>
            <a:ext cx="165100" cy="76200"/>
          </a:xfrm>
          <a:prstGeom prst="rect">
            <a:avLst/>
          </a:prstGeom>
        </p:spPr>
      </p:pic>
      <p:sp>
        <p:nvSpPr>
          <p:cNvPr id="19" name="Text 12"/>
          <p:cNvSpPr/>
          <p:nvPr/>
        </p:nvSpPr>
        <p:spPr>
          <a:xfrm>
            <a:off x="5448300" y="3621782"/>
            <a:ext cx="762000" cy="331192"/>
          </a:xfrm>
          <a:prstGeom prst="rect">
            <a:avLst/>
          </a:prstGeom>
          <a:solidFill>
            <a:srgbClr val="232B33"/>
          </a:solidFill>
          <a:ln/>
          <a:effectLst>
            <a:outerShdw sx="100000" sy="100000" kx="0" ky="0" algn="bl" rotWithShape="0" blurRad="19050" dist="0" dir="60000">
              <a:srgbClr val="FF0467">
                <a:alpha val="100000"/>
              </a:srgbClr>
            </a:outerShdw>
          </a:effectLst>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7NILZ</a:t>
            </a:r>
            <a:endParaRPr lang="en-US" sz="1600" dirty="0"/>
          </a:p>
        </p:txBody>
      </p:sp>
      <p:pic>
        <p:nvPicPr>
          <p:cNvPr id="20" name="Image 5" descr="connector">    </p:cNvPr>
          <p:cNvPicPr>
            <a:picLocks noChangeAspect="1"/>
          </p:cNvPicPr>
          <p:nvPr/>
        </p:nvPicPr>
        <p:blipFill>
          <a:blip r:embed="rId6"/>
          <a:srcRect l="0" r="0" t="0" b="0"/>
          <a:stretch/>
        </p:blipFill>
        <p:spPr>
          <a:xfrm>
            <a:off x="6210300" y="3749278"/>
            <a:ext cx="165100" cy="76200"/>
          </a:xfrm>
          <a:prstGeom prst="rect">
            <a:avLst/>
          </a:prstGeom>
        </p:spPr>
      </p:pic>
      <p:sp>
        <p:nvSpPr>
          <p:cNvPr id="21" name="Text 13"/>
          <p:cNvSpPr/>
          <p:nvPr/>
        </p:nvSpPr>
        <p:spPr>
          <a:xfrm>
            <a:off x="6375400" y="3621782"/>
            <a:ext cx="7620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CPPCS</a:t>
            </a:r>
            <a:endParaRPr lang="en-US" sz="1600" dirty="0"/>
          </a:p>
        </p:txBody>
      </p:sp>
      <p:pic>
        <p:nvPicPr>
          <p:cNvPr id="22" name="Image 6" descr="connector">    </p:cNvPr>
          <p:cNvPicPr>
            <a:picLocks noChangeAspect="1"/>
          </p:cNvPicPr>
          <p:nvPr/>
        </p:nvPicPr>
        <p:blipFill>
          <a:blip r:embed="rId7"/>
          <a:srcRect l="0" r="0" t="0" b="0"/>
          <a:stretch/>
        </p:blipFill>
        <p:spPr>
          <a:xfrm>
            <a:off x="7137400" y="3749278"/>
            <a:ext cx="165100" cy="76200"/>
          </a:xfrm>
          <a:prstGeom prst="rect">
            <a:avLst/>
          </a:prstGeom>
        </p:spPr>
      </p:pic>
      <p:sp>
        <p:nvSpPr>
          <p:cNvPr id="23" name="Text 14"/>
          <p:cNvSpPr/>
          <p:nvPr/>
        </p:nvSpPr>
        <p:spPr>
          <a:xfrm>
            <a:off x="7302500" y="3621782"/>
            <a:ext cx="7620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SG7F2</a:t>
            </a:r>
            <a:endParaRPr lang="en-US" sz="1600" dirty="0"/>
          </a:p>
        </p:txBody>
      </p:sp>
      <p:pic>
        <p:nvPicPr>
          <p:cNvPr id="24" name="Image 7" descr="connector">    </p:cNvPr>
          <p:cNvPicPr>
            <a:picLocks noChangeAspect="1"/>
          </p:cNvPicPr>
          <p:nvPr/>
        </p:nvPicPr>
        <p:blipFill>
          <a:blip r:embed="rId8"/>
          <a:srcRect l="0" r="0" t="0" b="0"/>
          <a:stretch/>
        </p:blipFill>
        <p:spPr>
          <a:xfrm>
            <a:off x="8064500" y="3749278"/>
            <a:ext cx="165100" cy="76200"/>
          </a:xfrm>
          <a:prstGeom prst="rect">
            <a:avLst/>
          </a:prstGeom>
        </p:spPr>
      </p:pic>
      <p:sp>
        <p:nvSpPr>
          <p:cNvPr id="25" name="Text 15"/>
          <p:cNvSpPr/>
          <p:nvPr/>
        </p:nvSpPr>
        <p:spPr>
          <a:xfrm>
            <a:off x="8229600" y="3621782"/>
            <a:ext cx="7620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X75B7</a:t>
            </a:r>
            <a:endParaRPr lang="en-US" sz="1600" dirty="0"/>
          </a:p>
        </p:txBody>
      </p:sp>
      <p:pic>
        <p:nvPicPr>
          <p:cNvPr id="26" name="Image 8" descr="connector">    </p:cNvPr>
          <p:cNvPicPr>
            <a:picLocks noChangeAspect="1"/>
          </p:cNvPicPr>
          <p:nvPr/>
        </p:nvPicPr>
        <p:blipFill>
          <a:blip r:embed="rId9"/>
          <a:srcRect l="0" r="0" t="0" b="0"/>
          <a:stretch/>
        </p:blipFill>
        <p:spPr>
          <a:xfrm>
            <a:off x="8991600" y="3749278"/>
            <a:ext cx="165100" cy="76200"/>
          </a:xfrm>
          <a:prstGeom prst="rect">
            <a:avLst/>
          </a:prstGeom>
        </p:spPr>
      </p:pic>
      <p:sp>
        <p:nvSpPr>
          <p:cNvPr id="27" name="Text 16"/>
          <p:cNvSpPr/>
          <p:nvPr/>
        </p:nvSpPr>
        <p:spPr>
          <a:xfrm>
            <a:off x="9156700" y="3621782"/>
            <a:ext cx="762000" cy="331192"/>
          </a:xfrm>
          <a:prstGeom prst="rect">
            <a:avLst/>
          </a:prstGeom>
          <a:solidFill>
            <a:srgbClr val="232B33"/>
          </a:solidFill>
          <a:ln/>
          <a:effectLst>
            <a:outerShdw sx="100000" sy="100000" kx="0" ky="0" algn="bl" rotWithShape="0" blurRad="19050" dist="0" dir="60000">
              <a:srgbClr val="FF0467">
                <a:alpha val="100000"/>
              </a:srgbClr>
            </a:outerShdw>
          </a:effectLst>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2SNCT</a:t>
            </a:r>
            <a:endParaRPr lang="en-US" sz="1600" dirty="0"/>
          </a:p>
        </p:txBody>
      </p:sp>
      <p:sp>
        <p:nvSpPr>
          <p:cNvPr id="28" name="Text 17"/>
          <p:cNvSpPr/>
          <p:nvPr/>
        </p:nvSpPr>
        <p:spPr>
          <a:xfrm>
            <a:off x="812800" y="4079974"/>
            <a:ext cx="762000" cy="331192"/>
          </a:xfrm>
          <a:prstGeom prst="rect">
            <a:avLst/>
          </a:prstGeom>
          <a:solidFill>
            <a:srgbClr val="141A20"/>
          </a:solidFill>
          <a:ln/>
        </p:spPr>
        <p:txBody>
          <a:bodyPr wrap="square" lIns="0" tIns="0" rIns="0" bIns="0" rtlCol="0" anchor="t">
            <a:normAutofit/>
          </a:bodyPr>
          <a:lstStyle/>
          <a:p>
            <a:pPr algn="ctr" indent="0" marL="0">
              <a:lnSpc>
                <a:spcPts val="2608"/>
              </a:lnSpc>
              <a:buNone/>
            </a:pPr>
            <a:r>
              <a:rPr lang="en-US" sz="1600" dirty="0">
                <a:solidFill>
                  <a:srgbClr val="A9B4BF"/>
                </a:solidFill>
                <a:latin typeface="Courier New" pitchFamily="49" charset="0"/>
                <a:ea typeface="Courier New" pitchFamily="49" charset="-122"/>
                <a:cs typeface="Courier New" pitchFamily="49" charset="-120"/>
              </a:rPr>
              <a:t>ZVZW7</a:t>
            </a:r>
            <a:endParaRPr lang="en-US" sz="1600" dirty="0"/>
          </a:p>
        </p:txBody>
      </p:sp>
      <p:sp>
        <p:nvSpPr>
          <p:cNvPr id="29" name="Text 18"/>
          <p:cNvSpPr/>
          <p:nvPr/>
        </p:nvSpPr>
        <p:spPr>
          <a:xfrm>
            <a:off x="1739900" y="4079974"/>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E</a:t>
            </a:r>
            <a:endParaRPr lang="en-US" sz="1600" dirty="0"/>
          </a:p>
        </p:txBody>
      </p:sp>
      <p:sp>
        <p:nvSpPr>
          <p:cNvPr id="30" name="Text 19"/>
          <p:cNvSpPr/>
          <p:nvPr/>
        </p:nvSpPr>
        <p:spPr>
          <a:xfrm>
            <a:off x="1981200" y="4079974"/>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31" name="Text 20"/>
          <p:cNvSpPr/>
          <p:nvPr/>
        </p:nvSpPr>
        <p:spPr>
          <a:xfrm>
            <a:off x="2222500" y="4079974"/>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C</a:t>
            </a:r>
            <a:endParaRPr lang="en-US" sz="1600" dirty="0"/>
          </a:p>
        </p:txBody>
      </p:sp>
      <p:sp>
        <p:nvSpPr>
          <p:cNvPr id="32" name="Text 21"/>
          <p:cNvSpPr/>
          <p:nvPr/>
        </p:nvSpPr>
        <p:spPr>
          <a:xfrm>
            <a:off x="2463800" y="4079974"/>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I</a:t>
            </a:r>
            <a:endParaRPr lang="en-US" sz="1600" dirty="0"/>
          </a:p>
        </p:txBody>
      </p:sp>
      <p:sp>
        <p:nvSpPr>
          <p:cNvPr id="33" name="Text 22"/>
          <p:cNvSpPr/>
          <p:nvPr/>
        </p:nvSpPr>
        <p:spPr>
          <a:xfrm>
            <a:off x="2705100" y="4079974"/>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W</a:t>
            </a:r>
            <a:endParaRPr lang="en-US" sz="1600" dirty="0"/>
          </a:p>
        </p:txBody>
      </p:sp>
      <p:sp>
        <p:nvSpPr>
          <p:cNvPr id="34" name="Text 23"/>
          <p:cNvSpPr/>
          <p:nvPr/>
        </p:nvSpPr>
        <p:spPr>
          <a:xfrm>
            <a:off x="2946400" y="4079974"/>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O</a:t>
            </a:r>
            <a:endParaRPr lang="en-US" sz="1600" dirty="0"/>
          </a:p>
        </p:txBody>
      </p:sp>
      <p:sp>
        <p:nvSpPr>
          <p:cNvPr id="35" name="Text 24"/>
          <p:cNvSpPr/>
          <p:nvPr/>
        </p:nvSpPr>
        <p:spPr>
          <a:xfrm>
            <a:off x="3187700" y="4079974"/>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6</a:t>
            </a:r>
            <a:endParaRPr lang="en-US" sz="1600" dirty="0"/>
          </a:p>
        </p:txBody>
      </p:sp>
      <p:sp>
        <p:nvSpPr>
          <p:cNvPr id="36" name="Text 25"/>
          <p:cNvSpPr/>
          <p:nvPr/>
        </p:nvSpPr>
        <p:spPr>
          <a:xfrm>
            <a:off x="3429000" y="4079974"/>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N</a:t>
            </a:r>
            <a:endParaRPr lang="en-US" sz="1600" dirty="0"/>
          </a:p>
        </p:txBody>
      </p:sp>
      <p:sp>
        <p:nvSpPr>
          <p:cNvPr id="37" name="Text 26"/>
          <p:cNvSpPr/>
          <p:nvPr/>
        </p:nvSpPr>
        <p:spPr>
          <a:xfrm>
            <a:off x="3670300" y="4079974"/>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3</a:t>
            </a:r>
            <a:endParaRPr lang="en-US" sz="1600" dirty="0"/>
          </a:p>
        </p:txBody>
      </p:sp>
      <p:sp>
        <p:nvSpPr>
          <p:cNvPr id="38" name="Text 27"/>
          <p:cNvSpPr/>
          <p:nvPr/>
        </p:nvSpPr>
        <p:spPr>
          <a:xfrm>
            <a:off x="4064000" y="4121348"/>
            <a:ext cx="3139440" cy="273794"/>
          </a:xfrm>
          <a:prstGeom prst="rect">
            <a:avLst/>
          </a:prstGeom>
          <a:noFill/>
          <a:ln/>
        </p:spPr>
        <p:txBody>
          <a:bodyPr wrap="square" lIns="0" tIns="0" rIns="0" bIns="0" rtlCol="0" anchor="t">
            <a:normAutofit/>
          </a:bodyPr>
          <a:lstStyle/>
          <a:p>
            <a:pPr algn="l" indent="0" marL="0">
              <a:lnSpc>
                <a:spcPts val="1956"/>
              </a:lnSpc>
              <a:buNone/>
            </a:pPr>
            <a:r>
              <a:rPr lang="en-US" sz="1200" dirty="0">
                <a:solidFill>
                  <a:srgbClr val="A9B4BF"/>
                </a:solidFill>
                <a:latin typeface="Arial" pitchFamily="34" charset="0"/>
                <a:ea typeface="Arial" pitchFamily="34" charset="-122"/>
                <a:cs typeface="Arial" pitchFamily="34" charset="-120"/>
              </a:rPr>
              <a:t>MM-224 · 260912 SAT 16:51 UTC</a:t>
            </a:r>
            <a:endParaRPr lang="en-US" sz="1200" dirty="0"/>
          </a:p>
        </p:txBody>
      </p:sp>
      <p:sp>
        <p:nvSpPr>
          <p:cNvPr id="39" name="Text 28"/>
          <p:cNvSpPr/>
          <p:nvPr/>
        </p:nvSpPr>
        <p:spPr>
          <a:xfrm>
            <a:off x="812800" y="4461966"/>
            <a:ext cx="762000" cy="331192"/>
          </a:xfrm>
          <a:prstGeom prst="rect">
            <a:avLst/>
          </a:prstGeom>
          <a:solidFill>
            <a:srgbClr val="141A20"/>
          </a:solidFill>
          <a:ln/>
        </p:spPr>
        <p:txBody>
          <a:bodyPr wrap="square" lIns="0" tIns="0" rIns="0" bIns="0" rtlCol="0" anchor="t">
            <a:normAutofit/>
          </a:bodyPr>
          <a:lstStyle/>
          <a:p>
            <a:pPr algn="ctr" indent="0" marL="0">
              <a:lnSpc>
                <a:spcPts val="2608"/>
              </a:lnSpc>
              <a:buNone/>
            </a:pPr>
            <a:r>
              <a:rPr lang="en-US" sz="1600" dirty="0">
                <a:solidFill>
                  <a:srgbClr val="A9B4BF"/>
                </a:solidFill>
                <a:latin typeface="Courier New" pitchFamily="49" charset="0"/>
                <a:ea typeface="Courier New" pitchFamily="49" charset="-122"/>
                <a:cs typeface="Courier New" pitchFamily="49" charset="-120"/>
              </a:rPr>
              <a:t>E7YTJ</a:t>
            </a:r>
            <a:endParaRPr lang="en-US" sz="1600" dirty="0"/>
          </a:p>
        </p:txBody>
      </p:sp>
      <p:sp>
        <p:nvSpPr>
          <p:cNvPr id="40" name="Text 29"/>
          <p:cNvSpPr/>
          <p:nvPr/>
        </p:nvSpPr>
        <p:spPr>
          <a:xfrm>
            <a:off x="1739900" y="4461966"/>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41" name="Text 30"/>
          <p:cNvSpPr/>
          <p:nvPr/>
        </p:nvSpPr>
        <p:spPr>
          <a:xfrm>
            <a:off x="1981200" y="4461966"/>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N</a:t>
            </a:r>
            <a:endParaRPr lang="en-US" sz="1600" dirty="0"/>
          </a:p>
        </p:txBody>
      </p:sp>
      <p:sp>
        <p:nvSpPr>
          <p:cNvPr id="42" name="Text 31"/>
          <p:cNvSpPr/>
          <p:nvPr/>
        </p:nvSpPr>
        <p:spPr>
          <a:xfrm>
            <a:off x="2222500" y="4461966"/>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X</a:t>
            </a:r>
            <a:endParaRPr lang="en-US" sz="1600" dirty="0"/>
          </a:p>
        </p:txBody>
      </p:sp>
      <p:sp>
        <p:nvSpPr>
          <p:cNvPr id="43" name="Text 32"/>
          <p:cNvSpPr/>
          <p:nvPr/>
        </p:nvSpPr>
        <p:spPr>
          <a:xfrm>
            <a:off x="2463800" y="4461966"/>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Q</a:t>
            </a:r>
            <a:endParaRPr lang="en-US" sz="1600" dirty="0"/>
          </a:p>
        </p:txBody>
      </p:sp>
      <p:sp>
        <p:nvSpPr>
          <p:cNvPr id="44" name="Text 33"/>
          <p:cNvSpPr/>
          <p:nvPr/>
        </p:nvSpPr>
        <p:spPr>
          <a:xfrm>
            <a:off x="2705100" y="4461966"/>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Q</a:t>
            </a:r>
            <a:endParaRPr lang="en-US" sz="1600" dirty="0"/>
          </a:p>
        </p:txBody>
      </p:sp>
      <p:sp>
        <p:nvSpPr>
          <p:cNvPr id="45" name="Text 34"/>
          <p:cNvSpPr/>
          <p:nvPr/>
        </p:nvSpPr>
        <p:spPr>
          <a:xfrm>
            <a:off x="2946400" y="4461966"/>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V</a:t>
            </a:r>
            <a:endParaRPr lang="en-US" sz="1600" dirty="0"/>
          </a:p>
        </p:txBody>
      </p:sp>
      <p:sp>
        <p:nvSpPr>
          <p:cNvPr id="46" name="Text 35"/>
          <p:cNvSpPr/>
          <p:nvPr/>
        </p:nvSpPr>
        <p:spPr>
          <a:xfrm>
            <a:off x="3187700" y="4461966"/>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T</a:t>
            </a:r>
            <a:endParaRPr lang="en-US" sz="1600" dirty="0"/>
          </a:p>
        </p:txBody>
      </p:sp>
      <p:sp>
        <p:nvSpPr>
          <p:cNvPr id="47" name="Text 36"/>
          <p:cNvSpPr/>
          <p:nvPr/>
        </p:nvSpPr>
        <p:spPr>
          <a:xfrm>
            <a:off x="3429000" y="4461966"/>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C</a:t>
            </a:r>
            <a:endParaRPr lang="en-US" sz="1600" dirty="0"/>
          </a:p>
        </p:txBody>
      </p:sp>
      <p:sp>
        <p:nvSpPr>
          <p:cNvPr id="48" name="Text 37"/>
          <p:cNvSpPr/>
          <p:nvPr/>
        </p:nvSpPr>
        <p:spPr>
          <a:xfrm>
            <a:off x="3670300" y="4461966"/>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Z</a:t>
            </a:r>
            <a:endParaRPr lang="en-US" sz="1600" dirty="0"/>
          </a:p>
        </p:txBody>
      </p:sp>
      <p:sp>
        <p:nvSpPr>
          <p:cNvPr id="49" name="Text 38"/>
          <p:cNvSpPr/>
          <p:nvPr/>
        </p:nvSpPr>
        <p:spPr>
          <a:xfrm>
            <a:off x="4064000" y="4503341"/>
            <a:ext cx="3139440" cy="273794"/>
          </a:xfrm>
          <a:prstGeom prst="rect">
            <a:avLst/>
          </a:prstGeom>
          <a:noFill/>
          <a:ln/>
        </p:spPr>
        <p:txBody>
          <a:bodyPr wrap="square" lIns="0" tIns="0" rIns="0" bIns="0" rtlCol="0" anchor="t">
            <a:normAutofit/>
          </a:bodyPr>
          <a:lstStyle/>
          <a:p>
            <a:pPr algn="l" indent="0" marL="0">
              <a:lnSpc>
                <a:spcPts val="1956"/>
              </a:lnSpc>
              <a:buNone/>
            </a:pPr>
            <a:r>
              <a:rPr lang="en-US" sz="1200" dirty="0">
                <a:solidFill>
                  <a:srgbClr val="A9B4BF"/>
                </a:solidFill>
                <a:latin typeface="Arial" pitchFamily="34" charset="0"/>
                <a:ea typeface="Arial" pitchFamily="34" charset="-122"/>
                <a:cs typeface="Arial" pitchFamily="34" charset="-120"/>
              </a:rPr>
              <a:t>MM-246 · 261012 MON 17:05 UTC</a:t>
            </a:r>
            <a:endParaRPr lang="en-US" sz="1200" dirty="0"/>
          </a:p>
        </p:txBody>
      </p:sp>
      <p:sp>
        <p:nvSpPr>
          <p:cNvPr id="50" name="Text 39"/>
          <p:cNvSpPr/>
          <p:nvPr/>
        </p:nvSpPr>
        <p:spPr>
          <a:xfrm>
            <a:off x="812800" y="4843959"/>
            <a:ext cx="762000" cy="331192"/>
          </a:xfrm>
          <a:prstGeom prst="rect">
            <a:avLst/>
          </a:prstGeom>
          <a:solidFill>
            <a:srgbClr val="141A20"/>
          </a:solidFill>
          <a:ln/>
        </p:spPr>
        <p:txBody>
          <a:bodyPr wrap="square" lIns="0" tIns="0" rIns="0" bIns="0" rtlCol="0" anchor="t">
            <a:normAutofit/>
          </a:bodyPr>
          <a:lstStyle/>
          <a:p>
            <a:pPr algn="ctr" indent="0" marL="0">
              <a:lnSpc>
                <a:spcPts val="2608"/>
              </a:lnSpc>
              <a:buNone/>
            </a:pPr>
            <a:r>
              <a:rPr lang="en-US" sz="1600" dirty="0">
                <a:solidFill>
                  <a:srgbClr val="A9B4BF"/>
                </a:solidFill>
                <a:latin typeface="Courier New" pitchFamily="49" charset="0"/>
                <a:ea typeface="Courier New" pitchFamily="49" charset="-122"/>
                <a:cs typeface="Courier New" pitchFamily="49" charset="-120"/>
              </a:rPr>
              <a:t>SNDNS</a:t>
            </a:r>
            <a:endParaRPr lang="en-US" sz="1600" dirty="0"/>
          </a:p>
        </p:txBody>
      </p:sp>
      <p:sp>
        <p:nvSpPr>
          <p:cNvPr id="51" name="Text 40"/>
          <p:cNvSpPr/>
          <p:nvPr/>
        </p:nvSpPr>
        <p:spPr>
          <a:xfrm>
            <a:off x="1739900" y="4843959"/>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7</a:t>
            </a:r>
            <a:endParaRPr lang="en-US" sz="1600" dirty="0"/>
          </a:p>
        </p:txBody>
      </p:sp>
      <p:sp>
        <p:nvSpPr>
          <p:cNvPr id="52" name="Text 41"/>
          <p:cNvSpPr/>
          <p:nvPr/>
        </p:nvSpPr>
        <p:spPr>
          <a:xfrm>
            <a:off x="1981200" y="4843959"/>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N</a:t>
            </a:r>
            <a:endParaRPr lang="en-US" sz="1600" dirty="0"/>
          </a:p>
        </p:txBody>
      </p:sp>
      <p:sp>
        <p:nvSpPr>
          <p:cNvPr id="53" name="Text 42"/>
          <p:cNvSpPr/>
          <p:nvPr/>
        </p:nvSpPr>
        <p:spPr>
          <a:xfrm>
            <a:off x="2222500" y="4843959"/>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7</a:t>
            </a:r>
            <a:endParaRPr lang="en-US" sz="1600" dirty="0"/>
          </a:p>
        </p:txBody>
      </p:sp>
      <p:sp>
        <p:nvSpPr>
          <p:cNvPr id="54" name="Text 43"/>
          <p:cNvSpPr/>
          <p:nvPr/>
        </p:nvSpPr>
        <p:spPr>
          <a:xfrm>
            <a:off x="2463800" y="4843959"/>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V</a:t>
            </a:r>
            <a:endParaRPr lang="en-US" sz="1600" dirty="0"/>
          </a:p>
        </p:txBody>
      </p:sp>
      <p:sp>
        <p:nvSpPr>
          <p:cNvPr id="55" name="Text 44"/>
          <p:cNvSpPr/>
          <p:nvPr/>
        </p:nvSpPr>
        <p:spPr>
          <a:xfrm>
            <a:off x="2705100" y="4843959"/>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I</a:t>
            </a:r>
            <a:endParaRPr lang="en-US" sz="1600" dirty="0"/>
          </a:p>
        </p:txBody>
      </p:sp>
      <p:sp>
        <p:nvSpPr>
          <p:cNvPr id="56" name="Text 45"/>
          <p:cNvSpPr/>
          <p:nvPr/>
        </p:nvSpPr>
        <p:spPr>
          <a:xfrm>
            <a:off x="2946400" y="4843959"/>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D</a:t>
            </a:r>
            <a:endParaRPr lang="en-US" sz="1600" dirty="0"/>
          </a:p>
        </p:txBody>
      </p:sp>
      <p:sp>
        <p:nvSpPr>
          <p:cNvPr id="57" name="Text 46"/>
          <p:cNvSpPr/>
          <p:nvPr/>
        </p:nvSpPr>
        <p:spPr>
          <a:xfrm>
            <a:off x="3187700" y="4843959"/>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G</a:t>
            </a:r>
            <a:endParaRPr lang="en-US" sz="1600" dirty="0"/>
          </a:p>
        </p:txBody>
      </p:sp>
      <p:sp>
        <p:nvSpPr>
          <p:cNvPr id="58" name="Text 47"/>
          <p:cNvSpPr/>
          <p:nvPr/>
        </p:nvSpPr>
        <p:spPr>
          <a:xfrm>
            <a:off x="3429000" y="4843959"/>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B</a:t>
            </a:r>
            <a:endParaRPr lang="en-US" sz="1600" dirty="0"/>
          </a:p>
        </p:txBody>
      </p:sp>
      <p:sp>
        <p:nvSpPr>
          <p:cNvPr id="59" name="Text 48"/>
          <p:cNvSpPr/>
          <p:nvPr/>
        </p:nvSpPr>
        <p:spPr>
          <a:xfrm>
            <a:off x="3670300" y="4843959"/>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X</a:t>
            </a:r>
            <a:endParaRPr lang="en-US" sz="1600" dirty="0"/>
          </a:p>
        </p:txBody>
      </p:sp>
      <p:sp>
        <p:nvSpPr>
          <p:cNvPr id="60" name="Text 49"/>
          <p:cNvSpPr/>
          <p:nvPr/>
        </p:nvSpPr>
        <p:spPr>
          <a:xfrm>
            <a:off x="4064000" y="4885333"/>
            <a:ext cx="3139440" cy="273794"/>
          </a:xfrm>
          <a:prstGeom prst="rect">
            <a:avLst/>
          </a:prstGeom>
          <a:noFill/>
          <a:ln/>
        </p:spPr>
        <p:txBody>
          <a:bodyPr wrap="square" lIns="0" tIns="0" rIns="0" bIns="0" rtlCol="0" anchor="t">
            <a:normAutofit/>
          </a:bodyPr>
          <a:lstStyle/>
          <a:p>
            <a:pPr algn="l" indent="0" marL="0">
              <a:lnSpc>
                <a:spcPts val="1956"/>
              </a:lnSpc>
              <a:buNone/>
            </a:pPr>
            <a:r>
              <a:rPr lang="en-US" sz="1200" dirty="0">
                <a:solidFill>
                  <a:srgbClr val="A9B4BF"/>
                </a:solidFill>
                <a:latin typeface="Arial" pitchFamily="34" charset="0"/>
                <a:ea typeface="Arial" pitchFamily="34" charset="-122"/>
                <a:cs typeface="Arial" pitchFamily="34" charset="-120"/>
              </a:rPr>
              <a:t>MM-186 · 260901 TUE 21:08 UTC</a:t>
            </a:r>
            <a:endParaRPr lang="en-US" sz="1200" dirty="0"/>
          </a:p>
        </p:txBody>
      </p:sp>
      <p:sp>
        <p:nvSpPr>
          <p:cNvPr id="61" name="Text 50"/>
          <p:cNvSpPr/>
          <p:nvPr/>
        </p:nvSpPr>
        <p:spPr>
          <a:xfrm>
            <a:off x="595249" y="5267325"/>
            <a:ext cx="7469251" cy="273794"/>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Arial" pitchFamily="34" charset="0"/>
                <a:ea typeface="Arial" pitchFamily="34" charset="-122"/>
                <a:cs typeface="Arial" pitchFamily="34" charset="-120"/>
              </a:rPr>
              <a:t>MM-164 · 261004 SUN 21:38 UTC</a:t>
            </a:r>
            <a:endParaRPr lang="en-US" sz="1200" dirty="0"/>
          </a:p>
        </p:txBody>
      </p:sp>
      <p:sp>
        <p:nvSpPr>
          <p:cNvPr id="62" name="Text 51"/>
          <p:cNvSpPr/>
          <p:nvPr/>
        </p:nvSpPr>
        <p:spPr>
          <a:xfrm>
            <a:off x="8229600" y="5225951"/>
            <a:ext cx="762000" cy="331192"/>
          </a:xfrm>
          <a:prstGeom prst="rect">
            <a:avLst/>
          </a:prstGeom>
          <a:solidFill>
            <a:srgbClr val="141A20"/>
          </a:solidFill>
          <a:ln/>
        </p:spPr>
        <p:txBody>
          <a:bodyPr wrap="square" lIns="0" tIns="0" rIns="0" bIns="0" rtlCol="0" anchor="t">
            <a:normAutofit/>
          </a:bodyPr>
          <a:lstStyle/>
          <a:p>
            <a:pPr algn="ctr" indent="0" marL="0">
              <a:lnSpc>
                <a:spcPts val="2608"/>
              </a:lnSpc>
              <a:buNone/>
            </a:pPr>
            <a:r>
              <a:rPr lang="en-US" sz="1600" dirty="0">
                <a:solidFill>
                  <a:srgbClr val="A9B4BF"/>
                </a:solidFill>
                <a:latin typeface="Courier New" pitchFamily="49" charset="0"/>
                <a:ea typeface="Courier New" pitchFamily="49" charset="-122"/>
                <a:cs typeface="Courier New" pitchFamily="49" charset="-120"/>
              </a:rPr>
              <a:t>X75B7</a:t>
            </a:r>
            <a:endParaRPr lang="en-US" sz="1600" dirty="0"/>
          </a:p>
        </p:txBody>
      </p:sp>
      <p:sp>
        <p:nvSpPr>
          <p:cNvPr id="63" name="Text 52"/>
          <p:cNvSpPr/>
          <p:nvPr/>
        </p:nvSpPr>
        <p:spPr>
          <a:xfrm>
            <a:off x="9156700" y="5225951"/>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2</a:t>
            </a:r>
            <a:endParaRPr lang="en-US" sz="1600" dirty="0"/>
          </a:p>
        </p:txBody>
      </p:sp>
      <p:sp>
        <p:nvSpPr>
          <p:cNvPr id="64" name="Text 53"/>
          <p:cNvSpPr/>
          <p:nvPr/>
        </p:nvSpPr>
        <p:spPr>
          <a:xfrm>
            <a:off x="9398000" y="5225951"/>
            <a:ext cx="228600" cy="331192"/>
          </a:xfrm>
          <a:prstGeom prst="rect">
            <a:avLst/>
          </a:prstGeom>
          <a:solidFill>
            <a:srgbClr val="FF0467"/>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65" name="Text 54"/>
          <p:cNvSpPr/>
          <p:nvPr/>
        </p:nvSpPr>
        <p:spPr>
          <a:xfrm>
            <a:off x="9639300" y="5225951"/>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Y</a:t>
            </a:r>
            <a:endParaRPr lang="en-US" sz="1600" dirty="0"/>
          </a:p>
        </p:txBody>
      </p:sp>
      <p:sp>
        <p:nvSpPr>
          <p:cNvPr id="66" name="Text 55"/>
          <p:cNvSpPr/>
          <p:nvPr/>
        </p:nvSpPr>
        <p:spPr>
          <a:xfrm>
            <a:off x="9880600" y="5225951"/>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L</a:t>
            </a:r>
            <a:endParaRPr lang="en-US" sz="1600" dirty="0"/>
          </a:p>
        </p:txBody>
      </p:sp>
      <p:sp>
        <p:nvSpPr>
          <p:cNvPr id="67" name="Text 56"/>
          <p:cNvSpPr/>
          <p:nvPr/>
        </p:nvSpPr>
        <p:spPr>
          <a:xfrm>
            <a:off x="10121900" y="5225951"/>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5</a:t>
            </a:r>
            <a:endParaRPr lang="en-US" sz="1600" dirty="0"/>
          </a:p>
        </p:txBody>
      </p:sp>
      <p:sp>
        <p:nvSpPr>
          <p:cNvPr id="68" name="Text 57"/>
          <p:cNvSpPr/>
          <p:nvPr/>
        </p:nvSpPr>
        <p:spPr>
          <a:xfrm>
            <a:off x="10363200" y="5225951"/>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K</a:t>
            </a:r>
            <a:endParaRPr lang="en-US" sz="1600" dirty="0"/>
          </a:p>
        </p:txBody>
      </p:sp>
      <p:sp>
        <p:nvSpPr>
          <p:cNvPr id="69" name="Text 58"/>
          <p:cNvSpPr/>
          <p:nvPr/>
        </p:nvSpPr>
        <p:spPr>
          <a:xfrm>
            <a:off x="10604500" y="5225951"/>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T</a:t>
            </a:r>
            <a:endParaRPr lang="en-US" sz="1600" dirty="0"/>
          </a:p>
        </p:txBody>
      </p:sp>
      <p:sp>
        <p:nvSpPr>
          <p:cNvPr id="70" name="Text 59"/>
          <p:cNvSpPr/>
          <p:nvPr/>
        </p:nvSpPr>
        <p:spPr>
          <a:xfrm>
            <a:off x="10845800" y="5225951"/>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F</a:t>
            </a:r>
            <a:endParaRPr lang="en-US" sz="1600" dirty="0"/>
          </a:p>
        </p:txBody>
      </p:sp>
      <p:sp>
        <p:nvSpPr>
          <p:cNvPr id="71" name="Text 60"/>
          <p:cNvSpPr/>
          <p:nvPr/>
        </p:nvSpPr>
        <p:spPr>
          <a:xfrm>
            <a:off x="11087100" y="5225951"/>
            <a:ext cx="228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H</a:t>
            </a:r>
            <a:endParaRPr lang="en-US" sz="1600" dirty="0"/>
          </a:p>
        </p:txBody>
      </p:sp>
      <p:sp>
        <p:nvSpPr>
          <p:cNvPr id="72" name="Text 6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Field order: MM-186 260901, MM-164 261004, MM-180 260902 (g4_structure.html)</a:t>
            </a:r>
            <a:endParaRPr lang="en-US" sz="1200" dirty="0"/>
          </a:p>
        </p:txBody>
      </p:sp>
      <p:sp>
        <p:nvSpPr>
          <p:cNvPr id="73" name="Text 62"/>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G4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Copies within a prefix</a:t>
            </a:r>
            <a:endParaRPr lang="en-US" sz="3600" dirty="0"/>
          </a:p>
        </p:txBody>
      </p:sp>
      <p:sp>
        <p:nvSpPr>
          <p:cNvPr id="4" name="Text 2"/>
          <p:cNvSpPr/>
          <p:nvPr/>
        </p:nvSpPr>
        <p:spPr>
          <a:xfrm>
            <a:off x="812800" y="1935411"/>
            <a:ext cx="2877820"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FFCC00"/>
                </a:solidFill>
                <a:latin typeface="Arial" pitchFamily="34" charset="0"/>
                <a:ea typeface="Arial" pitchFamily="34" charset="-122"/>
                <a:cs typeface="Arial" pitchFamily="34" charset="-120"/>
              </a:rPr>
              <a:t>145</a:t>
            </a:r>
            <a:endParaRPr lang="en-US" sz="8000" dirty="0"/>
          </a:p>
        </p:txBody>
      </p:sp>
      <p:sp>
        <p:nvSpPr>
          <p:cNvPr id="5" name="Text 3"/>
          <p:cNvSpPr/>
          <p:nvPr/>
        </p:nvSpPr>
        <p:spPr>
          <a:xfrm>
            <a:off x="812800" y="3002211"/>
            <a:ext cx="287782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copy pairs at z ≥ 15 · all same prefix · 0 across a change</a:t>
            </a:r>
            <a:endParaRPr lang="en-US" sz="1600" dirty="0"/>
          </a:p>
        </p:txBody>
      </p:sp>
      <p:sp>
        <p:nvSpPr>
          <p:cNvPr id="6" name="Shape 4"/>
          <p:cNvSpPr/>
          <p:nvPr/>
        </p:nvSpPr>
        <p:spPr>
          <a:xfrm>
            <a:off x="812800" y="3584426"/>
            <a:ext cx="2794000" cy="0"/>
          </a:xfrm>
          <a:prstGeom prst="line">
            <a:avLst/>
          </a:prstGeom>
          <a:noFill/>
          <a:ln w="6350">
            <a:solidFill>
              <a:srgbClr val="222A35"/>
            </a:solidFill>
            <a:prstDash val="solid"/>
          </a:ln>
        </p:spPr>
      </p:sp>
      <p:sp>
        <p:nvSpPr>
          <p:cNvPr id="7" name="Text 5"/>
          <p:cNvSpPr/>
          <p:nvPr/>
        </p:nvSpPr>
        <p:spPr>
          <a:xfrm>
            <a:off x="812800" y="3689201"/>
            <a:ext cx="287782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Row A is never copied; the trailer is</a:t>
            </a:r>
            <a:endParaRPr lang="en-US" sz="1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025900" y="1948111"/>
          <a:ext cx="7353300" cy="2636044"/>
        </p:xfrm>
        <a:graphic>
          <a:graphicData uri="http://schemas.openxmlformats.org/drawingml/2006/table">
            <a:tbl>
              <a:tblPr/>
              <a:tblGrid>
                <a:gridCol w="882396"/>
                <a:gridCol w="1691259"/>
                <a:gridCol w="1691259"/>
                <a:gridCol w="1323594"/>
                <a:gridCol w="1029462"/>
                <a:gridCol w="735330"/>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Prefix</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Earlier</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Later</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Identical</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Offset</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z</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MM</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224 @ 260912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246 @ 261012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120 / 224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LO</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172 @ 240131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194 @ 240210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96 / 172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BV</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222 @ 241113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166 @ 241229</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90 / 166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38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RO</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216 @ 240825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166 @ 240918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85 / 166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−44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36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BV</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160 @ 241117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166 @ 250122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82 / 160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35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9" name="Text 6"/>
          <p:cNvSpPr/>
          <p:nvPr/>
        </p:nvSpPr>
        <p:spPr>
          <a:xfrm>
            <a:off x="4013200" y="4736554"/>
            <a:ext cx="758698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Offsets mostly </a:t>
            </a:r>
            <a:r>
              <a:rPr lang="en-US" sz="1600" dirty="0">
                <a:solidFill>
                  <a:srgbClr val="FFCC00"/>
                </a:solidFill>
                <a:latin typeface="Arial" pitchFamily="34" charset="0"/>
                <a:ea typeface="Arial" pitchFamily="34" charset="-122"/>
                <a:cs typeface="Arial" pitchFamily="34" charset="-120"/>
              </a:rPr>
              <a:t>0, ±22, ±44</a:t>
            </a:r>
            <a:r>
              <a:rPr lang="en-US" sz="1600" dirty="0">
                <a:solidFill>
                  <a:srgbClr val="E6EDF3"/>
                </a:solidFill>
                <a:latin typeface="Arial" pitchFamily="34" charset="0"/>
                <a:ea typeface="Arial" pitchFamily="34" charset="-122"/>
                <a:cs typeface="Arial" pitchFamily="34" charset="-120"/>
              </a:rPr>
              <a:t> (whole blocks) or </a:t>
            </a:r>
            <a:r>
              <a:rPr lang="en-US" sz="1600" dirty="0">
                <a:solidFill>
                  <a:srgbClr val="FFCC00"/>
                </a:solidFill>
                <a:latin typeface="Arial" pitchFamily="34" charset="0"/>
                <a:ea typeface="Arial" pitchFamily="34" charset="-122"/>
                <a:cs typeface="Arial" pitchFamily="34" charset="-120"/>
              </a:rPr>
              <a:t>40</a:t>
            </a:r>
            <a:r>
              <a:rPr lang="en-US" sz="1600" dirty="0">
                <a:solidFill>
                  <a:srgbClr val="E6EDF3"/>
                </a:solidFill>
                <a:latin typeface="Arial" pitchFamily="34" charset="0"/>
                <a:ea typeface="Arial" pitchFamily="34" charset="-122"/>
                <a:cs typeface="Arial" pitchFamily="34" charset="-120"/>
              </a:rPr>
              <a:t> (an extension)</a:t>
            </a:r>
            <a:endParaRPr lang="en-US" sz="1600" dirty="0"/>
          </a:p>
        </p:txBody>
      </p:sp>
      <p:sp>
        <p:nvSpPr>
          <p:cNvPr id="10" name="Text 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1" name="Text 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G4 BLOCK LAYOUT AND REUSE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Three block pages</a:t>
            </a:r>
            <a:endParaRPr lang="en-US" sz="3600" dirty="0"/>
          </a:p>
        </p:txBody>
      </p:sp>
      <p:sp>
        <p:nvSpPr>
          <p:cNvPr id="4" name="Shape 2"/>
          <p:cNvSpPr/>
          <p:nvPr/>
        </p:nvSpPr>
        <p:spPr>
          <a:xfrm>
            <a:off x="815975" y="1938586"/>
            <a:ext cx="3414167" cy="2675632"/>
          </a:xfrm>
          <a:prstGeom prst="roundRect">
            <a:avLst>
              <a:gd name="adj" fmla="val 2729"/>
            </a:avLst>
          </a:prstGeom>
          <a:solidFill>
            <a:srgbClr val="0E141B"/>
          </a:solidFill>
          <a:ln w="6350">
            <a:solidFill>
              <a:srgbClr val="222A35"/>
            </a:solidFill>
            <a:prstDash val="solid"/>
          </a:ln>
        </p:spPr>
      </p:sp>
      <p:sp>
        <p:nvSpPr>
          <p:cNvPr id="5" name="Text 3"/>
          <p:cNvSpPr/>
          <p:nvPr/>
        </p:nvSpPr>
        <p:spPr>
          <a:xfrm>
            <a:off x="1022350" y="2144961"/>
            <a:ext cx="309145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block_structure_explainer.html</a:t>
            </a:r>
            <a:endParaRPr lang="en-US" sz="1200" dirty="0"/>
          </a:p>
        </p:txBody>
      </p:sp>
      <p:sp>
        <p:nvSpPr>
          <p:cNvPr id="6" name="Text 4"/>
          <p:cNvSpPr/>
          <p:nvPr/>
        </p:nvSpPr>
        <p:spPr>
          <a:xfrm>
            <a:off x="1022350" y="2434481"/>
            <a:ext cx="309145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Long G4 Messages</a:t>
            </a:r>
            <a:endParaRPr lang="en-US" sz="2200" dirty="0"/>
          </a:p>
        </p:txBody>
      </p:sp>
      <p:sp>
        <p:nvSpPr>
          <p:cNvPr id="7" name="Shape 5"/>
          <p:cNvSpPr/>
          <p:nvPr/>
        </p:nvSpPr>
        <p:spPr>
          <a:xfrm>
            <a:off x="1022350" y="2849116"/>
            <a:ext cx="3001417" cy="0"/>
          </a:xfrm>
          <a:prstGeom prst="line">
            <a:avLst/>
          </a:prstGeom>
          <a:noFill/>
          <a:ln w="6350">
            <a:solidFill>
              <a:srgbClr val="222A35"/>
            </a:solidFill>
            <a:prstDash val="solid"/>
          </a:ln>
        </p:spPr>
      </p:sp>
      <p:sp>
        <p:nvSpPr>
          <p:cNvPr id="8" name="Text 6"/>
          <p:cNvSpPr/>
          <p:nvPr/>
        </p:nvSpPr>
        <p:spPr>
          <a:xfrm>
            <a:off x="1022350" y="2928491"/>
            <a:ext cx="3091459"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The five parts, one worked message</a:t>
            </a:r>
            <a:endParaRPr lang="en-US" sz="1600" dirty="0"/>
          </a:p>
        </p:txBody>
      </p:sp>
      <p:sp>
        <p:nvSpPr>
          <p:cNvPr id="9" name="Shape 7"/>
          <p:cNvSpPr/>
          <p:nvPr/>
        </p:nvSpPr>
        <p:spPr>
          <a:xfrm>
            <a:off x="1022350" y="3536107"/>
            <a:ext cx="3001417" cy="0"/>
          </a:xfrm>
          <a:prstGeom prst="line">
            <a:avLst/>
          </a:prstGeom>
          <a:noFill/>
          <a:ln w="6350">
            <a:solidFill>
              <a:srgbClr val="222A35"/>
            </a:solidFill>
            <a:prstDash val="solid"/>
          </a:ln>
        </p:spPr>
      </p:sp>
      <p:sp>
        <p:nvSpPr>
          <p:cNvPr id="10" name="Text 8"/>
          <p:cNvSpPr/>
          <p:nvPr/>
        </p:nvSpPr>
        <p:spPr>
          <a:xfrm>
            <a:off x="1022350" y="3615482"/>
            <a:ext cx="3091459"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93 of 211 reuse blocks · 170 matches, all same prefix, no odd offset</a:t>
            </a:r>
            <a:endParaRPr lang="en-US" sz="1600" dirty="0"/>
          </a:p>
        </p:txBody>
      </p:sp>
      <p:sp>
        <p:nvSpPr>
          <p:cNvPr id="11" name="Shape 9"/>
          <p:cNvSpPr/>
          <p:nvPr/>
        </p:nvSpPr>
        <p:spPr>
          <a:xfrm>
            <a:off x="4388892" y="1938586"/>
            <a:ext cx="3414167" cy="2675632"/>
          </a:xfrm>
          <a:prstGeom prst="roundRect">
            <a:avLst>
              <a:gd name="adj" fmla="val 2729"/>
            </a:avLst>
          </a:prstGeom>
          <a:solidFill>
            <a:srgbClr val="0E141B"/>
          </a:solidFill>
          <a:ln w="6350">
            <a:solidFill>
              <a:srgbClr val="222A35"/>
            </a:solidFill>
            <a:prstDash val="solid"/>
          </a:ln>
        </p:spPr>
      </p:sp>
      <p:sp>
        <p:nvSpPr>
          <p:cNvPr id="12" name="Text 10"/>
          <p:cNvSpPr/>
          <p:nvPr/>
        </p:nvSpPr>
        <p:spPr>
          <a:xfrm>
            <a:off x="4595267" y="2144961"/>
            <a:ext cx="309145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block_structure.html</a:t>
            </a:r>
            <a:endParaRPr lang="en-US" sz="1200" dirty="0"/>
          </a:p>
        </p:txBody>
      </p:sp>
      <p:sp>
        <p:nvSpPr>
          <p:cNvPr id="13" name="Text 11"/>
          <p:cNvSpPr/>
          <p:nvPr/>
        </p:nvSpPr>
        <p:spPr>
          <a:xfrm>
            <a:off x="4595267" y="2434481"/>
            <a:ext cx="320461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Long G4 Block Layout</a:t>
            </a:r>
            <a:endParaRPr lang="en-US" sz="2200" dirty="0"/>
          </a:p>
        </p:txBody>
      </p:sp>
      <p:sp>
        <p:nvSpPr>
          <p:cNvPr id="14" name="Shape 12"/>
          <p:cNvSpPr/>
          <p:nvPr/>
        </p:nvSpPr>
        <p:spPr>
          <a:xfrm>
            <a:off x="4595267" y="2849116"/>
            <a:ext cx="3001417" cy="0"/>
          </a:xfrm>
          <a:prstGeom prst="line">
            <a:avLst/>
          </a:prstGeom>
          <a:noFill/>
          <a:ln w="6350">
            <a:solidFill>
              <a:srgbClr val="222A35"/>
            </a:solidFill>
            <a:prstDash val="solid"/>
          </a:ln>
        </p:spPr>
      </p:sp>
      <p:sp>
        <p:nvSpPr>
          <p:cNvPr id="15" name="Text 13"/>
          <p:cNvSpPr/>
          <p:nvPr/>
        </p:nvSpPr>
        <p:spPr>
          <a:xfrm>
            <a:off x="4595267" y="2928491"/>
            <a:ext cx="3091459"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Echo at 21–24 in 179 of 204 · quad at 42–45 in 162</a:t>
            </a:r>
            <a:endParaRPr lang="en-US" sz="1600" dirty="0"/>
          </a:p>
        </p:txBody>
      </p:sp>
      <p:sp>
        <p:nvSpPr>
          <p:cNvPr id="16" name="Shape 14"/>
          <p:cNvSpPr/>
          <p:nvPr/>
        </p:nvSpPr>
        <p:spPr>
          <a:xfrm>
            <a:off x="4595267" y="3536107"/>
            <a:ext cx="3001417" cy="0"/>
          </a:xfrm>
          <a:prstGeom prst="line">
            <a:avLst/>
          </a:prstGeom>
          <a:noFill/>
          <a:ln w="6350">
            <a:solidFill>
              <a:srgbClr val="222A35"/>
            </a:solidFill>
            <a:prstDash val="solid"/>
          </a:ln>
        </p:spPr>
      </p:sp>
      <p:sp>
        <p:nvSpPr>
          <p:cNvPr id="17" name="Text 15"/>
          <p:cNvSpPr/>
          <p:nvPr/>
        </p:nvSpPr>
        <p:spPr>
          <a:xfrm>
            <a:off x="4595267" y="3615482"/>
            <a:ext cx="3091459"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Copies come in whole blocks: 95 of 153 take 3 or 4 in a row</a:t>
            </a:r>
            <a:endParaRPr lang="en-US" sz="1600" dirty="0"/>
          </a:p>
        </p:txBody>
      </p:sp>
      <p:sp>
        <p:nvSpPr>
          <p:cNvPr id="18" name="Shape 16"/>
          <p:cNvSpPr/>
          <p:nvPr/>
        </p:nvSpPr>
        <p:spPr>
          <a:xfrm>
            <a:off x="7961809" y="1938586"/>
            <a:ext cx="3414216" cy="2675632"/>
          </a:xfrm>
          <a:prstGeom prst="roundRect">
            <a:avLst>
              <a:gd name="adj" fmla="val 2729"/>
            </a:avLst>
          </a:prstGeom>
          <a:solidFill>
            <a:srgbClr val="0E141B"/>
          </a:solidFill>
          <a:ln w="6350">
            <a:solidFill>
              <a:srgbClr val="222A35"/>
            </a:solidFill>
            <a:prstDash val="solid"/>
          </a:ln>
        </p:spPr>
      </p:sp>
      <p:sp>
        <p:nvSpPr>
          <p:cNvPr id="19" name="Text 17"/>
          <p:cNvSpPr/>
          <p:nvPr/>
        </p:nvSpPr>
        <p:spPr>
          <a:xfrm>
            <a:off x="8168184" y="2144961"/>
            <a:ext cx="30915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CC00"/>
                </a:solidFill>
                <a:latin typeface="Courier New" pitchFamily="49" charset="0"/>
                <a:ea typeface="Courier New" pitchFamily="49" charset="-122"/>
                <a:cs typeface="Courier New" pitchFamily="49" charset="-120"/>
              </a:rPr>
              <a:t>block_vocabulary.html</a:t>
            </a:r>
            <a:endParaRPr lang="en-US" sz="1200" dirty="0"/>
          </a:p>
        </p:txBody>
      </p:sp>
      <p:sp>
        <p:nvSpPr>
          <p:cNvPr id="20" name="Text 18"/>
          <p:cNvSpPr/>
          <p:nvPr/>
        </p:nvSpPr>
        <p:spPr>
          <a:xfrm>
            <a:off x="8168184" y="2434481"/>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Long G4 Block Reuse</a:t>
            </a:r>
            <a:endParaRPr lang="en-US" sz="2200" dirty="0"/>
          </a:p>
        </p:txBody>
      </p:sp>
      <p:sp>
        <p:nvSpPr>
          <p:cNvPr id="21" name="Shape 19"/>
          <p:cNvSpPr/>
          <p:nvPr/>
        </p:nvSpPr>
        <p:spPr>
          <a:xfrm>
            <a:off x="8168184" y="2849116"/>
            <a:ext cx="3001466" cy="0"/>
          </a:xfrm>
          <a:prstGeom prst="line">
            <a:avLst/>
          </a:prstGeom>
          <a:noFill/>
          <a:ln w="6350">
            <a:solidFill>
              <a:srgbClr val="222A35"/>
            </a:solidFill>
            <a:prstDash val="solid"/>
          </a:ln>
        </p:spPr>
      </p:sp>
      <p:sp>
        <p:nvSpPr>
          <p:cNvPr id="22" name="Text 20"/>
          <p:cNvSpPr/>
          <p:nvPr/>
        </p:nvSpPr>
        <p:spPr>
          <a:xfrm>
            <a:off x="8168184" y="2928491"/>
            <a:ext cx="309151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2nd message reuses 2 of 29 · 8th or later 52 of 75</a:t>
            </a:r>
            <a:endParaRPr lang="en-US" sz="1600" dirty="0"/>
          </a:p>
        </p:txBody>
      </p:sp>
      <p:sp>
        <p:nvSpPr>
          <p:cNvPr id="23" name="Shape 21"/>
          <p:cNvSpPr/>
          <p:nvPr/>
        </p:nvSpPr>
        <p:spPr>
          <a:xfrm>
            <a:off x="8168184" y="3536107"/>
            <a:ext cx="3001466" cy="0"/>
          </a:xfrm>
          <a:prstGeom prst="line">
            <a:avLst/>
          </a:prstGeom>
          <a:noFill/>
          <a:ln w="6350">
            <a:solidFill>
              <a:srgbClr val="222A35"/>
            </a:solidFill>
            <a:prstDash val="solid"/>
          </a:ln>
        </p:spPr>
      </p:sp>
      <p:sp>
        <p:nvSpPr>
          <p:cNvPr id="24" name="Text 22"/>
          <p:cNvSpPr/>
          <p:nvPr/>
        </p:nvSpPr>
        <p:spPr>
          <a:xfrm>
            <a:off x="8168184" y="3615482"/>
            <a:ext cx="309151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0 matches in 27,955 cross-prefix pairs</a:t>
            </a:r>
            <a:endParaRPr lang="en-US" sz="1600" dirty="0"/>
          </a:p>
        </p:txBody>
      </p:sp>
      <p:sp>
        <p:nvSpPr>
          <p:cNvPr id="25" name="Shape 23"/>
          <p:cNvSpPr/>
          <p:nvPr/>
        </p:nvSpPr>
        <p:spPr>
          <a:xfrm>
            <a:off x="812800" y="4772968"/>
            <a:ext cx="10566400" cy="0"/>
          </a:xfrm>
          <a:prstGeom prst="line">
            <a:avLst/>
          </a:prstGeom>
          <a:noFill/>
          <a:ln w="6350">
            <a:solidFill>
              <a:srgbClr val="222A35"/>
            </a:solidFill>
            <a:prstDash val="solid"/>
          </a:ln>
        </p:spPr>
      </p:sp>
      <p:sp>
        <p:nvSpPr>
          <p:cNvPr id="26" name="Text 24"/>
          <p:cNvSpPr/>
          <p:nvPr/>
        </p:nvSpPr>
        <p:spPr>
          <a:xfrm>
            <a:off x="812800" y="4852343"/>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242 long G4s (60+ characters), 31 prefixes, 221116–261012 · not the 257</a:t>
            </a:r>
            <a:endParaRPr lang="en-US" sz="1600" dirty="0"/>
          </a:p>
        </p:txBody>
      </p:sp>
      <p:sp>
        <p:nvSpPr>
          <p:cNvPr id="27" name="Text 25"/>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28" name="Text 26"/>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G2/G3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One frame for G3</a:t>
            </a:r>
            <a:endParaRPr lang="en-US" sz="3600" dirty="0"/>
          </a:p>
        </p:txBody>
      </p:sp>
      <p:sp>
        <p:nvSpPr>
          <p:cNvPr id="4" name="Text 2"/>
          <p:cNvSpPr/>
          <p:nvPr/>
        </p:nvSpPr>
        <p:spPr>
          <a:xfrm>
            <a:off x="812800" y="193541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length = prefix + block 1 + </a:t>
            </a:r>
            <a:r>
              <a:rPr lang="en-US" sz="2200" dirty="0">
                <a:solidFill>
                  <a:srgbClr val="FFCC00"/>
                </a:solidFill>
                <a:latin typeface="Arial" pitchFamily="34" charset="0"/>
                <a:ea typeface="Arial" pitchFamily="34" charset="-122"/>
                <a:cs typeface="Arial" pitchFamily="34" charset="-120"/>
              </a:rPr>
              <a:t>K repeating blocks</a:t>
            </a:r>
            <a:r>
              <a:rPr lang="en-US" sz="2200" dirty="0">
                <a:solidFill>
                  <a:srgbClr val="E6EDF3"/>
                </a:solidFill>
                <a:latin typeface="Arial" pitchFamily="34" charset="0"/>
                <a:ea typeface="Arial" pitchFamily="34" charset="-122"/>
                <a:cs typeface="Arial" pitchFamily="34" charset="-120"/>
              </a:rPr>
              <a:t> + tail</a:t>
            </a:r>
            <a:endParaRPr lang="en-US" sz="2200" dirty="0"/>
          </a:p>
        </p:txBody>
      </p:sp>
      <p:sp>
        <p:nvSpPr>
          <p:cNvPr id="5" name="Text 3"/>
          <p:cNvSpPr/>
          <p:nvPr/>
        </p:nvSpPr>
        <p:spPr>
          <a:xfrm>
            <a:off x="812800" y="2386261"/>
            <a:ext cx="3160216"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Courier New" pitchFamily="49" charset="0"/>
                <a:ea typeface="Courier New" pitchFamily="49" charset="-122"/>
                <a:cs typeface="Courier New" pitchFamily="49" charset="-120"/>
              </a:rPr>
              <a:t>32 = 2 + 14 + </a:t>
            </a:r>
            <a:r>
              <a:rPr lang="en-US" sz="1600" dirty="0">
                <a:solidFill>
                  <a:srgbClr val="FFCC00"/>
                </a:solidFill>
                <a:latin typeface="Courier New" pitchFamily="49" charset="0"/>
                <a:ea typeface="Courier New" pitchFamily="49" charset="-122"/>
                <a:cs typeface="Courier New" pitchFamily="49" charset="-120"/>
              </a:rPr>
              <a:t>3 × 5</a:t>
            </a:r>
            <a:r>
              <a:rPr lang="en-US" sz="1600" dirty="0">
                <a:solidFill>
                  <a:srgbClr val="A9B4BF"/>
                </a:solidFill>
                <a:latin typeface="Courier New" pitchFamily="49" charset="0"/>
                <a:ea typeface="Courier New" pitchFamily="49" charset="-122"/>
                <a:cs typeface="Courier New" pitchFamily="49" charset="-120"/>
              </a:rPr>
              <a:t> + 1</a:t>
            </a:r>
            <a:endParaRPr lang="en-US" sz="1600" dirty="0"/>
          </a:p>
        </p:txBody>
      </p:sp>
      <p:sp>
        <p:nvSpPr>
          <p:cNvPr id="6" name="Text 4"/>
          <p:cNvSpPr/>
          <p:nvPr/>
        </p:nvSpPr>
        <p:spPr>
          <a:xfrm>
            <a:off x="3973016" y="2386261"/>
            <a:ext cx="3282156"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Courier New" pitchFamily="49" charset="0"/>
                <a:ea typeface="Courier New" pitchFamily="49" charset="-122"/>
                <a:cs typeface="Courier New" pitchFamily="49" charset="-120"/>
              </a:rPr>
              <a:t>45 = 2 + 14 + </a:t>
            </a:r>
            <a:r>
              <a:rPr lang="en-US" sz="1600" dirty="0">
                <a:solidFill>
                  <a:srgbClr val="FFCC00"/>
                </a:solidFill>
                <a:latin typeface="Courier New" pitchFamily="49" charset="0"/>
                <a:ea typeface="Courier New" pitchFamily="49" charset="-122"/>
                <a:cs typeface="Courier New" pitchFamily="49" charset="-120"/>
              </a:rPr>
              <a:t>2 × 14</a:t>
            </a:r>
            <a:r>
              <a:rPr lang="en-US" sz="1600" dirty="0">
                <a:solidFill>
                  <a:srgbClr val="A9B4BF"/>
                </a:solidFill>
                <a:latin typeface="Courier New" pitchFamily="49" charset="0"/>
                <a:ea typeface="Courier New" pitchFamily="49" charset="-122"/>
                <a:cs typeface="Courier New" pitchFamily="49" charset="-120"/>
              </a:rPr>
              <a:t> + 1</a:t>
            </a:r>
            <a:endParaRPr lang="en-US" sz="1600" dirty="0"/>
          </a:p>
        </p:txBody>
      </p:sp>
      <p:sp>
        <p:nvSpPr>
          <p:cNvPr id="7" name="Text 5"/>
          <p:cNvSpPr/>
          <p:nvPr/>
        </p:nvSpPr>
        <p:spPr>
          <a:xfrm>
            <a:off x="7255173" y="2386261"/>
            <a:ext cx="3511867"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Courier New" pitchFamily="49" charset="0"/>
                <a:ea typeface="Courier New" pitchFamily="49" charset="-122"/>
                <a:cs typeface="Courier New" pitchFamily="49" charset="-120"/>
              </a:rPr>
              <a:t>63 = 2 + 14 + </a:t>
            </a:r>
            <a:r>
              <a:rPr lang="en-US" sz="1600" dirty="0">
                <a:solidFill>
                  <a:srgbClr val="FFCC00"/>
                </a:solidFill>
                <a:latin typeface="Courier New" pitchFamily="49" charset="0"/>
                <a:ea typeface="Courier New" pitchFamily="49" charset="-122"/>
                <a:cs typeface="Courier New" pitchFamily="49" charset="-120"/>
              </a:rPr>
              <a:t>2 × 23</a:t>
            </a:r>
            <a:r>
              <a:rPr lang="en-US" sz="1600" dirty="0">
                <a:solidFill>
                  <a:srgbClr val="A9B4BF"/>
                </a:solidFill>
                <a:latin typeface="Courier New" pitchFamily="49" charset="0"/>
                <a:ea typeface="Courier New" pitchFamily="49" charset="-122"/>
                <a:cs typeface="Courier New" pitchFamily="49" charset="-120"/>
              </a:rPr>
              <a:t> + 1</a:t>
            </a:r>
            <a:endParaRPr lang="en-US" sz="1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825500" y="2866281"/>
          <a:ext cx="10553700" cy="1757363"/>
        </p:xfrm>
        <a:graphic>
          <a:graphicData uri="http://schemas.openxmlformats.org/drawingml/2006/table">
            <a:tbl>
              <a:tblPr/>
              <a:tblGrid>
                <a:gridCol w="1055370"/>
                <a:gridCol w="1477518"/>
                <a:gridCol w="3377184"/>
                <a:gridCol w="2955036"/>
                <a:gridCol w="1688592"/>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Block</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Messages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Lengths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Block 1 (most common)</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First</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56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32 to 82, 10 lengths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14 ×40 · 17 ×7 · 19 ×6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230120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14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30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45 · 48 · 54 · 59</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14 ×23 · 17 ×7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241003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23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18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54 · 57 · 59 · 63 · 67 · 68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14 ×12 · 19 ×4 · 17 ×1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230601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9" name="Shape 6"/>
          <p:cNvSpPr/>
          <p:nvPr/>
        </p:nvSpPr>
        <p:spPr>
          <a:xfrm>
            <a:off x="812800" y="4830018"/>
            <a:ext cx="10566400" cy="0"/>
          </a:xfrm>
          <a:prstGeom prst="line">
            <a:avLst/>
          </a:prstGeom>
          <a:noFill/>
          <a:ln w="6350">
            <a:solidFill>
              <a:srgbClr val="222A35"/>
            </a:solidFill>
            <a:prstDash val="solid"/>
          </a:ln>
        </p:spPr>
      </p:sp>
      <p:sp>
        <p:nvSpPr>
          <p:cNvPr id="10" name="Text 7"/>
          <p:cNvSpPr/>
          <p:nvPr/>
        </p:nvSpPr>
        <p:spPr>
          <a:xfrm>
            <a:off x="812800" y="4934793"/>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103 distinct G3 messages (one DQ-54 is on two lists) · tail almost always 1</a:t>
            </a:r>
            <a:endParaRPr lang="en-US" sz="1600" dirty="0"/>
          </a:p>
        </p:txBody>
      </p:sp>
      <p:sp>
        <p:nvSpPr>
          <p:cNvPr id="11" name="Text 8"/>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2" name="Text 9"/>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G2/G3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Five-character blocks</a:t>
            </a:r>
            <a:endParaRPr lang="en-US" sz="3600" dirty="0"/>
          </a:p>
        </p:txBody>
      </p:sp>
      <p:sp>
        <p:nvSpPr>
          <p:cNvPr id="4" name="Text 2"/>
          <p:cNvSpPr/>
          <p:nvPr/>
        </p:nvSpPr>
        <p:spPr>
          <a:xfrm>
            <a:off x="812800" y="1935411"/>
            <a:ext cx="28451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VQ</a:t>
            </a:r>
            <a:endParaRPr lang="en-US" sz="1200" dirty="0"/>
          </a:p>
        </p:txBody>
      </p:sp>
      <p:sp>
        <p:nvSpPr>
          <p:cNvPr id="5" name="Text 3"/>
          <p:cNvSpPr/>
          <p:nvPr/>
        </p:nvSpPr>
        <p:spPr>
          <a:xfrm>
            <a:off x="1173510" y="1935411"/>
            <a:ext cx="1381968"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ATN6VAEDYSIAZS</a:t>
            </a:r>
            <a:endParaRPr lang="en-US" sz="1200" dirty="0"/>
          </a:p>
        </p:txBody>
      </p:sp>
      <p:sp>
        <p:nvSpPr>
          <p:cNvPr id="6" name="Text 4"/>
          <p:cNvSpPr/>
          <p:nvPr/>
        </p:nvSpPr>
        <p:spPr>
          <a:xfrm>
            <a:off x="2631678" y="1935411"/>
            <a:ext cx="7253312" cy="254000"/>
          </a:xfrm>
          <a:prstGeom prst="rect">
            <a:avLst/>
          </a:prstGeom>
          <a:noFill/>
          <a:ln/>
        </p:spPr>
        <p:txBody>
          <a:bodyPr wrap="none" lIns="0" tIns="0" rIns="0" bIns="0" rtlCol="0" anchor="t">
            <a:normAutofit/>
          </a:bodyPr>
          <a:lstStyle/>
          <a:p>
            <a:pPr algn="l" indent="0" marL="0">
              <a:lnSpc>
                <a:spcPts val="1800"/>
              </a:lnSpc>
              <a:buNone/>
            </a:pPr>
            <a:r>
              <a:rPr lang="en-US" sz="1200" dirty="0">
                <a:solidFill>
                  <a:srgbClr val="E6EDF3"/>
                </a:solidFill>
                <a:latin typeface="Courier New" pitchFamily="49" charset="0"/>
                <a:ea typeface="Courier New" pitchFamily="49" charset="-122"/>
                <a:cs typeface="Courier New" pitchFamily="49" charset="-120"/>
              </a:rPr>
              <a:t>OROLD OROED ORO4D OROTD OROGD OROND OROCD OROJD ORHFD ORE4D OROYD OROMD OROOG</a:t>
            </a:r>
            <a:endParaRPr lang="en-US" sz="1200" dirty="0"/>
          </a:p>
        </p:txBody>
      </p:sp>
      <p:sp>
        <p:nvSpPr>
          <p:cNvPr id="7" name="Text 5"/>
          <p:cNvSpPr/>
          <p:nvPr/>
        </p:nvSpPr>
        <p:spPr>
          <a:xfrm>
            <a:off x="9749929" y="1935411"/>
            <a:ext cx="19308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I</a:t>
            </a:r>
            <a:endParaRPr lang="en-US" sz="1200" dirty="0"/>
          </a:p>
        </p:txBody>
      </p:sp>
      <p:sp>
        <p:nvSpPr>
          <p:cNvPr id="8" name="Shape 6"/>
          <p:cNvSpPr/>
          <p:nvPr/>
        </p:nvSpPr>
        <p:spPr>
          <a:xfrm>
            <a:off x="812800" y="2344986"/>
            <a:ext cx="7543800" cy="0"/>
          </a:xfrm>
          <a:prstGeom prst="line">
            <a:avLst/>
          </a:prstGeom>
          <a:noFill/>
          <a:ln w="6350">
            <a:solidFill>
              <a:srgbClr val="222A35"/>
            </a:solidFill>
            <a:prstDash val="solid"/>
          </a:ln>
        </p:spPr>
      </p:sp>
      <p:sp>
        <p:nvSpPr>
          <p:cNvPr id="9" name="Text 7"/>
          <p:cNvSpPr/>
          <p:nvPr/>
        </p:nvSpPr>
        <p:spPr>
          <a:xfrm>
            <a:off x="812800" y="2449761"/>
            <a:ext cx="7770114"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VQ-82 · 261006 TUE</a:t>
            </a:r>
            <a:r>
              <a:rPr lang="en-US" sz="1600" dirty="0">
                <a:solidFill>
                  <a:srgbClr val="E6EDF3"/>
                </a:solidFill>
                <a:latin typeface="Arial" pitchFamily="34" charset="0"/>
                <a:ea typeface="Arial" pitchFamily="34" charset="-122"/>
                <a:cs typeface="Arial" pitchFamily="34" charset="-120"/>
              </a:rPr>
              <a:t> · 82 = 2 + 14 + 13 × 5 + 1</a:t>
            </a:r>
            <a:endParaRPr lang="en-US" sz="1600" dirty="0"/>
          </a:p>
        </p:txBody>
      </p:sp>
      <p:sp>
        <p:nvSpPr>
          <p:cNvPr id="10" name="Shape 8"/>
          <p:cNvSpPr/>
          <p:nvPr/>
        </p:nvSpPr>
        <p:spPr>
          <a:xfrm>
            <a:off x="812800" y="2818656"/>
            <a:ext cx="7543800" cy="0"/>
          </a:xfrm>
          <a:prstGeom prst="line">
            <a:avLst/>
          </a:prstGeom>
          <a:noFill/>
          <a:ln w="6350">
            <a:solidFill>
              <a:srgbClr val="222A35"/>
            </a:solidFill>
            <a:prstDash val="solid"/>
          </a:ln>
        </p:spPr>
      </p:sp>
      <p:sp>
        <p:nvSpPr>
          <p:cNvPr id="11" name="Text 9"/>
          <p:cNvSpPr/>
          <p:nvPr/>
        </p:nvSpPr>
        <p:spPr>
          <a:xfrm>
            <a:off x="812800" y="2923431"/>
            <a:ext cx="7770114"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Slots 1, 2, 3, 5 mostly hold O, R, O, D; slot 4 changes block to block</a:t>
            </a:r>
            <a:endParaRPr lang="en-US" sz="1600" dirty="0"/>
          </a:p>
        </p:txBody>
      </p:sp>
      <p:sp>
        <p:nvSpPr>
          <p:cNvPr id="12" name="Shape 10"/>
          <p:cNvSpPr/>
          <p:nvPr/>
        </p:nvSpPr>
        <p:spPr>
          <a:xfrm>
            <a:off x="812800" y="3292326"/>
            <a:ext cx="7543800" cy="0"/>
          </a:xfrm>
          <a:prstGeom prst="line">
            <a:avLst/>
          </a:prstGeom>
          <a:noFill/>
          <a:ln w="6350">
            <a:solidFill>
              <a:srgbClr val="222A35"/>
            </a:solidFill>
            <a:prstDash val="solid"/>
          </a:ln>
        </p:spPr>
      </p:sp>
      <p:sp>
        <p:nvSpPr>
          <p:cNvPr id="13" name="Text 11"/>
          <p:cNvSpPr/>
          <p:nvPr/>
        </p:nvSpPr>
        <p:spPr>
          <a:xfrm>
            <a:off x="812800" y="3397101"/>
            <a:ext cx="7770114"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Across the 56: slot 1 constant 98% · 2: 84% · 3: 66% · 5: 57%</a:t>
            </a:r>
            <a:endParaRPr lang="en-US" sz="1600" dirty="0"/>
          </a:p>
        </p:txBody>
      </p:sp>
      <p:sp>
        <p:nvSpPr>
          <p:cNvPr id="14" name="Shape 12"/>
          <p:cNvSpPr/>
          <p:nvPr/>
        </p:nvSpPr>
        <p:spPr>
          <a:xfrm>
            <a:off x="812800" y="3765996"/>
            <a:ext cx="7543800" cy="0"/>
          </a:xfrm>
          <a:prstGeom prst="line">
            <a:avLst/>
          </a:prstGeom>
          <a:noFill/>
          <a:ln w="6350">
            <a:solidFill>
              <a:srgbClr val="222A35"/>
            </a:solidFill>
            <a:prstDash val="solid"/>
          </a:ln>
        </p:spPr>
      </p:sp>
      <p:sp>
        <p:nvSpPr>
          <p:cNvPr id="15" name="Text 13"/>
          <p:cNvSpPr/>
          <p:nvPr/>
        </p:nvSpPr>
        <p:spPr>
          <a:xfrm>
            <a:off x="812800" y="3870771"/>
            <a:ext cx="7770114"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Slot 4 never constant in the 47 that start at character 17 or 20</a:t>
            </a:r>
            <a:endParaRPr lang="en-US" sz="1600" dirty="0"/>
          </a:p>
        </p:txBody>
      </p:sp>
      <p:sp>
        <p:nvSpPr>
          <p:cNvPr id="16" name="Shape 14"/>
          <p:cNvSpPr/>
          <p:nvPr/>
        </p:nvSpPr>
        <p:spPr>
          <a:xfrm>
            <a:off x="812800" y="4310112"/>
            <a:ext cx="152400" cy="152400"/>
          </a:xfrm>
          <a:prstGeom prst="rect">
            <a:avLst/>
          </a:prstGeom>
          <a:solidFill>
            <a:srgbClr val="FFCC00"/>
          </a:solidFill>
          <a:ln/>
        </p:spPr>
      </p:sp>
      <p:sp>
        <p:nvSpPr>
          <p:cNvPr id="17" name="Text 15"/>
          <p:cNvSpPr/>
          <p:nvPr/>
        </p:nvSpPr>
        <p:spPr>
          <a:xfrm>
            <a:off x="1016000" y="4287292"/>
            <a:ext cx="782598"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same slot</a:t>
            </a:r>
            <a:endParaRPr lang="en-US" sz="1200" dirty="0"/>
          </a:p>
        </p:txBody>
      </p:sp>
      <p:sp>
        <p:nvSpPr>
          <p:cNvPr id="18" name="Shape 16"/>
          <p:cNvSpPr/>
          <p:nvPr/>
        </p:nvSpPr>
        <p:spPr>
          <a:xfrm>
            <a:off x="1871365" y="4310112"/>
            <a:ext cx="152400" cy="152400"/>
          </a:xfrm>
          <a:prstGeom prst="rect">
            <a:avLst/>
          </a:prstGeom>
          <a:solidFill>
            <a:srgbClr val="7A6320"/>
          </a:solidFill>
          <a:ln/>
        </p:spPr>
      </p:sp>
      <p:sp>
        <p:nvSpPr>
          <p:cNvPr id="19" name="Text 17"/>
          <p:cNvSpPr/>
          <p:nvPr/>
        </p:nvSpPr>
        <p:spPr>
          <a:xfrm>
            <a:off x="2074565" y="4287292"/>
            <a:ext cx="2029916"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same slot, this block differs</a:t>
            </a:r>
            <a:endParaRPr lang="en-US" sz="1200" dirty="0"/>
          </a:p>
        </p:txBody>
      </p:sp>
      <p:sp>
        <p:nvSpPr>
          <p:cNvPr id="20" name="Shape 18"/>
          <p:cNvSpPr/>
          <p:nvPr/>
        </p:nvSpPr>
        <p:spPr>
          <a:xfrm>
            <a:off x="4104481" y="4310112"/>
            <a:ext cx="152400" cy="152400"/>
          </a:xfrm>
          <a:prstGeom prst="rect">
            <a:avLst/>
          </a:prstGeom>
          <a:solidFill>
            <a:srgbClr val="232B33"/>
          </a:solidFill>
          <a:ln/>
        </p:spPr>
      </p:sp>
      <p:sp>
        <p:nvSpPr>
          <p:cNvPr id="21" name="Text 19"/>
          <p:cNvSpPr/>
          <p:nvPr/>
        </p:nvSpPr>
        <p:spPr>
          <a:xfrm>
            <a:off x="4307681" y="4287292"/>
            <a:ext cx="102685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slot changes</a:t>
            </a:r>
            <a:endParaRPr lang="en-US" sz="1200" dirty="0"/>
          </a:p>
        </p:txBody>
      </p:sp>
      <p:sp>
        <p:nvSpPr>
          <p:cNvPr id="22" name="Text 20"/>
          <p:cNvSpPr/>
          <p:nvPr/>
        </p:nvSpPr>
        <p:spPr>
          <a:xfrm>
            <a:off x="812800" y="4586982"/>
            <a:ext cx="7770114"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Arial" pitchFamily="34" charset="0"/>
                <a:ea typeface="Arial" pitchFamily="34" charset="-122"/>
                <a:cs typeface="Arial" pitchFamily="34" charset="-120"/>
              </a:rPr>
              <a:t>Stacked so the slots line up; the page draws the blocks side by side in one row</a:t>
            </a:r>
            <a:endParaRPr lang="en-US" sz="1200" dirty="0"/>
          </a:p>
        </p:txBody>
      </p:sp>
      <p:sp>
        <p:nvSpPr>
          <p:cNvPr id="23" name="Text 21"/>
          <p:cNvSpPr/>
          <p:nvPr/>
        </p:nvSpPr>
        <p:spPr>
          <a:xfrm>
            <a:off x="8712200" y="2341811"/>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slot</a:t>
            </a:r>
            <a:endParaRPr lang="en-US" sz="1200" dirty="0"/>
          </a:p>
        </p:txBody>
      </p:sp>
      <p:sp>
        <p:nvSpPr>
          <p:cNvPr id="24" name="Text 22"/>
          <p:cNvSpPr/>
          <p:nvPr/>
        </p:nvSpPr>
        <p:spPr>
          <a:xfrm>
            <a:off x="9220200" y="2341811"/>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25" name="Text 23"/>
          <p:cNvSpPr/>
          <p:nvPr/>
        </p:nvSpPr>
        <p:spPr>
          <a:xfrm>
            <a:off x="9652000" y="2341811"/>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26" name="Text 24"/>
          <p:cNvSpPr/>
          <p:nvPr/>
        </p:nvSpPr>
        <p:spPr>
          <a:xfrm>
            <a:off x="10083800" y="2341811"/>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27" name="Text 25"/>
          <p:cNvSpPr/>
          <p:nvPr/>
        </p:nvSpPr>
        <p:spPr>
          <a:xfrm>
            <a:off x="10515600" y="2341811"/>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28" name="Text 26"/>
          <p:cNvSpPr/>
          <p:nvPr/>
        </p:nvSpPr>
        <p:spPr>
          <a:xfrm>
            <a:off x="10947400" y="2341811"/>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29" name="Text 27"/>
          <p:cNvSpPr/>
          <p:nvPr/>
        </p:nvSpPr>
        <p:spPr>
          <a:xfrm>
            <a:off x="8712200" y="2563515"/>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t>
            </a:r>
            <a:endParaRPr lang="en-US" sz="1200" dirty="0"/>
          </a:p>
        </p:txBody>
      </p:sp>
      <p:sp>
        <p:nvSpPr>
          <p:cNvPr id="30" name="Text 28"/>
          <p:cNvSpPr/>
          <p:nvPr/>
        </p:nvSpPr>
        <p:spPr>
          <a:xfrm>
            <a:off x="9220200" y="256351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98</a:t>
            </a:r>
            <a:endParaRPr lang="en-US" sz="1200" dirty="0"/>
          </a:p>
        </p:txBody>
      </p:sp>
      <p:sp>
        <p:nvSpPr>
          <p:cNvPr id="31" name="Text 29"/>
          <p:cNvSpPr/>
          <p:nvPr/>
        </p:nvSpPr>
        <p:spPr>
          <a:xfrm>
            <a:off x="9652000" y="256351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84</a:t>
            </a:r>
            <a:endParaRPr lang="en-US" sz="1200" dirty="0"/>
          </a:p>
        </p:txBody>
      </p:sp>
      <p:sp>
        <p:nvSpPr>
          <p:cNvPr id="32" name="Text 30"/>
          <p:cNvSpPr/>
          <p:nvPr/>
        </p:nvSpPr>
        <p:spPr>
          <a:xfrm>
            <a:off x="10083800" y="256351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66</a:t>
            </a:r>
            <a:endParaRPr lang="en-US" sz="1200" dirty="0"/>
          </a:p>
        </p:txBody>
      </p:sp>
      <p:sp>
        <p:nvSpPr>
          <p:cNvPr id="33" name="Text 31"/>
          <p:cNvSpPr/>
          <p:nvPr/>
        </p:nvSpPr>
        <p:spPr>
          <a:xfrm>
            <a:off x="10515600" y="256351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a:t>
            </a:r>
            <a:endParaRPr lang="en-US" sz="1200" dirty="0"/>
          </a:p>
        </p:txBody>
      </p:sp>
      <p:sp>
        <p:nvSpPr>
          <p:cNvPr id="34" name="Text 32"/>
          <p:cNvSpPr/>
          <p:nvPr/>
        </p:nvSpPr>
        <p:spPr>
          <a:xfrm>
            <a:off x="10947400" y="2563515"/>
            <a:ext cx="457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57</a:t>
            </a:r>
            <a:endParaRPr lang="en-US" sz="1200" dirty="0"/>
          </a:p>
        </p:txBody>
      </p:sp>
      <p:sp>
        <p:nvSpPr>
          <p:cNvPr id="35" name="Text 33"/>
          <p:cNvSpPr/>
          <p:nvPr/>
        </p:nvSpPr>
        <p:spPr>
          <a:xfrm>
            <a:off x="8712200" y="2785219"/>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36" name="Text 34"/>
          <p:cNvSpPr/>
          <p:nvPr/>
        </p:nvSpPr>
        <p:spPr>
          <a:xfrm>
            <a:off x="9245600" y="278521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37" name="Text 35"/>
          <p:cNvSpPr/>
          <p:nvPr/>
        </p:nvSpPr>
        <p:spPr>
          <a:xfrm>
            <a:off x="9677400" y="278521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38" name="Text 36"/>
          <p:cNvSpPr/>
          <p:nvPr/>
        </p:nvSpPr>
        <p:spPr>
          <a:xfrm>
            <a:off x="10109200" y="278521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39" name="Text 37"/>
          <p:cNvSpPr/>
          <p:nvPr/>
        </p:nvSpPr>
        <p:spPr>
          <a:xfrm>
            <a:off x="10541000" y="2785219"/>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L</a:t>
            </a:r>
            <a:endParaRPr lang="en-US" sz="1200" dirty="0"/>
          </a:p>
        </p:txBody>
      </p:sp>
      <p:sp>
        <p:nvSpPr>
          <p:cNvPr id="40" name="Text 38"/>
          <p:cNvSpPr/>
          <p:nvPr/>
        </p:nvSpPr>
        <p:spPr>
          <a:xfrm>
            <a:off x="10972800" y="278521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41" name="Text 39"/>
          <p:cNvSpPr/>
          <p:nvPr/>
        </p:nvSpPr>
        <p:spPr>
          <a:xfrm>
            <a:off x="8712200" y="3006923"/>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42" name="Text 40"/>
          <p:cNvSpPr/>
          <p:nvPr/>
        </p:nvSpPr>
        <p:spPr>
          <a:xfrm>
            <a:off x="9245600" y="3006923"/>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43" name="Text 41"/>
          <p:cNvSpPr/>
          <p:nvPr/>
        </p:nvSpPr>
        <p:spPr>
          <a:xfrm>
            <a:off x="9677400" y="3006923"/>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44" name="Text 42"/>
          <p:cNvSpPr/>
          <p:nvPr/>
        </p:nvSpPr>
        <p:spPr>
          <a:xfrm>
            <a:off x="10109200" y="3006923"/>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45" name="Text 43"/>
          <p:cNvSpPr/>
          <p:nvPr/>
        </p:nvSpPr>
        <p:spPr>
          <a:xfrm>
            <a:off x="10541000" y="3006923"/>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E</a:t>
            </a:r>
            <a:endParaRPr lang="en-US" sz="1200" dirty="0"/>
          </a:p>
        </p:txBody>
      </p:sp>
      <p:sp>
        <p:nvSpPr>
          <p:cNvPr id="46" name="Text 44"/>
          <p:cNvSpPr/>
          <p:nvPr/>
        </p:nvSpPr>
        <p:spPr>
          <a:xfrm>
            <a:off x="10972800" y="3006923"/>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47" name="Text 45"/>
          <p:cNvSpPr/>
          <p:nvPr/>
        </p:nvSpPr>
        <p:spPr>
          <a:xfrm>
            <a:off x="8712200" y="3228628"/>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48" name="Text 46"/>
          <p:cNvSpPr/>
          <p:nvPr/>
        </p:nvSpPr>
        <p:spPr>
          <a:xfrm>
            <a:off x="9245600" y="3228628"/>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49" name="Text 47"/>
          <p:cNvSpPr/>
          <p:nvPr/>
        </p:nvSpPr>
        <p:spPr>
          <a:xfrm>
            <a:off x="9677400" y="3228628"/>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50" name="Text 48"/>
          <p:cNvSpPr/>
          <p:nvPr/>
        </p:nvSpPr>
        <p:spPr>
          <a:xfrm>
            <a:off x="10109200" y="3228628"/>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51" name="Text 49"/>
          <p:cNvSpPr/>
          <p:nvPr/>
        </p:nvSpPr>
        <p:spPr>
          <a:xfrm>
            <a:off x="10541000" y="3228628"/>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4</a:t>
            </a:r>
            <a:endParaRPr lang="en-US" sz="1200" dirty="0"/>
          </a:p>
        </p:txBody>
      </p:sp>
      <p:sp>
        <p:nvSpPr>
          <p:cNvPr id="52" name="Text 50"/>
          <p:cNvSpPr/>
          <p:nvPr/>
        </p:nvSpPr>
        <p:spPr>
          <a:xfrm>
            <a:off x="10972800" y="3228628"/>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53" name="Text 51"/>
          <p:cNvSpPr/>
          <p:nvPr/>
        </p:nvSpPr>
        <p:spPr>
          <a:xfrm>
            <a:off x="8712200" y="3450332"/>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54" name="Text 52"/>
          <p:cNvSpPr/>
          <p:nvPr/>
        </p:nvSpPr>
        <p:spPr>
          <a:xfrm>
            <a:off x="9245600" y="345033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55" name="Text 53"/>
          <p:cNvSpPr/>
          <p:nvPr/>
        </p:nvSpPr>
        <p:spPr>
          <a:xfrm>
            <a:off x="9677400" y="345033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56" name="Text 54"/>
          <p:cNvSpPr/>
          <p:nvPr/>
        </p:nvSpPr>
        <p:spPr>
          <a:xfrm>
            <a:off x="10109200" y="345033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57" name="Text 55"/>
          <p:cNvSpPr/>
          <p:nvPr/>
        </p:nvSpPr>
        <p:spPr>
          <a:xfrm>
            <a:off x="10541000" y="3450332"/>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T</a:t>
            </a:r>
            <a:endParaRPr lang="en-US" sz="1200" dirty="0"/>
          </a:p>
        </p:txBody>
      </p:sp>
      <p:sp>
        <p:nvSpPr>
          <p:cNvPr id="58" name="Text 56"/>
          <p:cNvSpPr/>
          <p:nvPr/>
        </p:nvSpPr>
        <p:spPr>
          <a:xfrm>
            <a:off x="10972800" y="345033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59" name="Text 57"/>
          <p:cNvSpPr/>
          <p:nvPr/>
        </p:nvSpPr>
        <p:spPr>
          <a:xfrm>
            <a:off x="8712200" y="3672036"/>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60" name="Text 58"/>
          <p:cNvSpPr/>
          <p:nvPr/>
        </p:nvSpPr>
        <p:spPr>
          <a:xfrm>
            <a:off x="9245600" y="367203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61" name="Text 59"/>
          <p:cNvSpPr/>
          <p:nvPr/>
        </p:nvSpPr>
        <p:spPr>
          <a:xfrm>
            <a:off x="9677400" y="367203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62" name="Text 60"/>
          <p:cNvSpPr/>
          <p:nvPr/>
        </p:nvSpPr>
        <p:spPr>
          <a:xfrm>
            <a:off x="10109200" y="367203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63" name="Text 61"/>
          <p:cNvSpPr/>
          <p:nvPr/>
        </p:nvSpPr>
        <p:spPr>
          <a:xfrm>
            <a:off x="10541000" y="3672036"/>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G</a:t>
            </a:r>
            <a:endParaRPr lang="en-US" sz="1200" dirty="0"/>
          </a:p>
        </p:txBody>
      </p:sp>
      <p:sp>
        <p:nvSpPr>
          <p:cNvPr id="64" name="Text 62"/>
          <p:cNvSpPr/>
          <p:nvPr/>
        </p:nvSpPr>
        <p:spPr>
          <a:xfrm>
            <a:off x="10972800" y="367203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65" name="Text 63"/>
          <p:cNvSpPr/>
          <p:nvPr/>
        </p:nvSpPr>
        <p:spPr>
          <a:xfrm>
            <a:off x="8712200" y="3893741"/>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6</a:t>
            </a:r>
            <a:endParaRPr lang="en-US" sz="1200" dirty="0"/>
          </a:p>
        </p:txBody>
      </p:sp>
      <p:sp>
        <p:nvSpPr>
          <p:cNvPr id="66" name="Text 64"/>
          <p:cNvSpPr/>
          <p:nvPr/>
        </p:nvSpPr>
        <p:spPr>
          <a:xfrm>
            <a:off x="9245600" y="3893741"/>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67" name="Text 65"/>
          <p:cNvSpPr/>
          <p:nvPr/>
        </p:nvSpPr>
        <p:spPr>
          <a:xfrm>
            <a:off x="9677400" y="3893741"/>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68" name="Text 66"/>
          <p:cNvSpPr/>
          <p:nvPr/>
        </p:nvSpPr>
        <p:spPr>
          <a:xfrm>
            <a:off x="10109200" y="3893741"/>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69" name="Text 67"/>
          <p:cNvSpPr/>
          <p:nvPr/>
        </p:nvSpPr>
        <p:spPr>
          <a:xfrm>
            <a:off x="10541000" y="3893741"/>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N</a:t>
            </a:r>
            <a:endParaRPr lang="en-US" sz="1200" dirty="0"/>
          </a:p>
        </p:txBody>
      </p:sp>
      <p:sp>
        <p:nvSpPr>
          <p:cNvPr id="70" name="Text 68"/>
          <p:cNvSpPr/>
          <p:nvPr/>
        </p:nvSpPr>
        <p:spPr>
          <a:xfrm>
            <a:off x="10972800" y="3893741"/>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71" name="Text 69"/>
          <p:cNvSpPr/>
          <p:nvPr/>
        </p:nvSpPr>
        <p:spPr>
          <a:xfrm>
            <a:off x="8712200" y="4115445"/>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7</a:t>
            </a:r>
            <a:endParaRPr lang="en-US" sz="1200" dirty="0"/>
          </a:p>
        </p:txBody>
      </p:sp>
      <p:sp>
        <p:nvSpPr>
          <p:cNvPr id="72" name="Text 70"/>
          <p:cNvSpPr/>
          <p:nvPr/>
        </p:nvSpPr>
        <p:spPr>
          <a:xfrm>
            <a:off x="9245600" y="4115445"/>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73" name="Text 71"/>
          <p:cNvSpPr/>
          <p:nvPr/>
        </p:nvSpPr>
        <p:spPr>
          <a:xfrm>
            <a:off x="9677400" y="4115445"/>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74" name="Text 72"/>
          <p:cNvSpPr/>
          <p:nvPr/>
        </p:nvSpPr>
        <p:spPr>
          <a:xfrm>
            <a:off x="10109200" y="4115445"/>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75" name="Text 73"/>
          <p:cNvSpPr/>
          <p:nvPr/>
        </p:nvSpPr>
        <p:spPr>
          <a:xfrm>
            <a:off x="10541000" y="4115445"/>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C</a:t>
            </a:r>
            <a:endParaRPr lang="en-US" sz="1200" dirty="0"/>
          </a:p>
        </p:txBody>
      </p:sp>
      <p:sp>
        <p:nvSpPr>
          <p:cNvPr id="76" name="Text 74"/>
          <p:cNvSpPr/>
          <p:nvPr/>
        </p:nvSpPr>
        <p:spPr>
          <a:xfrm>
            <a:off x="10972800" y="4115445"/>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77" name="Text 75"/>
          <p:cNvSpPr/>
          <p:nvPr/>
        </p:nvSpPr>
        <p:spPr>
          <a:xfrm>
            <a:off x="8712200" y="4337149"/>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8</a:t>
            </a:r>
            <a:endParaRPr lang="en-US" sz="1200" dirty="0"/>
          </a:p>
        </p:txBody>
      </p:sp>
      <p:sp>
        <p:nvSpPr>
          <p:cNvPr id="78" name="Text 76"/>
          <p:cNvSpPr/>
          <p:nvPr/>
        </p:nvSpPr>
        <p:spPr>
          <a:xfrm>
            <a:off x="9245600" y="433714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79" name="Text 77"/>
          <p:cNvSpPr/>
          <p:nvPr/>
        </p:nvSpPr>
        <p:spPr>
          <a:xfrm>
            <a:off x="9677400" y="433714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80" name="Text 78"/>
          <p:cNvSpPr/>
          <p:nvPr/>
        </p:nvSpPr>
        <p:spPr>
          <a:xfrm>
            <a:off x="10109200" y="433714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81" name="Text 79"/>
          <p:cNvSpPr/>
          <p:nvPr/>
        </p:nvSpPr>
        <p:spPr>
          <a:xfrm>
            <a:off x="10541000" y="4337149"/>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J</a:t>
            </a:r>
            <a:endParaRPr lang="en-US" sz="1200" dirty="0"/>
          </a:p>
        </p:txBody>
      </p:sp>
      <p:sp>
        <p:nvSpPr>
          <p:cNvPr id="82" name="Text 80"/>
          <p:cNvSpPr/>
          <p:nvPr/>
        </p:nvSpPr>
        <p:spPr>
          <a:xfrm>
            <a:off x="10972800" y="4337149"/>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83" name="Text 81"/>
          <p:cNvSpPr/>
          <p:nvPr/>
        </p:nvSpPr>
        <p:spPr>
          <a:xfrm>
            <a:off x="8712200" y="4558854"/>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9</a:t>
            </a:r>
            <a:endParaRPr lang="en-US" sz="1200" dirty="0"/>
          </a:p>
        </p:txBody>
      </p:sp>
      <p:sp>
        <p:nvSpPr>
          <p:cNvPr id="84" name="Text 82"/>
          <p:cNvSpPr/>
          <p:nvPr/>
        </p:nvSpPr>
        <p:spPr>
          <a:xfrm>
            <a:off x="9245600" y="4558854"/>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85" name="Text 83"/>
          <p:cNvSpPr/>
          <p:nvPr/>
        </p:nvSpPr>
        <p:spPr>
          <a:xfrm>
            <a:off x="9677400" y="4558854"/>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86" name="Text 84"/>
          <p:cNvSpPr/>
          <p:nvPr/>
        </p:nvSpPr>
        <p:spPr>
          <a:xfrm>
            <a:off x="10109200" y="4558854"/>
            <a:ext cx="406400" cy="202654"/>
          </a:xfrm>
          <a:prstGeom prst="rect">
            <a:avLst/>
          </a:prstGeom>
          <a:solidFill>
            <a:srgbClr val="7A6320"/>
          </a:solidFill>
          <a:ln/>
        </p:spPr>
        <p:txBody>
          <a:bodyPr wrap="square" lIns="0" tIns="0" rIns="0" bIns="0" rtlCol="0" anchor="t">
            <a:normAutofit/>
          </a:bodyPr>
          <a:lstStyle/>
          <a:p>
            <a:pPr algn="ctr" indent="0" marL="0">
              <a:lnSpc>
                <a:spcPts val="1596"/>
              </a:lnSpc>
              <a:buNone/>
            </a:pPr>
            <a:r>
              <a:rPr lang="en-US" sz="1200" dirty="0">
                <a:solidFill>
                  <a:srgbClr val="E6EDF3"/>
                </a:solidFill>
                <a:latin typeface="Courier New" pitchFamily="49" charset="0"/>
                <a:ea typeface="Courier New" pitchFamily="49" charset="-122"/>
                <a:cs typeface="Courier New" pitchFamily="49" charset="-120"/>
              </a:rPr>
              <a:t>H</a:t>
            </a:r>
            <a:endParaRPr lang="en-US" sz="1200" dirty="0"/>
          </a:p>
        </p:txBody>
      </p:sp>
      <p:sp>
        <p:nvSpPr>
          <p:cNvPr id="87" name="Text 85"/>
          <p:cNvSpPr/>
          <p:nvPr/>
        </p:nvSpPr>
        <p:spPr>
          <a:xfrm>
            <a:off x="10541000" y="4558854"/>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F</a:t>
            </a:r>
            <a:endParaRPr lang="en-US" sz="1200" dirty="0"/>
          </a:p>
        </p:txBody>
      </p:sp>
      <p:sp>
        <p:nvSpPr>
          <p:cNvPr id="88" name="Text 86"/>
          <p:cNvSpPr/>
          <p:nvPr/>
        </p:nvSpPr>
        <p:spPr>
          <a:xfrm>
            <a:off x="10972800" y="4558854"/>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89" name="Text 87"/>
          <p:cNvSpPr/>
          <p:nvPr/>
        </p:nvSpPr>
        <p:spPr>
          <a:xfrm>
            <a:off x="8712200" y="4780558"/>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10</a:t>
            </a:r>
            <a:endParaRPr lang="en-US" sz="1200" dirty="0"/>
          </a:p>
        </p:txBody>
      </p:sp>
      <p:sp>
        <p:nvSpPr>
          <p:cNvPr id="90" name="Text 88"/>
          <p:cNvSpPr/>
          <p:nvPr/>
        </p:nvSpPr>
        <p:spPr>
          <a:xfrm>
            <a:off x="9245600" y="4780558"/>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91" name="Text 89"/>
          <p:cNvSpPr/>
          <p:nvPr/>
        </p:nvSpPr>
        <p:spPr>
          <a:xfrm>
            <a:off x="9677400" y="4780558"/>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92" name="Text 90"/>
          <p:cNvSpPr/>
          <p:nvPr/>
        </p:nvSpPr>
        <p:spPr>
          <a:xfrm>
            <a:off x="10109200" y="4780558"/>
            <a:ext cx="406400" cy="202654"/>
          </a:xfrm>
          <a:prstGeom prst="rect">
            <a:avLst/>
          </a:prstGeom>
          <a:solidFill>
            <a:srgbClr val="7A6320"/>
          </a:solidFill>
          <a:ln/>
        </p:spPr>
        <p:txBody>
          <a:bodyPr wrap="square" lIns="0" tIns="0" rIns="0" bIns="0" rtlCol="0" anchor="t">
            <a:normAutofit/>
          </a:bodyPr>
          <a:lstStyle/>
          <a:p>
            <a:pPr algn="ctr" indent="0" marL="0">
              <a:lnSpc>
                <a:spcPts val="1596"/>
              </a:lnSpc>
              <a:buNone/>
            </a:pPr>
            <a:r>
              <a:rPr lang="en-US" sz="1200" dirty="0">
                <a:solidFill>
                  <a:srgbClr val="E6EDF3"/>
                </a:solidFill>
                <a:latin typeface="Courier New" pitchFamily="49" charset="0"/>
                <a:ea typeface="Courier New" pitchFamily="49" charset="-122"/>
                <a:cs typeface="Courier New" pitchFamily="49" charset="-120"/>
              </a:rPr>
              <a:t>E</a:t>
            </a:r>
            <a:endParaRPr lang="en-US" sz="1200" dirty="0"/>
          </a:p>
        </p:txBody>
      </p:sp>
      <p:sp>
        <p:nvSpPr>
          <p:cNvPr id="93" name="Text 91"/>
          <p:cNvSpPr/>
          <p:nvPr/>
        </p:nvSpPr>
        <p:spPr>
          <a:xfrm>
            <a:off x="10541000" y="4780558"/>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4</a:t>
            </a:r>
            <a:endParaRPr lang="en-US" sz="1200" dirty="0"/>
          </a:p>
        </p:txBody>
      </p:sp>
      <p:sp>
        <p:nvSpPr>
          <p:cNvPr id="94" name="Text 92"/>
          <p:cNvSpPr/>
          <p:nvPr/>
        </p:nvSpPr>
        <p:spPr>
          <a:xfrm>
            <a:off x="10972800" y="4780558"/>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95" name="Text 93"/>
          <p:cNvSpPr/>
          <p:nvPr/>
        </p:nvSpPr>
        <p:spPr>
          <a:xfrm>
            <a:off x="8712200" y="5002262"/>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11</a:t>
            </a:r>
            <a:endParaRPr lang="en-US" sz="1200" dirty="0"/>
          </a:p>
        </p:txBody>
      </p:sp>
      <p:sp>
        <p:nvSpPr>
          <p:cNvPr id="96" name="Text 94"/>
          <p:cNvSpPr/>
          <p:nvPr/>
        </p:nvSpPr>
        <p:spPr>
          <a:xfrm>
            <a:off x="9245600" y="500226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97" name="Text 95"/>
          <p:cNvSpPr/>
          <p:nvPr/>
        </p:nvSpPr>
        <p:spPr>
          <a:xfrm>
            <a:off x="9677400" y="500226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98" name="Text 96"/>
          <p:cNvSpPr/>
          <p:nvPr/>
        </p:nvSpPr>
        <p:spPr>
          <a:xfrm>
            <a:off x="10109200" y="500226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99" name="Text 97"/>
          <p:cNvSpPr/>
          <p:nvPr/>
        </p:nvSpPr>
        <p:spPr>
          <a:xfrm>
            <a:off x="10541000" y="5002262"/>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Y</a:t>
            </a:r>
            <a:endParaRPr lang="en-US" sz="1200" dirty="0"/>
          </a:p>
        </p:txBody>
      </p:sp>
      <p:sp>
        <p:nvSpPr>
          <p:cNvPr id="100" name="Text 98"/>
          <p:cNvSpPr/>
          <p:nvPr/>
        </p:nvSpPr>
        <p:spPr>
          <a:xfrm>
            <a:off x="10972800" y="5002262"/>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101" name="Text 99"/>
          <p:cNvSpPr/>
          <p:nvPr/>
        </p:nvSpPr>
        <p:spPr>
          <a:xfrm>
            <a:off x="8712200" y="5223966"/>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12</a:t>
            </a:r>
            <a:endParaRPr lang="en-US" sz="1200" dirty="0"/>
          </a:p>
        </p:txBody>
      </p:sp>
      <p:sp>
        <p:nvSpPr>
          <p:cNvPr id="102" name="Text 100"/>
          <p:cNvSpPr/>
          <p:nvPr/>
        </p:nvSpPr>
        <p:spPr>
          <a:xfrm>
            <a:off x="9245600" y="522396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103" name="Text 101"/>
          <p:cNvSpPr/>
          <p:nvPr/>
        </p:nvSpPr>
        <p:spPr>
          <a:xfrm>
            <a:off x="9677400" y="522396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104" name="Text 102"/>
          <p:cNvSpPr/>
          <p:nvPr/>
        </p:nvSpPr>
        <p:spPr>
          <a:xfrm>
            <a:off x="10109200" y="522396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105" name="Text 103"/>
          <p:cNvSpPr/>
          <p:nvPr/>
        </p:nvSpPr>
        <p:spPr>
          <a:xfrm>
            <a:off x="10541000" y="5223966"/>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M</a:t>
            </a:r>
            <a:endParaRPr lang="en-US" sz="1200" dirty="0"/>
          </a:p>
        </p:txBody>
      </p:sp>
      <p:sp>
        <p:nvSpPr>
          <p:cNvPr id="106" name="Text 104"/>
          <p:cNvSpPr/>
          <p:nvPr/>
        </p:nvSpPr>
        <p:spPr>
          <a:xfrm>
            <a:off x="10972800" y="5223966"/>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D</a:t>
            </a:r>
            <a:endParaRPr lang="en-US" sz="1200" dirty="0"/>
          </a:p>
        </p:txBody>
      </p:sp>
      <p:sp>
        <p:nvSpPr>
          <p:cNvPr id="107" name="Text 105"/>
          <p:cNvSpPr/>
          <p:nvPr/>
        </p:nvSpPr>
        <p:spPr>
          <a:xfrm>
            <a:off x="8712200" y="5445671"/>
            <a:ext cx="5080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13</a:t>
            </a:r>
            <a:endParaRPr lang="en-US" sz="1200" dirty="0"/>
          </a:p>
        </p:txBody>
      </p:sp>
      <p:sp>
        <p:nvSpPr>
          <p:cNvPr id="108" name="Text 106"/>
          <p:cNvSpPr/>
          <p:nvPr/>
        </p:nvSpPr>
        <p:spPr>
          <a:xfrm>
            <a:off x="9245600" y="5445671"/>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109" name="Text 107"/>
          <p:cNvSpPr/>
          <p:nvPr/>
        </p:nvSpPr>
        <p:spPr>
          <a:xfrm>
            <a:off x="9677400" y="5445671"/>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R</a:t>
            </a:r>
            <a:endParaRPr lang="en-US" sz="1200" dirty="0"/>
          </a:p>
        </p:txBody>
      </p:sp>
      <p:sp>
        <p:nvSpPr>
          <p:cNvPr id="110" name="Text 108"/>
          <p:cNvSpPr/>
          <p:nvPr/>
        </p:nvSpPr>
        <p:spPr>
          <a:xfrm>
            <a:off x="10109200" y="5445671"/>
            <a:ext cx="406400" cy="202654"/>
          </a:xfrm>
          <a:prstGeom prst="rect">
            <a:avLst/>
          </a:prstGeom>
          <a:solidFill>
            <a:srgbClr val="FFCC00"/>
          </a:solidFill>
          <a:ln/>
        </p:spPr>
        <p:txBody>
          <a:bodyPr wrap="square" lIns="0" tIns="0" rIns="0" bIns="0" rtlCol="0" anchor="t">
            <a:normAutofit/>
          </a:bodyPr>
          <a:lstStyle/>
          <a:p>
            <a:pPr algn="ctr" indent="0" marL="0">
              <a:lnSpc>
                <a:spcPts val="1596"/>
              </a:lnSpc>
              <a:buNone/>
            </a:pPr>
            <a:r>
              <a:rPr lang="en-US" sz="1200" b="1" dirty="0">
                <a:solidFill>
                  <a:srgbClr val="14110A"/>
                </a:solidFill>
                <a:latin typeface="Courier New" pitchFamily="49" charset="0"/>
                <a:ea typeface="Courier New" pitchFamily="49" charset="-122"/>
                <a:cs typeface="Courier New" pitchFamily="49" charset="-120"/>
              </a:rPr>
              <a:t>O</a:t>
            </a:r>
            <a:endParaRPr lang="en-US" sz="1200" dirty="0"/>
          </a:p>
        </p:txBody>
      </p:sp>
      <p:sp>
        <p:nvSpPr>
          <p:cNvPr id="111" name="Text 109"/>
          <p:cNvSpPr/>
          <p:nvPr/>
        </p:nvSpPr>
        <p:spPr>
          <a:xfrm>
            <a:off x="10541000" y="5445671"/>
            <a:ext cx="406400" cy="202654"/>
          </a:xfrm>
          <a:prstGeom prst="rect">
            <a:avLst/>
          </a:prstGeom>
          <a:solidFill>
            <a:srgbClr val="232B33"/>
          </a:solidFill>
          <a:ln/>
        </p:spPr>
        <p:txBody>
          <a:bodyPr wrap="square" lIns="0" tIns="0" rIns="0" bIns="0" rtlCol="0" anchor="t">
            <a:normAutofit/>
          </a:bodyPr>
          <a:lstStyle/>
          <a:p>
            <a:pPr algn="ctr" indent="0" marL="0">
              <a:lnSpc>
                <a:spcPts val="1596"/>
              </a:lnSpc>
              <a:buNone/>
            </a:pPr>
            <a:r>
              <a:rPr lang="en-US" sz="1200" dirty="0">
                <a:solidFill>
                  <a:srgbClr val="C9D1D9"/>
                </a:solidFill>
                <a:latin typeface="Courier New" pitchFamily="49" charset="0"/>
                <a:ea typeface="Courier New" pitchFamily="49" charset="-122"/>
                <a:cs typeface="Courier New" pitchFamily="49" charset="-120"/>
              </a:rPr>
              <a:t>O</a:t>
            </a:r>
            <a:endParaRPr lang="en-US" sz="1200" dirty="0"/>
          </a:p>
        </p:txBody>
      </p:sp>
      <p:sp>
        <p:nvSpPr>
          <p:cNvPr id="112" name="Text 110"/>
          <p:cNvSpPr/>
          <p:nvPr/>
        </p:nvSpPr>
        <p:spPr>
          <a:xfrm>
            <a:off x="10972800" y="5445671"/>
            <a:ext cx="406400" cy="202654"/>
          </a:xfrm>
          <a:prstGeom prst="rect">
            <a:avLst/>
          </a:prstGeom>
          <a:solidFill>
            <a:srgbClr val="7A6320"/>
          </a:solidFill>
          <a:ln/>
        </p:spPr>
        <p:txBody>
          <a:bodyPr wrap="square" lIns="0" tIns="0" rIns="0" bIns="0" rtlCol="0" anchor="t">
            <a:normAutofit/>
          </a:bodyPr>
          <a:lstStyle/>
          <a:p>
            <a:pPr algn="ctr" indent="0" marL="0">
              <a:lnSpc>
                <a:spcPts val="1596"/>
              </a:lnSpc>
              <a:buNone/>
            </a:pPr>
            <a:r>
              <a:rPr lang="en-US" sz="1200" dirty="0">
                <a:solidFill>
                  <a:srgbClr val="E6EDF3"/>
                </a:solidFill>
                <a:latin typeface="Courier New" pitchFamily="49" charset="0"/>
                <a:ea typeface="Courier New" pitchFamily="49" charset="-122"/>
                <a:cs typeface="Courier New" pitchFamily="49" charset="-120"/>
              </a:rPr>
              <a:t>G</a:t>
            </a:r>
            <a:endParaRPr lang="en-US" sz="1200" dirty="0"/>
          </a:p>
        </p:txBody>
      </p:sp>
      <p:sp>
        <p:nvSpPr>
          <p:cNvPr id="113" name="Text 11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14" name="Text 112"/>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G2/G3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Longer G3 blocks</a:t>
            </a:r>
            <a:endParaRPr lang="en-US" sz="3600" dirty="0"/>
          </a:p>
        </p:txBody>
      </p:sp>
      <p:sp>
        <p:nvSpPr>
          <p:cNvPr id="4" name="Shape 2"/>
          <p:cNvSpPr/>
          <p:nvPr/>
        </p:nvSpPr>
        <p:spPr>
          <a:xfrm>
            <a:off x="812800" y="1938586"/>
            <a:ext cx="3276600" cy="0"/>
          </a:xfrm>
          <a:prstGeom prst="line">
            <a:avLst/>
          </a:prstGeom>
          <a:noFill/>
          <a:ln w="6350">
            <a:solidFill>
              <a:srgbClr val="222A35"/>
            </a:solidFill>
            <a:prstDash val="solid"/>
          </a:ln>
        </p:spPr>
      </p:sp>
      <p:sp>
        <p:nvSpPr>
          <p:cNvPr id="5" name="Text 3"/>
          <p:cNvSpPr/>
          <p:nvPr/>
        </p:nvSpPr>
        <p:spPr>
          <a:xfrm>
            <a:off x="812800" y="2017961"/>
            <a:ext cx="337489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14s:</a:t>
            </a:r>
            <a:r>
              <a:rPr lang="en-US" sz="1600" dirty="0">
                <a:solidFill>
                  <a:srgbClr val="E6EDF3"/>
                </a:solidFill>
                <a:latin typeface="Arial" pitchFamily="34" charset="0"/>
                <a:ea typeface="Arial" pitchFamily="34" charset="-122"/>
                <a:cs typeface="Arial" pitchFamily="34" charset="-120"/>
              </a:rPr>
              <a:t> 30 messages, all since the break · first 241003</a:t>
            </a:r>
            <a:endParaRPr lang="en-US" sz="1600" dirty="0"/>
          </a:p>
        </p:txBody>
      </p:sp>
      <p:sp>
        <p:nvSpPr>
          <p:cNvPr id="6" name="Shape 4"/>
          <p:cNvSpPr/>
          <p:nvPr/>
        </p:nvSpPr>
        <p:spPr>
          <a:xfrm>
            <a:off x="812800" y="2625576"/>
            <a:ext cx="3276600" cy="0"/>
          </a:xfrm>
          <a:prstGeom prst="line">
            <a:avLst/>
          </a:prstGeom>
          <a:noFill/>
          <a:ln w="6350">
            <a:solidFill>
              <a:srgbClr val="222A35"/>
            </a:solidFill>
            <a:prstDash val="solid"/>
          </a:ln>
        </p:spPr>
      </p:sp>
      <p:sp>
        <p:nvSpPr>
          <p:cNvPr id="7" name="Text 5"/>
          <p:cNvSpPr/>
          <p:nvPr/>
        </p:nvSpPr>
        <p:spPr>
          <a:xfrm>
            <a:off x="812800" y="2704951"/>
            <a:ext cx="337489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All 20 G3 45s and all 7 48s since the break; 48s = 45s read 3 later</a:t>
            </a:r>
            <a:endParaRPr lang="en-US" sz="1600" dirty="0"/>
          </a:p>
        </p:txBody>
      </p:sp>
      <p:sp>
        <p:nvSpPr>
          <p:cNvPr id="8" name="Text 6"/>
          <p:cNvSpPr/>
          <p:nvPr/>
        </p:nvSpPr>
        <p:spPr>
          <a:xfrm>
            <a:off x="4394200" y="1935411"/>
            <a:ext cx="1747788"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FCC00"/>
                </a:solidFill>
                <a:latin typeface="Courier New" pitchFamily="49" charset="0"/>
                <a:ea typeface="Courier New" pitchFamily="49" charset="-122"/>
                <a:cs typeface="Courier New" pitchFamily="49" charset="-120"/>
              </a:rPr>
              <a:t>VQ-45 · 260923 WED</a:t>
            </a:r>
            <a:endParaRPr lang="en-US" sz="1200" dirty="0"/>
          </a:p>
        </p:txBody>
      </p:sp>
      <p:sp>
        <p:nvSpPr>
          <p:cNvPr id="9" name="Text 7"/>
          <p:cNvSpPr/>
          <p:nvPr/>
        </p:nvSpPr>
        <p:spPr>
          <a:xfrm>
            <a:off x="6141988" y="1935411"/>
            <a:ext cx="28451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VQ</a:t>
            </a:r>
            <a:endParaRPr lang="en-US" sz="1200" dirty="0"/>
          </a:p>
        </p:txBody>
      </p:sp>
      <p:sp>
        <p:nvSpPr>
          <p:cNvPr id="10" name="Text 8"/>
          <p:cNvSpPr/>
          <p:nvPr/>
        </p:nvSpPr>
        <p:spPr>
          <a:xfrm>
            <a:off x="6477298" y="1935411"/>
            <a:ext cx="1381968"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TMAKX46542NQ6U</a:t>
            </a:r>
            <a:endParaRPr lang="en-US" sz="1200" dirty="0"/>
          </a:p>
        </p:txBody>
      </p:sp>
      <p:sp>
        <p:nvSpPr>
          <p:cNvPr id="11" name="Text 9"/>
          <p:cNvSpPr/>
          <p:nvPr/>
        </p:nvSpPr>
        <p:spPr>
          <a:xfrm>
            <a:off x="7910066" y="1935411"/>
            <a:ext cx="14228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a:t>
            </a:r>
            <a:endParaRPr lang="en-US" sz="1200" dirty="0"/>
          </a:p>
        </p:txBody>
      </p:sp>
      <p:sp>
        <p:nvSpPr>
          <p:cNvPr id="12" name="Text 10"/>
          <p:cNvSpPr/>
          <p:nvPr/>
        </p:nvSpPr>
        <p:spPr>
          <a:xfrm>
            <a:off x="8052346" y="1935411"/>
            <a:ext cx="19308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Y</a:t>
            </a:r>
            <a:endParaRPr lang="en-US" sz="1200" dirty="0"/>
          </a:p>
        </p:txBody>
      </p:sp>
      <p:sp>
        <p:nvSpPr>
          <p:cNvPr id="13" name="Text 11"/>
          <p:cNvSpPr/>
          <p:nvPr/>
        </p:nvSpPr>
        <p:spPr>
          <a:xfrm>
            <a:off x="43688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14" name="Text 12"/>
          <p:cNvSpPr/>
          <p:nvPr/>
        </p:nvSpPr>
        <p:spPr>
          <a:xfrm>
            <a:off x="46736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15" name="Text 13"/>
          <p:cNvSpPr/>
          <p:nvPr/>
        </p:nvSpPr>
        <p:spPr>
          <a:xfrm>
            <a:off x="49784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63</a:t>
            </a:r>
            <a:endParaRPr lang="en-US" sz="1200" dirty="0"/>
          </a:p>
        </p:txBody>
      </p:sp>
      <p:sp>
        <p:nvSpPr>
          <p:cNvPr id="16" name="Text 14"/>
          <p:cNvSpPr/>
          <p:nvPr/>
        </p:nvSpPr>
        <p:spPr>
          <a:xfrm>
            <a:off x="52832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17" name="Text 15"/>
          <p:cNvSpPr/>
          <p:nvPr/>
        </p:nvSpPr>
        <p:spPr>
          <a:xfrm>
            <a:off x="55880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97</a:t>
            </a:r>
            <a:endParaRPr lang="en-US" sz="1200" dirty="0"/>
          </a:p>
        </p:txBody>
      </p:sp>
      <p:sp>
        <p:nvSpPr>
          <p:cNvPr id="18" name="Text 16"/>
          <p:cNvSpPr/>
          <p:nvPr/>
        </p:nvSpPr>
        <p:spPr>
          <a:xfrm>
            <a:off x="58928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19" name="Text 17"/>
          <p:cNvSpPr/>
          <p:nvPr/>
        </p:nvSpPr>
        <p:spPr>
          <a:xfrm>
            <a:off x="61976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20" name="Text 18"/>
          <p:cNvSpPr/>
          <p:nvPr/>
        </p:nvSpPr>
        <p:spPr>
          <a:xfrm>
            <a:off x="65024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63</a:t>
            </a:r>
            <a:endParaRPr lang="en-US" sz="1200" dirty="0"/>
          </a:p>
        </p:txBody>
      </p:sp>
      <p:sp>
        <p:nvSpPr>
          <p:cNvPr id="21" name="Text 19"/>
          <p:cNvSpPr/>
          <p:nvPr/>
        </p:nvSpPr>
        <p:spPr>
          <a:xfrm>
            <a:off x="68072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22" name="Text 20"/>
          <p:cNvSpPr/>
          <p:nvPr/>
        </p:nvSpPr>
        <p:spPr>
          <a:xfrm>
            <a:off x="71120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40</a:t>
            </a:r>
            <a:endParaRPr lang="en-US" sz="1200" dirty="0"/>
          </a:p>
        </p:txBody>
      </p:sp>
      <p:sp>
        <p:nvSpPr>
          <p:cNvPr id="23" name="Text 21"/>
          <p:cNvSpPr/>
          <p:nvPr/>
        </p:nvSpPr>
        <p:spPr>
          <a:xfrm>
            <a:off x="74168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97</a:t>
            </a:r>
            <a:endParaRPr lang="en-US" sz="1200" dirty="0"/>
          </a:p>
        </p:txBody>
      </p:sp>
      <p:sp>
        <p:nvSpPr>
          <p:cNvPr id="24" name="Text 22"/>
          <p:cNvSpPr/>
          <p:nvPr/>
        </p:nvSpPr>
        <p:spPr>
          <a:xfrm>
            <a:off x="77216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25" name="Text 23"/>
          <p:cNvSpPr/>
          <p:nvPr/>
        </p:nvSpPr>
        <p:spPr>
          <a:xfrm>
            <a:off x="80264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30</a:t>
            </a:r>
            <a:endParaRPr lang="en-US" sz="1200" dirty="0"/>
          </a:p>
        </p:txBody>
      </p:sp>
      <p:sp>
        <p:nvSpPr>
          <p:cNvPr id="26" name="Text 24"/>
          <p:cNvSpPr/>
          <p:nvPr/>
        </p:nvSpPr>
        <p:spPr>
          <a:xfrm>
            <a:off x="8331200" y="2189411"/>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27" name="Text 25"/>
          <p:cNvSpPr/>
          <p:nvPr/>
        </p:nvSpPr>
        <p:spPr>
          <a:xfrm>
            <a:off x="43942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P</a:t>
            </a:r>
            <a:endParaRPr lang="en-US" sz="1600" dirty="0"/>
          </a:p>
        </p:txBody>
      </p:sp>
      <p:sp>
        <p:nvSpPr>
          <p:cNvPr id="28" name="Text 26"/>
          <p:cNvSpPr/>
          <p:nvPr/>
        </p:nvSpPr>
        <p:spPr>
          <a:xfrm>
            <a:off x="46990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29" name="Text 27"/>
          <p:cNvSpPr/>
          <p:nvPr/>
        </p:nvSpPr>
        <p:spPr>
          <a:xfrm>
            <a:off x="50038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30" name="Text 28"/>
          <p:cNvSpPr/>
          <p:nvPr/>
        </p:nvSpPr>
        <p:spPr>
          <a:xfrm>
            <a:off x="5308600" y="2417465"/>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V</a:t>
            </a:r>
            <a:endParaRPr lang="en-US" sz="1600" dirty="0"/>
          </a:p>
        </p:txBody>
      </p:sp>
      <p:sp>
        <p:nvSpPr>
          <p:cNvPr id="31" name="Text 29"/>
          <p:cNvSpPr/>
          <p:nvPr/>
        </p:nvSpPr>
        <p:spPr>
          <a:xfrm>
            <a:off x="56134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J</a:t>
            </a:r>
            <a:endParaRPr lang="en-US" sz="1600" dirty="0"/>
          </a:p>
        </p:txBody>
      </p:sp>
      <p:sp>
        <p:nvSpPr>
          <p:cNvPr id="32" name="Text 30"/>
          <p:cNvSpPr/>
          <p:nvPr/>
        </p:nvSpPr>
        <p:spPr>
          <a:xfrm>
            <a:off x="59182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T</a:t>
            </a:r>
            <a:endParaRPr lang="en-US" sz="1600" dirty="0"/>
          </a:p>
        </p:txBody>
      </p:sp>
      <p:sp>
        <p:nvSpPr>
          <p:cNvPr id="33" name="Text 31"/>
          <p:cNvSpPr/>
          <p:nvPr/>
        </p:nvSpPr>
        <p:spPr>
          <a:xfrm>
            <a:off x="62230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P</a:t>
            </a:r>
            <a:endParaRPr lang="en-US" sz="1600" dirty="0"/>
          </a:p>
        </p:txBody>
      </p:sp>
      <p:sp>
        <p:nvSpPr>
          <p:cNvPr id="34" name="Text 32"/>
          <p:cNvSpPr/>
          <p:nvPr/>
        </p:nvSpPr>
        <p:spPr>
          <a:xfrm>
            <a:off x="65278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Z</a:t>
            </a:r>
            <a:endParaRPr lang="en-US" sz="1600" dirty="0"/>
          </a:p>
        </p:txBody>
      </p:sp>
      <p:sp>
        <p:nvSpPr>
          <p:cNvPr id="35" name="Text 33"/>
          <p:cNvSpPr/>
          <p:nvPr/>
        </p:nvSpPr>
        <p:spPr>
          <a:xfrm>
            <a:off x="6832600" y="2417465"/>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L</a:t>
            </a:r>
            <a:endParaRPr lang="en-US" sz="1600" dirty="0"/>
          </a:p>
        </p:txBody>
      </p:sp>
      <p:sp>
        <p:nvSpPr>
          <p:cNvPr id="36" name="Text 34"/>
          <p:cNvSpPr/>
          <p:nvPr/>
        </p:nvSpPr>
        <p:spPr>
          <a:xfrm>
            <a:off x="7137400" y="2417465"/>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5</a:t>
            </a:r>
            <a:endParaRPr lang="en-US" sz="1600" dirty="0"/>
          </a:p>
        </p:txBody>
      </p:sp>
      <p:sp>
        <p:nvSpPr>
          <p:cNvPr id="37" name="Text 35"/>
          <p:cNvSpPr/>
          <p:nvPr/>
        </p:nvSpPr>
        <p:spPr>
          <a:xfrm>
            <a:off x="74422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F</a:t>
            </a:r>
            <a:endParaRPr lang="en-US" sz="1600" dirty="0"/>
          </a:p>
        </p:txBody>
      </p:sp>
      <p:sp>
        <p:nvSpPr>
          <p:cNvPr id="38" name="Text 36"/>
          <p:cNvSpPr/>
          <p:nvPr/>
        </p:nvSpPr>
        <p:spPr>
          <a:xfrm>
            <a:off x="7747000" y="2417465"/>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P</a:t>
            </a:r>
            <a:endParaRPr lang="en-US" sz="1600" dirty="0"/>
          </a:p>
        </p:txBody>
      </p:sp>
      <p:sp>
        <p:nvSpPr>
          <p:cNvPr id="39" name="Text 37"/>
          <p:cNvSpPr/>
          <p:nvPr/>
        </p:nvSpPr>
        <p:spPr>
          <a:xfrm>
            <a:off x="8051800" y="2417465"/>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A</a:t>
            </a:r>
            <a:endParaRPr lang="en-US" sz="1600" dirty="0"/>
          </a:p>
        </p:txBody>
      </p:sp>
      <p:sp>
        <p:nvSpPr>
          <p:cNvPr id="40" name="Text 38"/>
          <p:cNvSpPr/>
          <p:nvPr/>
        </p:nvSpPr>
        <p:spPr>
          <a:xfrm>
            <a:off x="8356600" y="2417465"/>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U</a:t>
            </a:r>
            <a:endParaRPr lang="en-US" sz="1600" dirty="0"/>
          </a:p>
        </p:txBody>
      </p:sp>
      <p:sp>
        <p:nvSpPr>
          <p:cNvPr id="41" name="Text 39"/>
          <p:cNvSpPr/>
          <p:nvPr/>
        </p:nvSpPr>
        <p:spPr>
          <a:xfrm>
            <a:off x="43942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P</a:t>
            </a:r>
            <a:endParaRPr lang="en-US" sz="1600" dirty="0"/>
          </a:p>
        </p:txBody>
      </p:sp>
      <p:sp>
        <p:nvSpPr>
          <p:cNvPr id="42" name="Text 40"/>
          <p:cNvSpPr/>
          <p:nvPr/>
        </p:nvSpPr>
        <p:spPr>
          <a:xfrm>
            <a:off x="46990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43" name="Text 41"/>
          <p:cNvSpPr/>
          <p:nvPr/>
        </p:nvSpPr>
        <p:spPr>
          <a:xfrm>
            <a:off x="50038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44" name="Text 42"/>
          <p:cNvSpPr/>
          <p:nvPr/>
        </p:nvSpPr>
        <p:spPr>
          <a:xfrm>
            <a:off x="5308600" y="2723257"/>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I</a:t>
            </a:r>
            <a:endParaRPr lang="en-US" sz="1600" dirty="0"/>
          </a:p>
        </p:txBody>
      </p:sp>
      <p:sp>
        <p:nvSpPr>
          <p:cNvPr id="45" name="Text 43"/>
          <p:cNvSpPr/>
          <p:nvPr/>
        </p:nvSpPr>
        <p:spPr>
          <a:xfrm>
            <a:off x="56134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J</a:t>
            </a:r>
            <a:endParaRPr lang="en-US" sz="1600" dirty="0"/>
          </a:p>
        </p:txBody>
      </p:sp>
      <p:sp>
        <p:nvSpPr>
          <p:cNvPr id="46" name="Text 44"/>
          <p:cNvSpPr/>
          <p:nvPr/>
        </p:nvSpPr>
        <p:spPr>
          <a:xfrm>
            <a:off x="59182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T</a:t>
            </a:r>
            <a:endParaRPr lang="en-US" sz="1600" dirty="0"/>
          </a:p>
        </p:txBody>
      </p:sp>
      <p:sp>
        <p:nvSpPr>
          <p:cNvPr id="47" name="Text 45"/>
          <p:cNvSpPr/>
          <p:nvPr/>
        </p:nvSpPr>
        <p:spPr>
          <a:xfrm>
            <a:off x="62230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P</a:t>
            </a:r>
            <a:endParaRPr lang="en-US" sz="1600" dirty="0"/>
          </a:p>
        </p:txBody>
      </p:sp>
      <p:sp>
        <p:nvSpPr>
          <p:cNvPr id="48" name="Text 46"/>
          <p:cNvSpPr/>
          <p:nvPr/>
        </p:nvSpPr>
        <p:spPr>
          <a:xfrm>
            <a:off x="65278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Z</a:t>
            </a:r>
            <a:endParaRPr lang="en-US" sz="1600" dirty="0"/>
          </a:p>
        </p:txBody>
      </p:sp>
      <p:sp>
        <p:nvSpPr>
          <p:cNvPr id="49" name="Text 47"/>
          <p:cNvSpPr/>
          <p:nvPr/>
        </p:nvSpPr>
        <p:spPr>
          <a:xfrm>
            <a:off x="6832600" y="2723257"/>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Z</a:t>
            </a:r>
            <a:endParaRPr lang="en-US" sz="1600" dirty="0"/>
          </a:p>
        </p:txBody>
      </p:sp>
      <p:sp>
        <p:nvSpPr>
          <p:cNvPr id="50" name="Text 48"/>
          <p:cNvSpPr/>
          <p:nvPr/>
        </p:nvSpPr>
        <p:spPr>
          <a:xfrm>
            <a:off x="7137400" y="2723257"/>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T</a:t>
            </a:r>
            <a:endParaRPr lang="en-US" sz="1600" dirty="0"/>
          </a:p>
        </p:txBody>
      </p:sp>
      <p:sp>
        <p:nvSpPr>
          <p:cNvPr id="51" name="Text 49"/>
          <p:cNvSpPr/>
          <p:nvPr/>
        </p:nvSpPr>
        <p:spPr>
          <a:xfrm>
            <a:off x="74422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F</a:t>
            </a:r>
            <a:endParaRPr lang="en-US" sz="1600" dirty="0"/>
          </a:p>
        </p:txBody>
      </p:sp>
      <p:sp>
        <p:nvSpPr>
          <p:cNvPr id="52" name="Text 50"/>
          <p:cNvSpPr/>
          <p:nvPr/>
        </p:nvSpPr>
        <p:spPr>
          <a:xfrm>
            <a:off x="7747000" y="2723257"/>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P</a:t>
            </a:r>
            <a:endParaRPr lang="en-US" sz="1600" dirty="0"/>
          </a:p>
        </p:txBody>
      </p:sp>
      <p:sp>
        <p:nvSpPr>
          <p:cNvPr id="53" name="Text 51"/>
          <p:cNvSpPr/>
          <p:nvPr/>
        </p:nvSpPr>
        <p:spPr>
          <a:xfrm>
            <a:off x="8051800" y="2723257"/>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H</a:t>
            </a:r>
            <a:endParaRPr lang="en-US" sz="1600" dirty="0"/>
          </a:p>
        </p:txBody>
      </p:sp>
      <p:sp>
        <p:nvSpPr>
          <p:cNvPr id="54" name="Text 52"/>
          <p:cNvSpPr/>
          <p:nvPr/>
        </p:nvSpPr>
        <p:spPr>
          <a:xfrm>
            <a:off x="8356600" y="2723257"/>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P</a:t>
            </a:r>
            <a:endParaRPr lang="en-US" sz="1600" dirty="0"/>
          </a:p>
        </p:txBody>
      </p:sp>
      <p:sp>
        <p:nvSpPr>
          <p:cNvPr id="55" name="Shape 53"/>
          <p:cNvSpPr/>
          <p:nvPr/>
        </p:nvSpPr>
        <p:spPr>
          <a:xfrm>
            <a:off x="812800" y="3388767"/>
            <a:ext cx="3276600" cy="0"/>
          </a:xfrm>
          <a:prstGeom prst="line">
            <a:avLst/>
          </a:prstGeom>
          <a:noFill/>
          <a:ln w="6350">
            <a:solidFill>
              <a:srgbClr val="222A35"/>
            </a:solidFill>
            <a:prstDash val="solid"/>
          </a:ln>
        </p:spPr>
      </p:sp>
      <p:sp>
        <p:nvSpPr>
          <p:cNvPr id="56" name="Text 54"/>
          <p:cNvSpPr/>
          <p:nvPr/>
        </p:nvSpPr>
        <p:spPr>
          <a:xfrm>
            <a:off x="812800" y="3468142"/>
            <a:ext cx="337489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23s:</a:t>
            </a:r>
            <a:r>
              <a:rPr lang="en-US" sz="1600" dirty="0">
                <a:solidFill>
                  <a:srgbClr val="E6EDF3"/>
                </a:solidFill>
                <a:latin typeface="Arial" pitchFamily="34" charset="0"/>
                <a:ea typeface="Arial" pitchFamily="34" charset="-122"/>
                <a:cs typeface="Arial" pitchFamily="34" charset="-120"/>
              </a:rPr>
              <a:t> 18 messages from 230601 on, across the break</a:t>
            </a:r>
            <a:endParaRPr lang="en-US" sz="1600" dirty="0"/>
          </a:p>
        </p:txBody>
      </p:sp>
      <p:sp>
        <p:nvSpPr>
          <p:cNvPr id="57" name="Shape 55"/>
          <p:cNvSpPr/>
          <p:nvPr/>
        </p:nvSpPr>
        <p:spPr>
          <a:xfrm>
            <a:off x="812800" y="4075757"/>
            <a:ext cx="3276600" cy="0"/>
          </a:xfrm>
          <a:prstGeom prst="line">
            <a:avLst/>
          </a:prstGeom>
          <a:noFill/>
          <a:ln w="6350">
            <a:solidFill>
              <a:srgbClr val="222A35"/>
            </a:solidFill>
            <a:prstDash val="solid"/>
          </a:ln>
        </p:spPr>
      </p:sp>
      <p:sp>
        <p:nvSpPr>
          <p:cNvPr id="58" name="Text 56"/>
          <p:cNvSpPr/>
          <p:nvPr/>
        </p:nvSpPr>
        <p:spPr>
          <a:xfrm>
            <a:off x="812800" y="4155132"/>
            <a:ext cx="337489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In a 23, slots 6–11 come back </a:t>
            </a:r>
            <a:r>
              <a:rPr lang="en-US" sz="1600" dirty="0">
                <a:solidFill>
                  <a:srgbClr val="4EA8DE"/>
                </a:solidFill>
                <a:latin typeface="Arial" pitchFamily="34" charset="0"/>
                <a:ea typeface="Arial" pitchFamily="34" charset="-122"/>
                <a:cs typeface="Arial" pitchFamily="34" charset="-120"/>
              </a:rPr>
              <a:t>9 later</a:t>
            </a:r>
            <a:r>
              <a:rPr lang="en-US" sz="1600" dirty="0">
                <a:solidFill>
                  <a:srgbClr val="E6EDF3"/>
                </a:solidFill>
                <a:latin typeface="Arial" pitchFamily="34" charset="0"/>
                <a:ea typeface="Arial" pitchFamily="34" charset="-122"/>
                <a:cs typeface="Arial" pitchFamily="34" charset="-120"/>
              </a:rPr>
              <a:t> at slots 15–20</a:t>
            </a:r>
            <a:endParaRPr lang="en-US" sz="1600" dirty="0"/>
          </a:p>
        </p:txBody>
      </p:sp>
      <p:sp>
        <p:nvSpPr>
          <p:cNvPr id="59" name="Text 57"/>
          <p:cNvSpPr/>
          <p:nvPr/>
        </p:nvSpPr>
        <p:spPr>
          <a:xfrm>
            <a:off x="4394200" y="3385592"/>
            <a:ext cx="1747788"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FCC00"/>
                </a:solidFill>
                <a:latin typeface="Courier New" pitchFamily="49" charset="0"/>
                <a:ea typeface="Courier New" pitchFamily="49" charset="-122"/>
                <a:cs typeface="Courier New" pitchFamily="49" charset="-120"/>
              </a:rPr>
              <a:t>43-63 · 260422 WED</a:t>
            </a:r>
            <a:endParaRPr lang="en-US" sz="1200" dirty="0"/>
          </a:p>
        </p:txBody>
      </p:sp>
      <p:sp>
        <p:nvSpPr>
          <p:cNvPr id="60" name="Text 58"/>
          <p:cNvSpPr/>
          <p:nvPr/>
        </p:nvSpPr>
        <p:spPr>
          <a:xfrm>
            <a:off x="6141988" y="3385592"/>
            <a:ext cx="28451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43</a:t>
            </a:r>
            <a:endParaRPr lang="en-US" sz="1200" dirty="0"/>
          </a:p>
        </p:txBody>
      </p:sp>
      <p:sp>
        <p:nvSpPr>
          <p:cNvPr id="61" name="Text 59"/>
          <p:cNvSpPr/>
          <p:nvPr/>
        </p:nvSpPr>
        <p:spPr>
          <a:xfrm>
            <a:off x="6477298" y="3385592"/>
            <a:ext cx="1381968"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CQHTXWYH3UIZVW</a:t>
            </a:r>
            <a:endParaRPr lang="en-US" sz="1200" dirty="0"/>
          </a:p>
        </p:txBody>
      </p:sp>
      <p:sp>
        <p:nvSpPr>
          <p:cNvPr id="62" name="Text 60"/>
          <p:cNvSpPr/>
          <p:nvPr/>
        </p:nvSpPr>
        <p:spPr>
          <a:xfrm>
            <a:off x="7910066" y="3385592"/>
            <a:ext cx="14228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a:t>
            </a:r>
            <a:endParaRPr lang="en-US" sz="1200" dirty="0"/>
          </a:p>
        </p:txBody>
      </p:sp>
      <p:sp>
        <p:nvSpPr>
          <p:cNvPr id="63" name="Text 61"/>
          <p:cNvSpPr/>
          <p:nvPr/>
        </p:nvSpPr>
        <p:spPr>
          <a:xfrm>
            <a:off x="8052346" y="3385592"/>
            <a:ext cx="19308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A</a:t>
            </a:r>
            <a:endParaRPr lang="en-US" sz="1200" dirty="0"/>
          </a:p>
        </p:txBody>
      </p:sp>
      <p:sp>
        <p:nvSpPr>
          <p:cNvPr id="64" name="Shape 62"/>
          <p:cNvSpPr/>
          <p:nvPr/>
        </p:nvSpPr>
        <p:spPr>
          <a:xfrm>
            <a:off x="4394200" y="3861296"/>
            <a:ext cx="1803400" cy="0"/>
          </a:xfrm>
          <a:prstGeom prst="line">
            <a:avLst/>
          </a:prstGeom>
          <a:noFill/>
          <a:ln w="12700">
            <a:solidFill>
              <a:srgbClr val="4EA8DE"/>
            </a:solidFill>
            <a:prstDash val="solid"/>
          </a:ln>
        </p:spPr>
      </p:sp>
      <p:sp>
        <p:nvSpPr>
          <p:cNvPr id="65" name="Text 63"/>
          <p:cNvSpPr/>
          <p:nvPr/>
        </p:nvSpPr>
        <p:spPr>
          <a:xfrm>
            <a:off x="4367149" y="3639592"/>
            <a:ext cx="1857502"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unit</a:t>
            </a:r>
            <a:endParaRPr lang="en-US" sz="1200" dirty="0"/>
          </a:p>
        </p:txBody>
      </p:sp>
      <p:sp>
        <p:nvSpPr>
          <p:cNvPr id="66" name="Shape 64"/>
          <p:cNvSpPr/>
          <p:nvPr/>
        </p:nvSpPr>
        <p:spPr>
          <a:xfrm>
            <a:off x="6223000" y="3861296"/>
            <a:ext cx="1803400" cy="0"/>
          </a:xfrm>
          <a:prstGeom prst="line">
            <a:avLst/>
          </a:prstGeom>
          <a:noFill/>
          <a:ln w="12700">
            <a:solidFill>
              <a:srgbClr val="4EA8DE"/>
            </a:solidFill>
            <a:prstDash val="solid"/>
          </a:ln>
        </p:spPr>
      </p:sp>
      <p:sp>
        <p:nvSpPr>
          <p:cNvPr id="67" name="Text 65"/>
          <p:cNvSpPr/>
          <p:nvPr/>
        </p:nvSpPr>
        <p:spPr>
          <a:xfrm>
            <a:off x="6195949" y="3639592"/>
            <a:ext cx="1857502"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unit, 9 later</a:t>
            </a:r>
            <a:endParaRPr lang="en-US" sz="1200" dirty="0"/>
          </a:p>
        </p:txBody>
      </p:sp>
      <p:sp>
        <p:nvSpPr>
          <p:cNvPr id="68" name="Text 66"/>
          <p:cNvSpPr/>
          <p:nvPr/>
        </p:nvSpPr>
        <p:spPr>
          <a:xfrm>
            <a:off x="43688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83</a:t>
            </a:r>
            <a:endParaRPr lang="en-US" sz="1200" dirty="0"/>
          </a:p>
        </p:txBody>
      </p:sp>
      <p:sp>
        <p:nvSpPr>
          <p:cNvPr id="69" name="Text 67"/>
          <p:cNvSpPr/>
          <p:nvPr/>
        </p:nvSpPr>
        <p:spPr>
          <a:xfrm>
            <a:off x="46736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78</a:t>
            </a:r>
            <a:endParaRPr lang="en-US" sz="1200" dirty="0"/>
          </a:p>
        </p:txBody>
      </p:sp>
      <p:sp>
        <p:nvSpPr>
          <p:cNvPr id="70" name="Text 68"/>
          <p:cNvSpPr/>
          <p:nvPr/>
        </p:nvSpPr>
        <p:spPr>
          <a:xfrm>
            <a:off x="49784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72</a:t>
            </a:r>
            <a:endParaRPr lang="en-US" sz="1200" dirty="0"/>
          </a:p>
        </p:txBody>
      </p:sp>
      <p:sp>
        <p:nvSpPr>
          <p:cNvPr id="71" name="Text 69"/>
          <p:cNvSpPr/>
          <p:nvPr/>
        </p:nvSpPr>
        <p:spPr>
          <a:xfrm>
            <a:off x="52832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72" name="Text 70"/>
          <p:cNvSpPr/>
          <p:nvPr/>
        </p:nvSpPr>
        <p:spPr>
          <a:xfrm>
            <a:off x="55880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73" name="Text 71"/>
          <p:cNvSpPr/>
          <p:nvPr/>
        </p:nvSpPr>
        <p:spPr>
          <a:xfrm>
            <a:off x="58928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74" name="Text 72"/>
          <p:cNvSpPr/>
          <p:nvPr/>
        </p:nvSpPr>
        <p:spPr>
          <a:xfrm>
            <a:off x="61976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75" name="Text 73"/>
          <p:cNvSpPr/>
          <p:nvPr/>
        </p:nvSpPr>
        <p:spPr>
          <a:xfrm>
            <a:off x="65024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76" name="Text 74"/>
          <p:cNvSpPr/>
          <p:nvPr/>
        </p:nvSpPr>
        <p:spPr>
          <a:xfrm>
            <a:off x="68072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77" name="Text 75"/>
          <p:cNvSpPr/>
          <p:nvPr/>
        </p:nvSpPr>
        <p:spPr>
          <a:xfrm>
            <a:off x="71120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78" name="Text 76"/>
          <p:cNvSpPr/>
          <p:nvPr/>
        </p:nvSpPr>
        <p:spPr>
          <a:xfrm>
            <a:off x="74168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100</a:t>
            </a:r>
            <a:endParaRPr lang="en-US" sz="1200" dirty="0"/>
          </a:p>
        </p:txBody>
      </p:sp>
      <p:sp>
        <p:nvSpPr>
          <p:cNvPr id="79" name="Text 77"/>
          <p:cNvSpPr/>
          <p:nvPr/>
        </p:nvSpPr>
        <p:spPr>
          <a:xfrm>
            <a:off x="77216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80" name="Text 78"/>
          <p:cNvSpPr/>
          <p:nvPr/>
        </p:nvSpPr>
        <p:spPr>
          <a:xfrm>
            <a:off x="80264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81" name="Text 79"/>
          <p:cNvSpPr/>
          <p:nvPr/>
        </p:nvSpPr>
        <p:spPr>
          <a:xfrm>
            <a:off x="83312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39</a:t>
            </a:r>
            <a:endParaRPr lang="en-US" sz="1200" dirty="0"/>
          </a:p>
        </p:txBody>
      </p:sp>
      <p:sp>
        <p:nvSpPr>
          <p:cNvPr id="82" name="Text 80"/>
          <p:cNvSpPr/>
          <p:nvPr/>
        </p:nvSpPr>
        <p:spPr>
          <a:xfrm>
            <a:off x="86360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39</a:t>
            </a:r>
            <a:endParaRPr lang="en-US" sz="1200" dirty="0"/>
          </a:p>
        </p:txBody>
      </p:sp>
      <p:sp>
        <p:nvSpPr>
          <p:cNvPr id="83" name="Text 81"/>
          <p:cNvSpPr/>
          <p:nvPr/>
        </p:nvSpPr>
        <p:spPr>
          <a:xfrm>
            <a:off x="89408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39</a:t>
            </a:r>
            <a:endParaRPr lang="en-US" sz="1200" dirty="0"/>
          </a:p>
        </p:txBody>
      </p:sp>
      <p:sp>
        <p:nvSpPr>
          <p:cNvPr id="84" name="Text 82"/>
          <p:cNvSpPr/>
          <p:nvPr/>
        </p:nvSpPr>
        <p:spPr>
          <a:xfrm>
            <a:off x="92456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85" name="Text 83"/>
          <p:cNvSpPr/>
          <p:nvPr/>
        </p:nvSpPr>
        <p:spPr>
          <a:xfrm>
            <a:off x="95504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86" name="Text 84"/>
          <p:cNvSpPr/>
          <p:nvPr/>
        </p:nvSpPr>
        <p:spPr>
          <a:xfrm>
            <a:off x="98552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87" name="Text 85"/>
          <p:cNvSpPr/>
          <p:nvPr/>
        </p:nvSpPr>
        <p:spPr>
          <a:xfrm>
            <a:off x="101600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39</a:t>
            </a:r>
            <a:endParaRPr lang="en-US" sz="1200" dirty="0"/>
          </a:p>
        </p:txBody>
      </p:sp>
      <p:sp>
        <p:nvSpPr>
          <p:cNvPr id="88" name="Text 86"/>
          <p:cNvSpPr/>
          <p:nvPr/>
        </p:nvSpPr>
        <p:spPr>
          <a:xfrm>
            <a:off x="104648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89" name="Text 87"/>
          <p:cNvSpPr/>
          <p:nvPr/>
        </p:nvSpPr>
        <p:spPr>
          <a:xfrm>
            <a:off x="107696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90" name="Text 88"/>
          <p:cNvSpPr/>
          <p:nvPr/>
        </p:nvSpPr>
        <p:spPr>
          <a:xfrm>
            <a:off x="11074400" y="3893046"/>
            <a:ext cx="3302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Arial" pitchFamily="34" charset="0"/>
                <a:ea typeface="Arial" pitchFamily="34" charset="-122"/>
                <a:cs typeface="Arial" pitchFamily="34" charset="-120"/>
              </a:rPr>
              <a:t>–</a:t>
            </a:r>
            <a:endParaRPr lang="en-US" sz="1200" dirty="0"/>
          </a:p>
        </p:txBody>
      </p:sp>
      <p:sp>
        <p:nvSpPr>
          <p:cNvPr id="91" name="Text 89"/>
          <p:cNvSpPr/>
          <p:nvPr/>
        </p:nvSpPr>
        <p:spPr>
          <a:xfrm>
            <a:off x="43942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H</a:t>
            </a:r>
            <a:endParaRPr lang="en-US" sz="1600" dirty="0"/>
          </a:p>
        </p:txBody>
      </p:sp>
      <p:sp>
        <p:nvSpPr>
          <p:cNvPr id="92" name="Text 90"/>
          <p:cNvSpPr/>
          <p:nvPr/>
        </p:nvSpPr>
        <p:spPr>
          <a:xfrm>
            <a:off x="46990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2</a:t>
            </a:r>
            <a:endParaRPr lang="en-US" sz="1600" dirty="0"/>
          </a:p>
        </p:txBody>
      </p:sp>
      <p:sp>
        <p:nvSpPr>
          <p:cNvPr id="93" name="Text 91"/>
          <p:cNvSpPr/>
          <p:nvPr/>
        </p:nvSpPr>
        <p:spPr>
          <a:xfrm>
            <a:off x="50038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M</a:t>
            </a:r>
            <a:endParaRPr lang="en-US" sz="1600" dirty="0"/>
          </a:p>
        </p:txBody>
      </p:sp>
      <p:sp>
        <p:nvSpPr>
          <p:cNvPr id="94" name="Text 92"/>
          <p:cNvSpPr/>
          <p:nvPr/>
        </p:nvSpPr>
        <p:spPr>
          <a:xfrm>
            <a:off x="53086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M</a:t>
            </a:r>
            <a:endParaRPr lang="en-US" sz="1600" dirty="0"/>
          </a:p>
        </p:txBody>
      </p:sp>
      <p:sp>
        <p:nvSpPr>
          <p:cNvPr id="95" name="Text 93"/>
          <p:cNvSpPr/>
          <p:nvPr/>
        </p:nvSpPr>
        <p:spPr>
          <a:xfrm>
            <a:off x="56134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96" name="Text 94"/>
          <p:cNvSpPr/>
          <p:nvPr/>
        </p:nvSpPr>
        <p:spPr>
          <a:xfrm>
            <a:off x="59182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97" name="Text 95"/>
          <p:cNvSpPr/>
          <p:nvPr/>
        </p:nvSpPr>
        <p:spPr>
          <a:xfrm>
            <a:off x="62230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B</a:t>
            </a:r>
            <a:endParaRPr lang="en-US" sz="1600" dirty="0"/>
          </a:p>
        </p:txBody>
      </p:sp>
      <p:sp>
        <p:nvSpPr>
          <p:cNvPr id="98" name="Text 96"/>
          <p:cNvSpPr/>
          <p:nvPr/>
        </p:nvSpPr>
        <p:spPr>
          <a:xfrm>
            <a:off x="6527800" y="4121100"/>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T</a:t>
            </a:r>
            <a:endParaRPr lang="en-US" sz="1600" dirty="0"/>
          </a:p>
        </p:txBody>
      </p:sp>
      <p:sp>
        <p:nvSpPr>
          <p:cNvPr id="99" name="Text 97"/>
          <p:cNvSpPr/>
          <p:nvPr/>
        </p:nvSpPr>
        <p:spPr>
          <a:xfrm>
            <a:off x="6832600" y="4121100"/>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T</a:t>
            </a:r>
            <a:endParaRPr lang="en-US" sz="1600" dirty="0"/>
          </a:p>
        </p:txBody>
      </p:sp>
      <p:sp>
        <p:nvSpPr>
          <p:cNvPr id="100" name="Text 98"/>
          <p:cNvSpPr/>
          <p:nvPr/>
        </p:nvSpPr>
        <p:spPr>
          <a:xfrm>
            <a:off x="71374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7</a:t>
            </a:r>
            <a:endParaRPr lang="en-US" sz="1600" dirty="0"/>
          </a:p>
        </p:txBody>
      </p:sp>
      <p:sp>
        <p:nvSpPr>
          <p:cNvPr id="101" name="Text 99"/>
          <p:cNvSpPr/>
          <p:nvPr/>
        </p:nvSpPr>
        <p:spPr>
          <a:xfrm>
            <a:off x="74422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102" name="Text 100"/>
          <p:cNvSpPr/>
          <p:nvPr/>
        </p:nvSpPr>
        <p:spPr>
          <a:xfrm>
            <a:off x="77470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A</a:t>
            </a:r>
            <a:endParaRPr lang="en-US" sz="1600" dirty="0"/>
          </a:p>
        </p:txBody>
      </p:sp>
      <p:sp>
        <p:nvSpPr>
          <p:cNvPr id="103" name="Text 101"/>
          <p:cNvSpPr/>
          <p:nvPr/>
        </p:nvSpPr>
        <p:spPr>
          <a:xfrm>
            <a:off x="80518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Y</a:t>
            </a:r>
            <a:endParaRPr lang="en-US" sz="1600" dirty="0"/>
          </a:p>
        </p:txBody>
      </p:sp>
      <p:sp>
        <p:nvSpPr>
          <p:cNvPr id="104" name="Text 102"/>
          <p:cNvSpPr/>
          <p:nvPr/>
        </p:nvSpPr>
        <p:spPr>
          <a:xfrm>
            <a:off x="83566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6</a:t>
            </a:r>
            <a:endParaRPr lang="en-US" sz="1600" dirty="0"/>
          </a:p>
        </p:txBody>
      </p:sp>
      <p:sp>
        <p:nvSpPr>
          <p:cNvPr id="105" name="Text 103"/>
          <p:cNvSpPr/>
          <p:nvPr/>
        </p:nvSpPr>
        <p:spPr>
          <a:xfrm>
            <a:off x="86614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106" name="Text 104"/>
          <p:cNvSpPr/>
          <p:nvPr/>
        </p:nvSpPr>
        <p:spPr>
          <a:xfrm>
            <a:off x="89662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B</a:t>
            </a:r>
            <a:endParaRPr lang="en-US" sz="1600" dirty="0"/>
          </a:p>
        </p:txBody>
      </p:sp>
      <p:sp>
        <p:nvSpPr>
          <p:cNvPr id="107" name="Text 105"/>
          <p:cNvSpPr/>
          <p:nvPr/>
        </p:nvSpPr>
        <p:spPr>
          <a:xfrm>
            <a:off x="9271000" y="4121100"/>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T</a:t>
            </a:r>
            <a:endParaRPr lang="en-US" sz="1600" dirty="0"/>
          </a:p>
        </p:txBody>
      </p:sp>
      <p:sp>
        <p:nvSpPr>
          <p:cNvPr id="108" name="Text 106"/>
          <p:cNvSpPr/>
          <p:nvPr/>
        </p:nvSpPr>
        <p:spPr>
          <a:xfrm>
            <a:off x="9575800" y="4121100"/>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T</a:t>
            </a:r>
            <a:endParaRPr lang="en-US" sz="1600" dirty="0"/>
          </a:p>
        </p:txBody>
      </p:sp>
      <p:sp>
        <p:nvSpPr>
          <p:cNvPr id="109" name="Text 107"/>
          <p:cNvSpPr/>
          <p:nvPr/>
        </p:nvSpPr>
        <p:spPr>
          <a:xfrm>
            <a:off x="98806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B</a:t>
            </a:r>
            <a:endParaRPr lang="en-US" sz="1600" dirty="0"/>
          </a:p>
        </p:txBody>
      </p:sp>
      <p:sp>
        <p:nvSpPr>
          <p:cNvPr id="110" name="Text 108"/>
          <p:cNvSpPr/>
          <p:nvPr/>
        </p:nvSpPr>
        <p:spPr>
          <a:xfrm>
            <a:off x="10185400" y="4121100"/>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111" name="Text 109"/>
          <p:cNvSpPr/>
          <p:nvPr/>
        </p:nvSpPr>
        <p:spPr>
          <a:xfrm>
            <a:off x="104902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E</a:t>
            </a:r>
            <a:endParaRPr lang="en-US" sz="1600" dirty="0"/>
          </a:p>
        </p:txBody>
      </p:sp>
      <p:sp>
        <p:nvSpPr>
          <p:cNvPr id="112" name="Text 110"/>
          <p:cNvSpPr/>
          <p:nvPr/>
        </p:nvSpPr>
        <p:spPr>
          <a:xfrm>
            <a:off x="107950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G</a:t>
            </a:r>
            <a:endParaRPr lang="en-US" sz="1600" dirty="0"/>
          </a:p>
        </p:txBody>
      </p:sp>
      <p:sp>
        <p:nvSpPr>
          <p:cNvPr id="113" name="Text 111"/>
          <p:cNvSpPr/>
          <p:nvPr/>
        </p:nvSpPr>
        <p:spPr>
          <a:xfrm>
            <a:off x="11099800" y="4121100"/>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S</a:t>
            </a:r>
            <a:endParaRPr lang="en-US" sz="1600" dirty="0"/>
          </a:p>
        </p:txBody>
      </p:sp>
      <p:sp>
        <p:nvSpPr>
          <p:cNvPr id="114" name="Text 112"/>
          <p:cNvSpPr/>
          <p:nvPr/>
        </p:nvSpPr>
        <p:spPr>
          <a:xfrm>
            <a:off x="43942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H</a:t>
            </a:r>
            <a:endParaRPr lang="en-US" sz="1600" dirty="0"/>
          </a:p>
        </p:txBody>
      </p:sp>
      <p:sp>
        <p:nvSpPr>
          <p:cNvPr id="115" name="Text 113"/>
          <p:cNvSpPr/>
          <p:nvPr/>
        </p:nvSpPr>
        <p:spPr>
          <a:xfrm>
            <a:off x="46990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2</a:t>
            </a:r>
            <a:endParaRPr lang="en-US" sz="1600" dirty="0"/>
          </a:p>
        </p:txBody>
      </p:sp>
      <p:sp>
        <p:nvSpPr>
          <p:cNvPr id="116" name="Text 114"/>
          <p:cNvSpPr/>
          <p:nvPr/>
        </p:nvSpPr>
        <p:spPr>
          <a:xfrm>
            <a:off x="50038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M</a:t>
            </a:r>
            <a:endParaRPr lang="en-US" sz="1600" dirty="0"/>
          </a:p>
        </p:txBody>
      </p:sp>
      <p:sp>
        <p:nvSpPr>
          <p:cNvPr id="117" name="Text 115"/>
          <p:cNvSpPr/>
          <p:nvPr/>
        </p:nvSpPr>
        <p:spPr>
          <a:xfrm>
            <a:off x="5308600" y="4426893"/>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V</a:t>
            </a:r>
            <a:endParaRPr lang="en-US" sz="1600" dirty="0"/>
          </a:p>
        </p:txBody>
      </p:sp>
      <p:sp>
        <p:nvSpPr>
          <p:cNvPr id="118" name="Text 116"/>
          <p:cNvSpPr/>
          <p:nvPr/>
        </p:nvSpPr>
        <p:spPr>
          <a:xfrm>
            <a:off x="56134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119" name="Text 117"/>
          <p:cNvSpPr/>
          <p:nvPr/>
        </p:nvSpPr>
        <p:spPr>
          <a:xfrm>
            <a:off x="59182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120" name="Text 118"/>
          <p:cNvSpPr/>
          <p:nvPr/>
        </p:nvSpPr>
        <p:spPr>
          <a:xfrm>
            <a:off x="62230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B</a:t>
            </a:r>
            <a:endParaRPr lang="en-US" sz="1600" dirty="0"/>
          </a:p>
        </p:txBody>
      </p:sp>
      <p:sp>
        <p:nvSpPr>
          <p:cNvPr id="121" name="Text 119"/>
          <p:cNvSpPr/>
          <p:nvPr/>
        </p:nvSpPr>
        <p:spPr>
          <a:xfrm>
            <a:off x="6527800" y="4426893"/>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L</a:t>
            </a:r>
            <a:endParaRPr lang="en-US" sz="1600" dirty="0"/>
          </a:p>
        </p:txBody>
      </p:sp>
      <p:sp>
        <p:nvSpPr>
          <p:cNvPr id="122" name="Text 120"/>
          <p:cNvSpPr/>
          <p:nvPr/>
        </p:nvSpPr>
        <p:spPr>
          <a:xfrm>
            <a:off x="6832600" y="4426893"/>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6</a:t>
            </a:r>
            <a:endParaRPr lang="en-US" sz="1600" dirty="0"/>
          </a:p>
        </p:txBody>
      </p:sp>
      <p:sp>
        <p:nvSpPr>
          <p:cNvPr id="123" name="Text 121"/>
          <p:cNvSpPr/>
          <p:nvPr/>
        </p:nvSpPr>
        <p:spPr>
          <a:xfrm>
            <a:off x="7137400" y="4426893"/>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J</a:t>
            </a:r>
            <a:endParaRPr lang="en-US" sz="1600" dirty="0"/>
          </a:p>
        </p:txBody>
      </p:sp>
      <p:sp>
        <p:nvSpPr>
          <p:cNvPr id="124" name="Text 122"/>
          <p:cNvSpPr/>
          <p:nvPr/>
        </p:nvSpPr>
        <p:spPr>
          <a:xfrm>
            <a:off x="74422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125" name="Text 123"/>
          <p:cNvSpPr/>
          <p:nvPr/>
        </p:nvSpPr>
        <p:spPr>
          <a:xfrm>
            <a:off x="7747000" y="4426893"/>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N</a:t>
            </a:r>
            <a:endParaRPr lang="en-US" sz="1600" dirty="0"/>
          </a:p>
        </p:txBody>
      </p:sp>
      <p:sp>
        <p:nvSpPr>
          <p:cNvPr id="126" name="Text 124"/>
          <p:cNvSpPr/>
          <p:nvPr/>
        </p:nvSpPr>
        <p:spPr>
          <a:xfrm>
            <a:off x="8051800" y="4426893"/>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7</a:t>
            </a:r>
            <a:endParaRPr lang="en-US" sz="1600" dirty="0"/>
          </a:p>
        </p:txBody>
      </p:sp>
      <p:sp>
        <p:nvSpPr>
          <p:cNvPr id="127" name="Text 125"/>
          <p:cNvSpPr/>
          <p:nvPr/>
        </p:nvSpPr>
        <p:spPr>
          <a:xfrm>
            <a:off x="83566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6</a:t>
            </a:r>
            <a:endParaRPr lang="en-US" sz="1600" dirty="0"/>
          </a:p>
        </p:txBody>
      </p:sp>
      <p:sp>
        <p:nvSpPr>
          <p:cNvPr id="128" name="Text 126"/>
          <p:cNvSpPr/>
          <p:nvPr/>
        </p:nvSpPr>
        <p:spPr>
          <a:xfrm>
            <a:off x="86614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X</a:t>
            </a:r>
            <a:endParaRPr lang="en-US" sz="1600" dirty="0"/>
          </a:p>
        </p:txBody>
      </p:sp>
      <p:sp>
        <p:nvSpPr>
          <p:cNvPr id="129" name="Text 127"/>
          <p:cNvSpPr/>
          <p:nvPr/>
        </p:nvSpPr>
        <p:spPr>
          <a:xfrm>
            <a:off x="89662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B</a:t>
            </a:r>
            <a:endParaRPr lang="en-US" sz="1600" dirty="0"/>
          </a:p>
        </p:txBody>
      </p:sp>
      <p:sp>
        <p:nvSpPr>
          <p:cNvPr id="130" name="Text 128"/>
          <p:cNvSpPr/>
          <p:nvPr/>
        </p:nvSpPr>
        <p:spPr>
          <a:xfrm>
            <a:off x="9271000" y="4426893"/>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L</a:t>
            </a:r>
            <a:endParaRPr lang="en-US" sz="1600" dirty="0"/>
          </a:p>
        </p:txBody>
      </p:sp>
      <p:sp>
        <p:nvSpPr>
          <p:cNvPr id="131" name="Text 129"/>
          <p:cNvSpPr/>
          <p:nvPr/>
        </p:nvSpPr>
        <p:spPr>
          <a:xfrm>
            <a:off x="9575800" y="4426893"/>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6</a:t>
            </a:r>
            <a:endParaRPr lang="en-US" sz="1600" dirty="0"/>
          </a:p>
        </p:txBody>
      </p:sp>
      <p:sp>
        <p:nvSpPr>
          <p:cNvPr id="132" name="Text 130"/>
          <p:cNvSpPr/>
          <p:nvPr/>
        </p:nvSpPr>
        <p:spPr>
          <a:xfrm>
            <a:off x="9880600" y="4426893"/>
            <a:ext cx="279400" cy="280392"/>
          </a:xfrm>
          <a:prstGeom prst="rect">
            <a:avLst/>
          </a:prstGeom>
          <a:solidFill>
            <a:srgbClr val="4EA8DE"/>
          </a:solidFill>
          <a:ln/>
        </p:spPr>
        <p:txBody>
          <a:bodyPr wrap="square" lIns="0" tIns="0" rIns="0" bIns="0" rtlCol="0" anchor="t">
            <a:normAutofit/>
          </a:bodyPr>
          <a:lstStyle/>
          <a:p>
            <a:pPr algn="ctr" indent="0" marL="0">
              <a:lnSpc>
                <a:spcPts val="2208"/>
              </a:lnSpc>
              <a:buNone/>
            </a:pPr>
            <a:r>
              <a:rPr lang="en-US" sz="1600" b="1" dirty="0">
                <a:solidFill>
                  <a:srgbClr val="0A1A26"/>
                </a:solidFill>
                <a:latin typeface="Courier New" pitchFamily="49" charset="0"/>
                <a:ea typeface="Courier New" pitchFamily="49" charset="-122"/>
                <a:cs typeface="Courier New" pitchFamily="49" charset="-120"/>
              </a:rPr>
              <a:t>J</a:t>
            </a:r>
            <a:endParaRPr lang="en-US" sz="1600" dirty="0"/>
          </a:p>
        </p:txBody>
      </p:sp>
      <p:sp>
        <p:nvSpPr>
          <p:cNvPr id="133" name="Text 131"/>
          <p:cNvSpPr/>
          <p:nvPr/>
        </p:nvSpPr>
        <p:spPr>
          <a:xfrm>
            <a:off x="10185400" y="4426893"/>
            <a:ext cx="279400" cy="280392"/>
          </a:xfrm>
          <a:prstGeom prst="rect">
            <a:avLst/>
          </a:prstGeom>
          <a:solidFill>
            <a:srgbClr val="FFCC00"/>
          </a:solidFill>
          <a:ln/>
        </p:spPr>
        <p:txBody>
          <a:bodyPr wrap="square" lIns="0" tIns="0" rIns="0" bIns="0" rtlCol="0" anchor="t">
            <a:normAutofit/>
          </a:bodyPr>
          <a:lstStyle/>
          <a:p>
            <a:pPr algn="ctr" indent="0" marL="0">
              <a:lnSpc>
                <a:spcPts val="22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134" name="Text 132"/>
          <p:cNvSpPr/>
          <p:nvPr/>
        </p:nvSpPr>
        <p:spPr>
          <a:xfrm>
            <a:off x="10490200" y="4426893"/>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I</a:t>
            </a:r>
            <a:endParaRPr lang="en-US" sz="1600" dirty="0"/>
          </a:p>
        </p:txBody>
      </p:sp>
      <p:sp>
        <p:nvSpPr>
          <p:cNvPr id="135" name="Text 133"/>
          <p:cNvSpPr/>
          <p:nvPr/>
        </p:nvSpPr>
        <p:spPr>
          <a:xfrm>
            <a:off x="10795000" y="4426893"/>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J</a:t>
            </a:r>
            <a:endParaRPr lang="en-US" sz="1600" dirty="0"/>
          </a:p>
        </p:txBody>
      </p:sp>
      <p:sp>
        <p:nvSpPr>
          <p:cNvPr id="136" name="Text 134"/>
          <p:cNvSpPr/>
          <p:nvPr/>
        </p:nvSpPr>
        <p:spPr>
          <a:xfrm>
            <a:off x="11099800" y="4426893"/>
            <a:ext cx="279400" cy="280392"/>
          </a:xfrm>
          <a:prstGeom prst="rect">
            <a:avLst/>
          </a:prstGeom>
          <a:solidFill>
            <a:srgbClr val="232B33"/>
          </a:solidFill>
          <a:ln/>
        </p:spPr>
        <p:txBody>
          <a:bodyPr wrap="square" lIns="0" tIns="0" rIns="0" bIns="0" rtlCol="0" anchor="t">
            <a:normAutofit/>
          </a:bodyPr>
          <a:lstStyle/>
          <a:p>
            <a:pPr algn="ctr" indent="0" marL="0">
              <a:lnSpc>
                <a:spcPts val="2208"/>
              </a:lnSpc>
              <a:buNone/>
            </a:pPr>
            <a:r>
              <a:rPr lang="en-US" sz="1600" dirty="0">
                <a:solidFill>
                  <a:srgbClr val="C9D1D9"/>
                </a:solidFill>
                <a:latin typeface="Courier New" pitchFamily="49" charset="0"/>
                <a:ea typeface="Courier New" pitchFamily="49" charset="-122"/>
                <a:cs typeface="Courier New" pitchFamily="49" charset="-120"/>
              </a:rPr>
              <a:t>3</a:t>
            </a:r>
            <a:endParaRPr lang="en-US" sz="1600" dirty="0"/>
          </a:p>
        </p:txBody>
      </p:sp>
      <p:sp>
        <p:nvSpPr>
          <p:cNvPr id="137" name="Shape 135"/>
          <p:cNvSpPr/>
          <p:nvPr/>
        </p:nvSpPr>
        <p:spPr>
          <a:xfrm>
            <a:off x="812800" y="4882505"/>
            <a:ext cx="152400" cy="152400"/>
          </a:xfrm>
          <a:prstGeom prst="rect">
            <a:avLst/>
          </a:prstGeom>
          <a:solidFill>
            <a:srgbClr val="FFCC00"/>
          </a:solidFill>
          <a:ln/>
        </p:spPr>
      </p:sp>
      <p:sp>
        <p:nvSpPr>
          <p:cNvPr id="138" name="Text 136"/>
          <p:cNvSpPr/>
          <p:nvPr/>
        </p:nvSpPr>
        <p:spPr>
          <a:xfrm>
            <a:off x="1016000" y="4859685"/>
            <a:ext cx="782598"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same slot</a:t>
            </a:r>
            <a:endParaRPr lang="en-US" sz="1200" dirty="0"/>
          </a:p>
        </p:txBody>
      </p:sp>
      <p:sp>
        <p:nvSpPr>
          <p:cNvPr id="139" name="Shape 137"/>
          <p:cNvSpPr/>
          <p:nvPr/>
        </p:nvSpPr>
        <p:spPr>
          <a:xfrm>
            <a:off x="1871365" y="4882505"/>
            <a:ext cx="152400" cy="152400"/>
          </a:xfrm>
          <a:prstGeom prst="rect">
            <a:avLst/>
          </a:prstGeom>
          <a:solidFill>
            <a:srgbClr val="4EA8DE"/>
          </a:solidFill>
          <a:ln/>
        </p:spPr>
      </p:sp>
      <p:sp>
        <p:nvSpPr>
          <p:cNvPr id="140" name="Text 138"/>
          <p:cNvSpPr/>
          <p:nvPr/>
        </p:nvSpPr>
        <p:spPr>
          <a:xfrm>
            <a:off x="2074565" y="4859685"/>
            <a:ext cx="1422946"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same letter 9 later</a:t>
            </a:r>
            <a:endParaRPr lang="en-US" sz="1200" dirty="0"/>
          </a:p>
        </p:txBody>
      </p:sp>
      <p:sp>
        <p:nvSpPr>
          <p:cNvPr id="141" name="Shape 139"/>
          <p:cNvSpPr/>
          <p:nvPr/>
        </p:nvSpPr>
        <p:spPr>
          <a:xfrm>
            <a:off x="3497511" y="4882505"/>
            <a:ext cx="152400" cy="152400"/>
          </a:xfrm>
          <a:prstGeom prst="rect">
            <a:avLst/>
          </a:prstGeom>
          <a:solidFill>
            <a:srgbClr val="232B33"/>
          </a:solidFill>
          <a:ln/>
        </p:spPr>
      </p:sp>
      <p:sp>
        <p:nvSpPr>
          <p:cNvPr id="142" name="Text 140"/>
          <p:cNvSpPr/>
          <p:nvPr/>
        </p:nvSpPr>
        <p:spPr>
          <a:xfrm>
            <a:off x="3700711" y="4859685"/>
            <a:ext cx="102685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slot changes</a:t>
            </a:r>
            <a:endParaRPr lang="en-US" sz="1200" dirty="0"/>
          </a:p>
        </p:txBody>
      </p:sp>
      <p:sp>
        <p:nvSpPr>
          <p:cNvPr id="143" name="Text 141"/>
          <p:cNvSpPr/>
          <p:nvPr/>
        </p:nvSpPr>
        <p:spPr>
          <a:xfrm>
            <a:off x="4861223" y="4859685"/>
            <a:ext cx="4666238"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Arial" pitchFamily="34" charset="0"/>
                <a:ea typeface="Arial" pitchFamily="34" charset="-122"/>
                <a:cs typeface="Arial" pitchFamily="34" charset="-120"/>
              </a:rPr>
              <a:t>numbers: % with the slot constant, over the 30 and the 18</a:t>
            </a:r>
            <a:endParaRPr lang="en-US" sz="1200" dirty="0"/>
          </a:p>
        </p:txBody>
      </p:sp>
      <p:sp>
        <p:nvSpPr>
          <p:cNvPr id="144" name="Text 14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45" name="Text 14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G2/G3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Fifteen-character copies</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D7D32"/>
                </a:solidFill>
                <a:latin typeface="Arial" pitchFamily="34" charset="0"/>
                <a:ea typeface="Arial" pitchFamily="34" charset="-122"/>
                <a:cs typeface="Arial" pitchFamily="34" charset="-120"/>
              </a:rPr>
              <a:t>K7-85 · 260903 THU</a:t>
            </a:r>
            <a:r>
              <a:rPr lang="en-US" sz="1600" dirty="0">
                <a:solidFill>
                  <a:srgbClr val="E6EDF3"/>
                </a:solidFill>
                <a:latin typeface="Arial" pitchFamily="34" charset="0"/>
                <a:ea typeface="Arial" pitchFamily="34" charset="-122"/>
                <a:cs typeface="Arial" pitchFamily="34" charset="-120"/>
              </a:rPr>
              <a:t> · 85 = 2 + 22 + 4 × 15 + 1</a:t>
            </a:r>
            <a:endParaRPr lang="en-US" sz="1600" dirty="0"/>
          </a:p>
        </p:txBody>
      </p:sp>
      <p:sp>
        <p:nvSpPr>
          <p:cNvPr id="5" name="Text 3"/>
          <p:cNvSpPr/>
          <p:nvPr/>
        </p:nvSpPr>
        <p:spPr>
          <a:xfrm>
            <a:off x="812800" y="2250331"/>
            <a:ext cx="28451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K7</a:t>
            </a:r>
            <a:endParaRPr lang="en-US" sz="1200" dirty="0"/>
          </a:p>
        </p:txBody>
      </p:sp>
      <p:sp>
        <p:nvSpPr>
          <p:cNvPr id="6" name="Text 4"/>
          <p:cNvSpPr/>
          <p:nvPr/>
        </p:nvSpPr>
        <p:spPr>
          <a:xfrm>
            <a:off x="1173510" y="2250331"/>
            <a:ext cx="2113607"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CKKXRQSMRA3LKODTOMODTW</a:t>
            </a:r>
            <a:endParaRPr lang="en-US" sz="1200" dirty="0"/>
          </a:p>
        </p:txBody>
      </p:sp>
      <p:sp>
        <p:nvSpPr>
          <p:cNvPr id="7" name="Text 5"/>
          <p:cNvSpPr/>
          <p:nvPr/>
        </p:nvSpPr>
        <p:spPr>
          <a:xfrm>
            <a:off x="3363317" y="2250331"/>
            <a:ext cx="5934533" cy="254000"/>
          </a:xfrm>
          <a:prstGeom prst="rect">
            <a:avLst/>
          </a:prstGeom>
          <a:noFill/>
          <a:ln/>
        </p:spPr>
        <p:txBody>
          <a:bodyPr wrap="none" lIns="0" tIns="0" rIns="0" bIns="0" rtlCol="0" anchor="t">
            <a:normAutofit/>
          </a:bodyPr>
          <a:lstStyle/>
          <a:p>
            <a:pPr algn="l" indent="0" marL="0">
              <a:lnSpc>
                <a:spcPts val="1800"/>
              </a:lnSpc>
              <a:buNone/>
            </a:pPr>
            <a:r>
              <a:rPr lang="en-US" sz="1200" dirty="0">
                <a:solidFill>
                  <a:srgbClr val="E6EDF3"/>
                </a:solidFill>
                <a:latin typeface="Courier New" pitchFamily="49" charset="0"/>
                <a:ea typeface="Courier New" pitchFamily="49" charset="-122"/>
                <a:cs typeface="Courier New" pitchFamily="49" charset="-120"/>
              </a:rPr>
              <a:t>QLH4M5OTV6CQKAO ZEN425OTV6CQKAO ZENQI5OTV6CQKAO ZCU4L5OTV6CQKAO</a:t>
            </a:r>
            <a:endParaRPr lang="en-US" sz="1200" dirty="0"/>
          </a:p>
        </p:txBody>
      </p:sp>
      <p:sp>
        <p:nvSpPr>
          <p:cNvPr id="8" name="Text 6"/>
          <p:cNvSpPr/>
          <p:nvPr/>
        </p:nvSpPr>
        <p:spPr>
          <a:xfrm>
            <a:off x="9201200" y="2250331"/>
            <a:ext cx="193080" cy="228600"/>
          </a:xfrm>
          <a:prstGeom prst="rect">
            <a:avLst/>
          </a:prstGeom>
          <a:solidFill>
            <a:srgbClr val="141A20"/>
          </a:solidFill>
          <a:ln/>
        </p:spPr>
        <p:txBody>
          <a:bodyPr wrap="none" lIns="0" tIns="0" rIns="0" bIns="0" rtlCol="0" anchor="ctr">
            <a:normAutofit/>
          </a:bodyPr>
          <a:lstStyle/>
          <a:p>
            <a:pPr algn="ctr" indent="0" marL="0">
              <a:lnSpc>
                <a:spcPts val="1800"/>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9" name="Shape 7"/>
          <p:cNvSpPr/>
          <p:nvPr/>
        </p:nvSpPr>
        <p:spPr>
          <a:xfrm>
            <a:off x="812800" y="2659906"/>
            <a:ext cx="3810000" cy="0"/>
          </a:xfrm>
          <a:prstGeom prst="line">
            <a:avLst/>
          </a:prstGeom>
          <a:noFill/>
          <a:ln w="6350">
            <a:solidFill>
              <a:srgbClr val="222A35"/>
            </a:solidFill>
            <a:prstDash val="solid"/>
          </a:ln>
        </p:spPr>
      </p:sp>
      <p:sp>
        <p:nvSpPr>
          <p:cNvPr id="10" name="Text 8"/>
          <p:cNvSpPr/>
          <p:nvPr/>
        </p:nvSpPr>
        <p:spPr>
          <a:xfrm>
            <a:off x="812800" y="2764681"/>
            <a:ext cx="392430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D7D32"/>
                </a:solidFill>
                <a:latin typeface="Arial" pitchFamily="34" charset="0"/>
                <a:ea typeface="Arial" pitchFamily="34" charset="-122"/>
                <a:cs typeface="Arial" pitchFamily="34" charset="-120"/>
              </a:rPr>
              <a:t>73</a:t>
            </a:r>
            <a:r>
              <a:rPr lang="en-US" sz="1600" dirty="0">
                <a:solidFill>
                  <a:srgbClr val="E6EDF3"/>
                </a:solidFill>
                <a:latin typeface="Arial" pitchFamily="34" charset="0"/>
                <a:ea typeface="Arial" pitchFamily="34" charset="-122"/>
                <a:cs typeface="Arial" pitchFamily="34" charset="-120"/>
              </a:rPr>
              <a:t> long G2 messages, all since the break · lengths 50 to 89</a:t>
            </a:r>
            <a:endParaRPr lang="en-US" sz="1600" dirty="0"/>
          </a:p>
        </p:txBody>
      </p:sp>
      <p:sp>
        <p:nvSpPr>
          <p:cNvPr id="11" name="Shape 9"/>
          <p:cNvSpPr/>
          <p:nvPr/>
        </p:nvSpPr>
        <p:spPr>
          <a:xfrm>
            <a:off x="812800" y="3397696"/>
            <a:ext cx="3810000" cy="0"/>
          </a:xfrm>
          <a:prstGeom prst="line">
            <a:avLst/>
          </a:prstGeom>
          <a:noFill/>
          <a:ln w="6350">
            <a:solidFill>
              <a:srgbClr val="222A35"/>
            </a:solidFill>
            <a:prstDash val="solid"/>
          </a:ln>
        </p:spPr>
      </p:sp>
      <p:sp>
        <p:nvSpPr>
          <p:cNvPr id="12" name="Text 10"/>
          <p:cNvSpPr/>
          <p:nvPr/>
        </p:nvSpPr>
        <p:spPr>
          <a:xfrm>
            <a:off x="812800" y="3502471"/>
            <a:ext cx="392430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One 15-character block written 2–4 times, then 1 character</a:t>
            </a:r>
            <a:endParaRPr lang="en-US" sz="1600" dirty="0"/>
          </a:p>
        </p:txBody>
      </p:sp>
      <p:sp>
        <p:nvSpPr>
          <p:cNvPr id="13" name="Shape 11"/>
          <p:cNvSpPr/>
          <p:nvPr/>
        </p:nvSpPr>
        <p:spPr>
          <a:xfrm>
            <a:off x="812800" y="4135487"/>
            <a:ext cx="3810000" cy="0"/>
          </a:xfrm>
          <a:prstGeom prst="line">
            <a:avLst/>
          </a:prstGeom>
          <a:noFill/>
          <a:ln w="6350">
            <a:solidFill>
              <a:srgbClr val="222A35"/>
            </a:solidFill>
            <a:prstDash val="solid"/>
          </a:ln>
        </p:spPr>
      </p:sp>
      <p:sp>
        <p:nvSpPr>
          <p:cNvPr id="14" name="Text 12"/>
          <p:cNvSpPr/>
          <p:nvPr/>
        </p:nvSpPr>
        <p:spPr>
          <a:xfrm>
            <a:off x="812800" y="4240262"/>
            <a:ext cx="392430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Slots 6–15 hold in 95–100% of messages; slots 1–5 vary</a:t>
            </a:r>
            <a:endParaRPr lang="en-US" sz="1600" dirty="0"/>
          </a:p>
        </p:txBody>
      </p:sp>
      <p:sp>
        <p:nvSpPr>
          <p:cNvPr id="15" name="Text 13"/>
          <p:cNvSpPr/>
          <p:nvPr/>
        </p:nvSpPr>
        <p:spPr>
          <a:xfrm>
            <a:off x="4978400" y="2656731"/>
            <a:ext cx="685800" cy="203696"/>
          </a:xfrm>
          <a:prstGeom prst="rect">
            <a:avLst/>
          </a:prstGeom>
          <a:noFill/>
          <a:ln/>
        </p:spPr>
        <p:txBody>
          <a:bodyPr wrap="square" lIns="0" tIns="0" rIns="0" bIns="0" rtlCol="0" anchor="t">
            <a:normAutofit/>
          </a:bodyPr>
          <a:lstStyle/>
          <a:p>
            <a:pPr algn="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slot</a:t>
            </a:r>
            <a:endParaRPr lang="en-US" sz="1200" dirty="0"/>
          </a:p>
        </p:txBody>
      </p:sp>
      <p:sp>
        <p:nvSpPr>
          <p:cNvPr id="16" name="Text 14"/>
          <p:cNvSpPr/>
          <p:nvPr/>
        </p:nvSpPr>
        <p:spPr>
          <a:xfrm>
            <a:off x="5664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1</a:t>
            </a:r>
            <a:endParaRPr lang="en-US" sz="1200" dirty="0"/>
          </a:p>
        </p:txBody>
      </p:sp>
      <p:sp>
        <p:nvSpPr>
          <p:cNvPr id="17" name="Text 15"/>
          <p:cNvSpPr/>
          <p:nvPr/>
        </p:nvSpPr>
        <p:spPr>
          <a:xfrm>
            <a:off x="6045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2</a:t>
            </a:r>
            <a:endParaRPr lang="en-US" sz="1200" dirty="0"/>
          </a:p>
        </p:txBody>
      </p:sp>
      <p:sp>
        <p:nvSpPr>
          <p:cNvPr id="18" name="Text 16"/>
          <p:cNvSpPr/>
          <p:nvPr/>
        </p:nvSpPr>
        <p:spPr>
          <a:xfrm>
            <a:off x="6426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3</a:t>
            </a:r>
            <a:endParaRPr lang="en-US" sz="1200" dirty="0"/>
          </a:p>
        </p:txBody>
      </p:sp>
      <p:sp>
        <p:nvSpPr>
          <p:cNvPr id="19" name="Text 17"/>
          <p:cNvSpPr/>
          <p:nvPr/>
        </p:nvSpPr>
        <p:spPr>
          <a:xfrm>
            <a:off x="6807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4</a:t>
            </a:r>
            <a:endParaRPr lang="en-US" sz="1200" dirty="0"/>
          </a:p>
        </p:txBody>
      </p:sp>
      <p:sp>
        <p:nvSpPr>
          <p:cNvPr id="20" name="Text 18"/>
          <p:cNvSpPr/>
          <p:nvPr/>
        </p:nvSpPr>
        <p:spPr>
          <a:xfrm>
            <a:off x="7188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5</a:t>
            </a:r>
            <a:endParaRPr lang="en-US" sz="1200" dirty="0"/>
          </a:p>
        </p:txBody>
      </p:sp>
      <p:sp>
        <p:nvSpPr>
          <p:cNvPr id="21" name="Text 19"/>
          <p:cNvSpPr/>
          <p:nvPr/>
        </p:nvSpPr>
        <p:spPr>
          <a:xfrm>
            <a:off x="7569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6</a:t>
            </a:r>
            <a:endParaRPr lang="en-US" sz="1200" dirty="0"/>
          </a:p>
        </p:txBody>
      </p:sp>
      <p:sp>
        <p:nvSpPr>
          <p:cNvPr id="22" name="Text 20"/>
          <p:cNvSpPr/>
          <p:nvPr/>
        </p:nvSpPr>
        <p:spPr>
          <a:xfrm>
            <a:off x="7950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7</a:t>
            </a:r>
            <a:endParaRPr lang="en-US" sz="1200" dirty="0"/>
          </a:p>
        </p:txBody>
      </p:sp>
      <p:sp>
        <p:nvSpPr>
          <p:cNvPr id="23" name="Text 21"/>
          <p:cNvSpPr/>
          <p:nvPr/>
        </p:nvSpPr>
        <p:spPr>
          <a:xfrm>
            <a:off x="8331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8</a:t>
            </a:r>
            <a:endParaRPr lang="en-US" sz="1200" dirty="0"/>
          </a:p>
        </p:txBody>
      </p:sp>
      <p:sp>
        <p:nvSpPr>
          <p:cNvPr id="24" name="Text 22"/>
          <p:cNvSpPr/>
          <p:nvPr/>
        </p:nvSpPr>
        <p:spPr>
          <a:xfrm>
            <a:off x="8712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9</a:t>
            </a:r>
            <a:endParaRPr lang="en-US" sz="1200" dirty="0"/>
          </a:p>
        </p:txBody>
      </p:sp>
      <p:sp>
        <p:nvSpPr>
          <p:cNvPr id="25" name="Text 23"/>
          <p:cNvSpPr/>
          <p:nvPr/>
        </p:nvSpPr>
        <p:spPr>
          <a:xfrm>
            <a:off x="9093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10</a:t>
            </a:r>
            <a:endParaRPr lang="en-US" sz="1200" dirty="0"/>
          </a:p>
        </p:txBody>
      </p:sp>
      <p:sp>
        <p:nvSpPr>
          <p:cNvPr id="26" name="Text 24"/>
          <p:cNvSpPr/>
          <p:nvPr/>
        </p:nvSpPr>
        <p:spPr>
          <a:xfrm>
            <a:off x="9474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11</a:t>
            </a:r>
            <a:endParaRPr lang="en-US" sz="1200" dirty="0"/>
          </a:p>
        </p:txBody>
      </p:sp>
      <p:sp>
        <p:nvSpPr>
          <p:cNvPr id="27" name="Text 25"/>
          <p:cNvSpPr/>
          <p:nvPr/>
        </p:nvSpPr>
        <p:spPr>
          <a:xfrm>
            <a:off x="9855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12</a:t>
            </a:r>
            <a:endParaRPr lang="en-US" sz="1200" dirty="0"/>
          </a:p>
        </p:txBody>
      </p:sp>
      <p:sp>
        <p:nvSpPr>
          <p:cNvPr id="28" name="Text 26"/>
          <p:cNvSpPr/>
          <p:nvPr/>
        </p:nvSpPr>
        <p:spPr>
          <a:xfrm>
            <a:off x="10236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13</a:t>
            </a:r>
            <a:endParaRPr lang="en-US" sz="1200" dirty="0"/>
          </a:p>
        </p:txBody>
      </p:sp>
      <p:sp>
        <p:nvSpPr>
          <p:cNvPr id="29" name="Text 27"/>
          <p:cNvSpPr/>
          <p:nvPr/>
        </p:nvSpPr>
        <p:spPr>
          <a:xfrm>
            <a:off x="10617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14</a:t>
            </a:r>
            <a:endParaRPr lang="en-US" sz="1200" dirty="0"/>
          </a:p>
        </p:txBody>
      </p:sp>
      <p:sp>
        <p:nvSpPr>
          <p:cNvPr id="30" name="Text 28"/>
          <p:cNvSpPr/>
          <p:nvPr/>
        </p:nvSpPr>
        <p:spPr>
          <a:xfrm>
            <a:off x="10998200" y="2656731"/>
            <a:ext cx="406400" cy="203696"/>
          </a:xfrm>
          <a:prstGeom prst="rect">
            <a:avLst/>
          </a:prstGeom>
          <a:noFill/>
          <a:ln/>
        </p:spPr>
        <p:txBody>
          <a:bodyPr wrap="square" lIns="0" tIns="0" rIns="0" bIns="0" rtlCol="0" anchor="t">
            <a:normAutofit/>
          </a:bodyPr>
          <a:lstStyle/>
          <a:p>
            <a:pPr algn="ctr" indent="0" marL="0">
              <a:lnSpc>
                <a:spcPts val="1404"/>
              </a:lnSpc>
              <a:buNone/>
            </a:pPr>
            <a:r>
              <a:rPr lang="en-US" sz="1200" dirty="0">
                <a:solidFill>
                  <a:srgbClr val="7D8894"/>
                </a:solidFill>
                <a:latin typeface="Courier New" pitchFamily="49" charset="0"/>
                <a:ea typeface="Courier New" pitchFamily="49" charset="-122"/>
                <a:cs typeface="Courier New" pitchFamily="49" charset="-120"/>
              </a:rPr>
              <a:t>15</a:t>
            </a:r>
            <a:endParaRPr lang="en-US" sz="1200" dirty="0"/>
          </a:p>
        </p:txBody>
      </p:sp>
      <p:sp>
        <p:nvSpPr>
          <p:cNvPr id="31" name="Text 29"/>
          <p:cNvSpPr/>
          <p:nvPr/>
        </p:nvSpPr>
        <p:spPr>
          <a:xfrm>
            <a:off x="4978400" y="2860427"/>
            <a:ext cx="685800" cy="228054"/>
          </a:xfrm>
          <a:prstGeom prst="rect">
            <a:avLst/>
          </a:prstGeom>
          <a:noFill/>
          <a:ln/>
        </p:spPr>
        <p:txBody>
          <a:bodyPr wrap="square" lIns="0" tIns="0" rIns="0" bIns="0" rtlCol="0" anchor="t">
            <a:normAutofit/>
          </a:bodyPr>
          <a:lstStyle/>
          <a:p>
            <a:pPr algn="r" indent="0" marL="0">
              <a:lnSpc>
                <a:spcPts val="1596"/>
              </a:lnSpc>
              <a:buNone/>
            </a:pPr>
            <a:r>
              <a:rPr lang="en-US" sz="1200" dirty="0">
                <a:solidFill>
                  <a:srgbClr val="7D8894"/>
                </a:solidFill>
                <a:latin typeface="Courier New" pitchFamily="49" charset="0"/>
                <a:ea typeface="Courier New" pitchFamily="49" charset="-122"/>
                <a:cs typeface="Courier New" pitchFamily="49" charset="-120"/>
              </a:rPr>
              <a:t>%</a:t>
            </a:r>
            <a:endParaRPr lang="en-US" sz="1200" dirty="0"/>
          </a:p>
        </p:txBody>
      </p:sp>
      <p:sp>
        <p:nvSpPr>
          <p:cNvPr id="32" name="Text 30"/>
          <p:cNvSpPr/>
          <p:nvPr/>
        </p:nvSpPr>
        <p:spPr>
          <a:xfrm>
            <a:off x="5664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a:t>
            </a:r>
            <a:endParaRPr lang="en-US" sz="1200" dirty="0"/>
          </a:p>
        </p:txBody>
      </p:sp>
      <p:sp>
        <p:nvSpPr>
          <p:cNvPr id="33" name="Text 31"/>
          <p:cNvSpPr/>
          <p:nvPr/>
        </p:nvSpPr>
        <p:spPr>
          <a:xfrm>
            <a:off x="6045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60</a:t>
            </a:r>
            <a:endParaRPr lang="en-US" sz="1200" dirty="0"/>
          </a:p>
        </p:txBody>
      </p:sp>
      <p:sp>
        <p:nvSpPr>
          <p:cNvPr id="34" name="Text 32"/>
          <p:cNvSpPr/>
          <p:nvPr/>
        </p:nvSpPr>
        <p:spPr>
          <a:xfrm>
            <a:off x="6426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56</a:t>
            </a:r>
            <a:endParaRPr lang="en-US" sz="1200" dirty="0"/>
          </a:p>
        </p:txBody>
      </p:sp>
      <p:sp>
        <p:nvSpPr>
          <p:cNvPr id="35" name="Text 33"/>
          <p:cNvSpPr/>
          <p:nvPr/>
        </p:nvSpPr>
        <p:spPr>
          <a:xfrm>
            <a:off x="6807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a:t>
            </a:r>
            <a:endParaRPr lang="en-US" sz="1200" dirty="0"/>
          </a:p>
        </p:txBody>
      </p:sp>
      <p:sp>
        <p:nvSpPr>
          <p:cNvPr id="36" name="Text 34"/>
          <p:cNvSpPr/>
          <p:nvPr/>
        </p:nvSpPr>
        <p:spPr>
          <a:xfrm>
            <a:off x="7188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a:t>
            </a:r>
            <a:endParaRPr lang="en-US" sz="1200" dirty="0"/>
          </a:p>
        </p:txBody>
      </p:sp>
      <p:sp>
        <p:nvSpPr>
          <p:cNvPr id="37" name="Text 35"/>
          <p:cNvSpPr/>
          <p:nvPr/>
        </p:nvSpPr>
        <p:spPr>
          <a:xfrm>
            <a:off x="7569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99</a:t>
            </a:r>
            <a:endParaRPr lang="en-US" sz="1200" dirty="0"/>
          </a:p>
        </p:txBody>
      </p:sp>
      <p:sp>
        <p:nvSpPr>
          <p:cNvPr id="38" name="Text 36"/>
          <p:cNvSpPr/>
          <p:nvPr/>
        </p:nvSpPr>
        <p:spPr>
          <a:xfrm>
            <a:off x="7950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99</a:t>
            </a:r>
            <a:endParaRPr lang="en-US" sz="1200" dirty="0"/>
          </a:p>
        </p:txBody>
      </p:sp>
      <p:sp>
        <p:nvSpPr>
          <p:cNvPr id="39" name="Text 37"/>
          <p:cNvSpPr/>
          <p:nvPr/>
        </p:nvSpPr>
        <p:spPr>
          <a:xfrm>
            <a:off x="8331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95</a:t>
            </a:r>
            <a:endParaRPr lang="en-US" sz="1200" dirty="0"/>
          </a:p>
        </p:txBody>
      </p:sp>
      <p:sp>
        <p:nvSpPr>
          <p:cNvPr id="40" name="Text 38"/>
          <p:cNvSpPr/>
          <p:nvPr/>
        </p:nvSpPr>
        <p:spPr>
          <a:xfrm>
            <a:off x="8712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97</a:t>
            </a:r>
            <a:endParaRPr lang="en-US" sz="1200" dirty="0"/>
          </a:p>
        </p:txBody>
      </p:sp>
      <p:sp>
        <p:nvSpPr>
          <p:cNvPr id="41" name="Text 39"/>
          <p:cNvSpPr/>
          <p:nvPr/>
        </p:nvSpPr>
        <p:spPr>
          <a:xfrm>
            <a:off x="9093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42" name="Text 40"/>
          <p:cNvSpPr/>
          <p:nvPr/>
        </p:nvSpPr>
        <p:spPr>
          <a:xfrm>
            <a:off x="9474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43" name="Text 41"/>
          <p:cNvSpPr/>
          <p:nvPr/>
        </p:nvSpPr>
        <p:spPr>
          <a:xfrm>
            <a:off x="9855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44" name="Text 42"/>
          <p:cNvSpPr/>
          <p:nvPr/>
        </p:nvSpPr>
        <p:spPr>
          <a:xfrm>
            <a:off x="10236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45" name="Text 43"/>
          <p:cNvSpPr/>
          <p:nvPr/>
        </p:nvSpPr>
        <p:spPr>
          <a:xfrm>
            <a:off x="10617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46" name="Text 44"/>
          <p:cNvSpPr/>
          <p:nvPr/>
        </p:nvSpPr>
        <p:spPr>
          <a:xfrm>
            <a:off x="10998200" y="2860427"/>
            <a:ext cx="406400" cy="228054"/>
          </a:xfrm>
          <a:prstGeom prst="rect">
            <a:avLst/>
          </a:prstGeom>
          <a:noFill/>
          <a:ln/>
        </p:spPr>
        <p:txBody>
          <a:bodyPr wrap="square" lIns="0" tIns="0" rIns="0" bIns="0" rtlCol="0" anchor="t">
            <a:normAutofit/>
          </a:bodyPr>
          <a:lstStyle/>
          <a:p>
            <a:pPr algn="ctr" indent="0" marL="0">
              <a:lnSpc>
                <a:spcPts val="1596"/>
              </a:lnSpc>
              <a:buNone/>
            </a:pPr>
            <a:r>
              <a:rPr lang="en-US" sz="1200" dirty="0">
                <a:solidFill>
                  <a:srgbClr val="A9B4BF"/>
                </a:solidFill>
                <a:latin typeface="Courier New" pitchFamily="49" charset="0"/>
                <a:ea typeface="Courier New" pitchFamily="49" charset="-122"/>
                <a:cs typeface="Courier New" pitchFamily="49" charset="-120"/>
              </a:rPr>
              <a:t>100</a:t>
            </a:r>
            <a:endParaRPr lang="en-US" sz="1200" dirty="0"/>
          </a:p>
        </p:txBody>
      </p:sp>
      <p:sp>
        <p:nvSpPr>
          <p:cNvPr id="47" name="Text 45"/>
          <p:cNvSpPr/>
          <p:nvPr/>
        </p:nvSpPr>
        <p:spPr>
          <a:xfrm>
            <a:off x="4978400" y="3088481"/>
            <a:ext cx="685800" cy="356592"/>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Courier New" pitchFamily="49" charset="0"/>
                <a:ea typeface="Courier New" pitchFamily="49" charset="-122"/>
                <a:cs typeface="Courier New" pitchFamily="49" charset="-120"/>
              </a:rPr>
              <a:t>copy 1</a:t>
            </a:r>
            <a:endParaRPr lang="en-US" sz="1200" dirty="0"/>
          </a:p>
        </p:txBody>
      </p:sp>
      <p:sp>
        <p:nvSpPr>
          <p:cNvPr id="48" name="Text 46"/>
          <p:cNvSpPr/>
          <p:nvPr/>
        </p:nvSpPr>
        <p:spPr>
          <a:xfrm>
            <a:off x="5689600" y="3088481"/>
            <a:ext cx="355600" cy="331192"/>
          </a:xfrm>
          <a:prstGeom prst="rect">
            <a:avLst/>
          </a:prstGeom>
          <a:solidFill>
            <a:srgbClr val="7A4520"/>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49" name="Text 47"/>
          <p:cNvSpPr/>
          <p:nvPr/>
        </p:nvSpPr>
        <p:spPr>
          <a:xfrm>
            <a:off x="6070600" y="3088481"/>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L</a:t>
            </a:r>
            <a:endParaRPr lang="en-US" sz="1600" dirty="0"/>
          </a:p>
        </p:txBody>
      </p:sp>
      <p:sp>
        <p:nvSpPr>
          <p:cNvPr id="50" name="Text 48"/>
          <p:cNvSpPr/>
          <p:nvPr/>
        </p:nvSpPr>
        <p:spPr>
          <a:xfrm>
            <a:off x="6451600" y="3088481"/>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H</a:t>
            </a:r>
            <a:endParaRPr lang="en-US" sz="1600" dirty="0"/>
          </a:p>
        </p:txBody>
      </p:sp>
      <p:sp>
        <p:nvSpPr>
          <p:cNvPr id="51" name="Text 49"/>
          <p:cNvSpPr/>
          <p:nvPr/>
        </p:nvSpPr>
        <p:spPr>
          <a:xfrm>
            <a:off x="6832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52" name="Text 50"/>
          <p:cNvSpPr/>
          <p:nvPr/>
        </p:nvSpPr>
        <p:spPr>
          <a:xfrm>
            <a:off x="7213600" y="3088481"/>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M</a:t>
            </a:r>
            <a:endParaRPr lang="en-US" sz="1600" dirty="0"/>
          </a:p>
        </p:txBody>
      </p:sp>
      <p:sp>
        <p:nvSpPr>
          <p:cNvPr id="53" name="Text 51"/>
          <p:cNvSpPr/>
          <p:nvPr/>
        </p:nvSpPr>
        <p:spPr>
          <a:xfrm>
            <a:off x="7594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54" name="Text 52"/>
          <p:cNvSpPr/>
          <p:nvPr/>
        </p:nvSpPr>
        <p:spPr>
          <a:xfrm>
            <a:off x="7975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55" name="Text 53"/>
          <p:cNvSpPr/>
          <p:nvPr/>
        </p:nvSpPr>
        <p:spPr>
          <a:xfrm>
            <a:off x="8356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T</a:t>
            </a:r>
            <a:endParaRPr lang="en-US" sz="1600" dirty="0"/>
          </a:p>
        </p:txBody>
      </p:sp>
      <p:sp>
        <p:nvSpPr>
          <p:cNvPr id="56" name="Text 54"/>
          <p:cNvSpPr/>
          <p:nvPr/>
        </p:nvSpPr>
        <p:spPr>
          <a:xfrm>
            <a:off x="8737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V</a:t>
            </a:r>
            <a:endParaRPr lang="en-US" sz="1600" dirty="0"/>
          </a:p>
        </p:txBody>
      </p:sp>
      <p:sp>
        <p:nvSpPr>
          <p:cNvPr id="57" name="Text 55"/>
          <p:cNvSpPr/>
          <p:nvPr/>
        </p:nvSpPr>
        <p:spPr>
          <a:xfrm>
            <a:off x="9118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6</a:t>
            </a:r>
            <a:endParaRPr lang="en-US" sz="1600" dirty="0"/>
          </a:p>
        </p:txBody>
      </p:sp>
      <p:sp>
        <p:nvSpPr>
          <p:cNvPr id="58" name="Text 56"/>
          <p:cNvSpPr/>
          <p:nvPr/>
        </p:nvSpPr>
        <p:spPr>
          <a:xfrm>
            <a:off x="9499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C</a:t>
            </a:r>
            <a:endParaRPr lang="en-US" sz="1600" dirty="0"/>
          </a:p>
        </p:txBody>
      </p:sp>
      <p:sp>
        <p:nvSpPr>
          <p:cNvPr id="59" name="Text 57"/>
          <p:cNvSpPr/>
          <p:nvPr/>
        </p:nvSpPr>
        <p:spPr>
          <a:xfrm>
            <a:off x="9880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60" name="Text 58"/>
          <p:cNvSpPr/>
          <p:nvPr/>
        </p:nvSpPr>
        <p:spPr>
          <a:xfrm>
            <a:off x="10261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K</a:t>
            </a:r>
            <a:endParaRPr lang="en-US" sz="1600" dirty="0"/>
          </a:p>
        </p:txBody>
      </p:sp>
      <p:sp>
        <p:nvSpPr>
          <p:cNvPr id="61" name="Text 59"/>
          <p:cNvSpPr/>
          <p:nvPr/>
        </p:nvSpPr>
        <p:spPr>
          <a:xfrm>
            <a:off x="10642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62" name="Text 60"/>
          <p:cNvSpPr/>
          <p:nvPr/>
        </p:nvSpPr>
        <p:spPr>
          <a:xfrm>
            <a:off x="11023600" y="3088481"/>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63" name="Text 61"/>
          <p:cNvSpPr/>
          <p:nvPr/>
        </p:nvSpPr>
        <p:spPr>
          <a:xfrm>
            <a:off x="4978400" y="3445073"/>
            <a:ext cx="685800" cy="356592"/>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Courier New" pitchFamily="49" charset="0"/>
                <a:ea typeface="Courier New" pitchFamily="49" charset="-122"/>
                <a:cs typeface="Courier New" pitchFamily="49" charset="-120"/>
              </a:rPr>
              <a:t>copy 2</a:t>
            </a:r>
            <a:endParaRPr lang="en-US" sz="1200" dirty="0"/>
          </a:p>
        </p:txBody>
      </p:sp>
      <p:sp>
        <p:nvSpPr>
          <p:cNvPr id="64" name="Text 62"/>
          <p:cNvSpPr/>
          <p:nvPr/>
        </p:nvSpPr>
        <p:spPr>
          <a:xfrm>
            <a:off x="5689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Z</a:t>
            </a:r>
            <a:endParaRPr lang="en-US" sz="1600" dirty="0"/>
          </a:p>
        </p:txBody>
      </p:sp>
      <p:sp>
        <p:nvSpPr>
          <p:cNvPr id="65" name="Text 63"/>
          <p:cNvSpPr/>
          <p:nvPr/>
        </p:nvSpPr>
        <p:spPr>
          <a:xfrm>
            <a:off x="6070600" y="3445073"/>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E</a:t>
            </a:r>
            <a:endParaRPr lang="en-US" sz="1600" dirty="0"/>
          </a:p>
        </p:txBody>
      </p:sp>
      <p:sp>
        <p:nvSpPr>
          <p:cNvPr id="66" name="Text 64"/>
          <p:cNvSpPr/>
          <p:nvPr/>
        </p:nvSpPr>
        <p:spPr>
          <a:xfrm>
            <a:off x="6451600" y="3445073"/>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N</a:t>
            </a:r>
            <a:endParaRPr lang="en-US" sz="1600" dirty="0"/>
          </a:p>
        </p:txBody>
      </p:sp>
      <p:sp>
        <p:nvSpPr>
          <p:cNvPr id="67" name="Text 65"/>
          <p:cNvSpPr/>
          <p:nvPr/>
        </p:nvSpPr>
        <p:spPr>
          <a:xfrm>
            <a:off x="6832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68" name="Text 66"/>
          <p:cNvSpPr/>
          <p:nvPr/>
        </p:nvSpPr>
        <p:spPr>
          <a:xfrm>
            <a:off x="7213600" y="3445073"/>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2</a:t>
            </a:r>
            <a:endParaRPr lang="en-US" sz="1600" dirty="0"/>
          </a:p>
        </p:txBody>
      </p:sp>
      <p:sp>
        <p:nvSpPr>
          <p:cNvPr id="69" name="Text 67"/>
          <p:cNvSpPr/>
          <p:nvPr/>
        </p:nvSpPr>
        <p:spPr>
          <a:xfrm>
            <a:off x="7594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70" name="Text 68"/>
          <p:cNvSpPr/>
          <p:nvPr/>
        </p:nvSpPr>
        <p:spPr>
          <a:xfrm>
            <a:off x="7975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71" name="Text 69"/>
          <p:cNvSpPr/>
          <p:nvPr/>
        </p:nvSpPr>
        <p:spPr>
          <a:xfrm>
            <a:off x="8356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T</a:t>
            </a:r>
            <a:endParaRPr lang="en-US" sz="1600" dirty="0"/>
          </a:p>
        </p:txBody>
      </p:sp>
      <p:sp>
        <p:nvSpPr>
          <p:cNvPr id="72" name="Text 70"/>
          <p:cNvSpPr/>
          <p:nvPr/>
        </p:nvSpPr>
        <p:spPr>
          <a:xfrm>
            <a:off x="8737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V</a:t>
            </a:r>
            <a:endParaRPr lang="en-US" sz="1600" dirty="0"/>
          </a:p>
        </p:txBody>
      </p:sp>
      <p:sp>
        <p:nvSpPr>
          <p:cNvPr id="73" name="Text 71"/>
          <p:cNvSpPr/>
          <p:nvPr/>
        </p:nvSpPr>
        <p:spPr>
          <a:xfrm>
            <a:off x="9118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6</a:t>
            </a:r>
            <a:endParaRPr lang="en-US" sz="1600" dirty="0"/>
          </a:p>
        </p:txBody>
      </p:sp>
      <p:sp>
        <p:nvSpPr>
          <p:cNvPr id="74" name="Text 72"/>
          <p:cNvSpPr/>
          <p:nvPr/>
        </p:nvSpPr>
        <p:spPr>
          <a:xfrm>
            <a:off x="9499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C</a:t>
            </a:r>
            <a:endParaRPr lang="en-US" sz="1600" dirty="0"/>
          </a:p>
        </p:txBody>
      </p:sp>
      <p:sp>
        <p:nvSpPr>
          <p:cNvPr id="75" name="Text 73"/>
          <p:cNvSpPr/>
          <p:nvPr/>
        </p:nvSpPr>
        <p:spPr>
          <a:xfrm>
            <a:off x="9880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76" name="Text 74"/>
          <p:cNvSpPr/>
          <p:nvPr/>
        </p:nvSpPr>
        <p:spPr>
          <a:xfrm>
            <a:off x="10261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K</a:t>
            </a:r>
            <a:endParaRPr lang="en-US" sz="1600" dirty="0"/>
          </a:p>
        </p:txBody>
      </p:sp>
      <p:sp>
        <p:nvSpPr>
          <p:cNvPr id="77" name="Text 75"/>
          <p:cNvSpPr/>
          <p:nvPr/>
        </p:nvSpPr>
        <p:spPr>
          <a:xfrm>
            <a:off x="10642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78" name="Text 76"/>
          <p:cNvSpPr/>
          <p:nvPr/>
        </p:nvSpPr>
        <p:spPr>
          <a:xfrm>
            <a:off x="11023600" y="3445073"/>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79" name="Text 77"/>
          <p:cNvSpPr/>
          <p:nvPr/>
        </p:nvSpPr>
        <p:spPr>
          <a:xfrm>
            <a:off x="4978400" y="3801666"/>
            <a:ext cx="685800" cy="356592"/>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Courier New" pitchFamily="49" charset="0"/>
                <a:ea typeface="Courier New" pitchFamily="49" charset="-122"/>
                <a:cs typeface="Courier New" pitchFamily="49" charset="-120"/>
              </a:rPr>
              <a:t>copy 3</a:t>
            </a:r>
            <a:endParaRPr lang="en-US" sz="1200" dirty="0"/>
          </a:p>
        </p:txBody>
      </p:sp>
      <p:sp>
        <p:nvSpPr>
          <p:cNvPr id="80" name="Text 78"/>
          <p:cNvSpPr/>
          <p:nvPr/>
        </p:nvSpPr>
        <p:spPr>
          <a:xfrm>
            <a:off x="5689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Z</a:t>
            </a:r>
            <a:endParaRPr lang="en-US" sz="1600" dirty="0"/>
          </a:p>
        </p:txBody>
      </p:sp>
      <p:sp>
        <p:nvSpPr>
          <p:cNvPr id="81" name="Text 79"/>
          <p:cNvSpPr/>
          <p:nvPr/>
        </p:nvSpPr>
        <p:spPr>
          <a:xfrm>
            <a:off x="6070600" y="3801666"/>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E</a:t>
            </a:r>
            <a:endParaRPr lang="en-US" sz="1600" dirty="0"/>
          </a:p>
        </p:txBody>
      </p:sp>
      <p:sp>
        <p:nvSpPr>
          <p:cNvPr id="82" name="Text 80"/>
          <p:cNvSpPr/>
          <p:nvPr/>
        </p:nvSpPr>
        <p:spPr>
          <a:xfrm>
            <a:off x="6451600" y="3801666"/>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N</a:t>
            </a:r>
            <a:endParaRPr lang="en-US" sz="1600" dirty="0"/>
          </a:p>
        </p:txBody>
      </p:sp>
      <p:sp>
        <p:nvSpPr>
          <p:cNvPr id="83" name="Text 81"/>
          <p:cNvSpPr/>
          <p:nvPr/>
        </p:nvSpPr>
        <p:spPr>
          <a:xfrm>
            <a:off x="6832600" y="3801666"/>
            <a:ext cx="355600" cy="331192"/>
          </a:xfrm>
          <a:prstGeom prst="rect">
            <a:avLst/>
          </a:prstGeom>
          <a:solidFill>
            <a:srgbClr val="7A4520"/>
          </a:solidFill>
          <a:ln/>
        </p:spPr>
        <p:txBody>
          <a:bodyPr wrap="square" lIns="0" tIns="0" rIns="0" bIns="0" rtlCol="0" anchor="t">
            <a:normAutofit/>
          </a:bodyPr>
          <a:lstStyle/>
          <a:p>
            <a:pPr algn="ctr" indent="0" marL="0">
              <a:lnSpc>
                <a:spcPts val="2608"/>
              </a:lnSpc>
              <a:buNone/>
            </a:pPr>
            <a:r>
              <a:rPr lang="en-US" sz="1600" dirty="0">
                <a:solidFill>
                  <a:srgbClr val="E6EDF3"/>
                </a:solidFill>
                <a:latin typeface="Courier New" pitchFamily="49" charset="0"/>
                <a:ea typeface="Courier New" pitchFamily="49" charset="-122"/>
                <a:cs typeface="Courier New" pitchFamily="49" charset="-120"/>
              </a:rPr>
              <a:t>Q</a:t>
            </a:r>
            <a:endParaRPr lang="en-US" sz="1600" dirty="0"/>
          </a:p>
        </p:txBody>
      </p:sp>
      <p:sp>
        <p:nvSpPr>
          <p:cNvPr id="84" name="Text 82"/>
          <p:cNvSpPr/>
          <p:nvPr/>
        </p:nvSpPr>
        <p:spPr>
          <a:xfrm>
            <a:off x="7213600" y="3801666"/>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I</a:t>
            </a:r>
            <a:endParaRPr lang="en-US" sz="1600" dirty="0"/>
          </a:p>
        </p:txBody>
      </p:sp>
      <p:sp>
        <p:nvSpPr>
          <p:cNvPr id="85" name="Text 83"/>
          <p:cNvSpPr/>
          <p:nvPr/>
        </p:nvSpPr>
        <p:spPr>
          <a:xfrm>
            <a:off x="7594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86" name="Text 84"/>
          <p:cNvSpPr/>
          <p:nvPr/>
        </p:nvSpPr>
        <p:spPr>
          <a:xfrm>
            <a:off x="7975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87" name="Text 85"/>
          <p:cNvSpPr/>
          <p:nvPr/>
        </p:nvSpPr>
        <p:spPr>
          <a:xfrm>
            <a:off x="8356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T</a:t>
            </a:r>
            <a:endParaRPr lang="en-US" sz="1600" dirty="0"/>
          </a:p>
        </p:txBody>
      </p:sp>
      <p:sp>
        <p:nvSpPr>
          <p:cNvPr id="88" name="Text 86"/>
          <p:cNvSpPr/>
          <p:nvPr/>
        </p:nvSpPr>
        <p:spPr>
          <a:xfrm>
            <a:off x="8737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V</a:t>
            </a:r>
            <a:endParaRPr lang="en-US" sz="1600" dirty="0"/>
          </a:p>
        </p:txBody>
      </p:sp>
      <p:sp>
        <p:nvSpPr>
          <p:cNvPr id="89" name="Text 87"/>
          <p:cNvSpPr/>
          <p:nvPr/>
        </p:nvSpPr>
        <p:spPr>
          <a:xfrm>
            <a:off x="9118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6</a:t>
            </a:r>
            <a:endParaRPr lang="en-US" sz="1600" dirty="0"/>
          </a:p>
        </p:txBody>
      </p:sp>
      <p:sp>
        <p:nvSpPr>
          <p:cNvPr id="90" name="Text 88"/>
          <p:cNvSpPr/>
          <p:nvPr/>
        </p:nvSpPr>
        <p:spPr>
          <a:xfrm>
            <a:off x="9499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C</a:t>
            </a:r>
            <a:endParaRPr lang="en-US" sz="1600" dirty="0"/>
          </a:p>
        </p:txBody>
      </p:sp>
      <p:sp>
        <p:nvSpPr>
          <p:cNvPr id="91" name="Text 89"/>
          <p:cNvSpPr/>
          <p:nvPr/>
        </p:nvSpPr>
        <p:spPr>
          <a:xfrm>
            <a:off x="9880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92" name="Text 90"/>
          <p:cNvSpPr/>
          <p:nvPr/>
        </p:nvSpPr>
        <p:spPr>
          <a:xfrm>
            <a:off x="10261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K</a:t>
            </a:r>
            <a:endParaRPr lang="en-US" sz="1600" dirty="0"/>
          </a:p>
        </p:txBody>
      </p:sp>
      <p:sp>
        <p:nvSpPr>
          <p:cNvPr id="93" name="Text 91"/>
          <p:cNvSpPr/>
          <p:nvPr/>
        </p:nvSpPr>
        <p:spPr>
          <a:xfrm>
            <a:off x="10642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94" name="Text 92"/>
          <p:cNvSpPr/>
          <p:nvPr/>
        </p:nvSpPr>
        <p:spPr>
          <a:xfrm>
            <a:off x="11023600" y="3801666"/>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95" name="Text 93"/>
          <p:cNvSpPr/>
          <p:nvPr/>
        </p:nvSpPr>
        <p:spPr>
          <a:xfrm>
            <a:off x="4978400" y="4158258"/>
            <a:ext cx="685800" cy="356592"/>
          </a:xfrm>
          <a:prstGeom prst="rect">
            <a:avLst/>
          </a:prstGeom>
          <a:noFill/>
          <a:ln/>
        </p:spPr>
        <p:txBody>
          <a:bodyPr wrap="square" lIns="0" tIns="0" rIns="0" bIns="0" rtlCol="0" anchor="t">
            <a:normAutofit/>
          </a:bodyPr>
          <a:lstStyle/>
          <a:p>
            <a:pPr algn="r" indent="0" marL="0">
              <a:lnSpc>
                <a:spcPts val="1956"/>
              </a:lnSpc>
              <a:buNone/>
            </a:pPr>
            <a:r>
              <a:rPr lang="en-US" sz="1200" dirty="0">
                <a:solidFill>
                  <a:srgbClr val="A9B4BF"/>
                </a:solidFill>
                <a:latin typeface="Courier New" pitchFamily="49" charset="0"/>
                <a:ea typeface="Courier New" pitchFamily="49" charset="-122"/>
                <a:cs typeface="Courier New" pitchFamily="49" charset="-120"/>
              </a:rPr>
              <a:t>copy 4</a:t>
            </a:r>
            <a:endParaRPr lang="en-US" sz="1200" dirty="0"/>
          </a:p>
        </p:txBody>
      </p:sp>
      <p:sp>
        <p:nvSpPr>
          <p:cNvPr id="96" name="Text 94"/>
          <p:cNvSpPr/>
          <p:nvPr/>
        </p:nvSpPr>
        <p:spPr>
          <a:xfrm>
            <a:off x="5689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Z</a:t>
            </a:r>
            <a:endParaRPr lang="en-US" sz="1600" dirty="0"/>
          </a:p>
        </p:txBody>
      </p:sp>
      <p:sp>
        <p:nvSpPr>
          <p:cNvPr id="97" name="Text 95"/>
          <p:cNvSpPr/>
          <p:nvPr/>
        </p:nvSpPr>
        <p:spPr>
          <a:xfrm>
            <a:off x="6070600" y="4158258"/>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C</a:t>
            </a:r>
            <a:endParaRPr lang="en-US" sz="1600" dirty="0"/>
          </a:p>
        </p:txBody>
      </p:sp>
      <p:sp>
        <p:nvSpPr>
          <p:cNvPr id="98" name="Text 96"/>
          <p:cNvSpPr/>
          <p:nvPr/>
        </p:nvSpPr>
        <p:spPr>
          <a:xfrm>
            <a:off x="6451600" y="4158258"/>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U</a:t>
            </a:r>
            <a:endParaRPr lang="en-US" sz="1600" dirty="0"/>
          </a:p>
        </p:txBody>
      </p:sp>
      <p:sp>
        <p:nvSpPr>
          <p:cNvPr id="99" name="Text 97"/>
          <p:cNvSpPr/>
          <p:nvPr/>
        </p:nvSpPr>
        <p:spPr>
          <a:xfrm>
            <a:off x="6832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100" name="Text 98"/>
          <p:cNvSpPr/>
          <p:nvPr/>
        </p:nvSpPr>
        <p:spPr>
          <a:xfrm>
            <a:off x="7213600" y="4158258"/>
            <a:ext cx="355600" cy="331192"/>
          </a:xfrm>
          <a:prstGeom prst="rect">
            <a:avLst/>
          </a:prstGeom>
          <a:solidFill>
            <a:srgbClr val="232B33"/>
          </a:solidFill>
          <a:ln/>
        </p:spPr>
        <p:txBody>
          <a:bodyPr wrap="square" lIns="0" tIns="0" rIns="0" bIns="0" rtlCol="0" anchor="t">
            <a:normAutofit/>
          </a:bodyPr>
          <a:lstStyle/>
          <a:p>
            <a:pPr algn="ctr" indent="0" marL="0">
              <a:lnSpc>
                <a:spcPts val="2608"/>
              </a:lnSpc>
              <a:buNone/>
            </a:pPr>
            <a:r>
              <a:rPr lang="en-US" sz="1600" dirty="0">
                <a:solidFill>
                  <a:srgbClr val="C9D1D9"/>
                </a:solidFill>
                <a:latin typeface="Courier New" pitchFamily="49" charset="0"/>
                <a:ea typeface="Courier New" pitchFamily="49" charset="-122"/>
                <a:cs typeface="Courier New" pitchFamily="49" charset="-120"/>
              </a:rPr>
              <a:t>L</a:t>
            </a:r>
            <a:endParaRPr lang="en-US" sz="1600" dirty="0"/>
          </a:p>
        </p:txBody>
      </p:sp>
      <p:sp>
        <p:nvSpPr>
          <p:cNvPr id="101" name="Text 99"/>
          <p:cNvSpPr/>
          <p:nvPr/>
        </p:nvSpPr>
        <p:spPr>
          <a:xfrm>
            <a:off x="7594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5</a:t>
            </a:r>
            <a:endParaRPr lang="en-US" sz="1600" dirty="0"/>
          </a:p>
        </p:txBody>
      </p:sp>
      <p:sp>
        <p:nvSpPr>
          <p:cNvPr id="102" name="Text 100"/>
          <p:cNvSpPr/>
          <p:nvPr/>
        </p:nvSpPr>
        <p:spPr>
          <a:xfrm>
            <a:off x="7975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103" name="Text 101"/>
          <p:cNvSpPr/>
          <p:nvPr/>
        </p:nvSpPr>
        <p:spPr>
          <a:xfrm>
            <a:off x="8356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T</a:t>
            </a:r>
            <a:endParaRPr lang="en-US" sz="1600" dirty="0"/>
          </a:p>
        </p:txBody>
      </p:sp>
      <p:sp>
        <p:nvSpPr>
          <p:cNvPr id="104" name="Text 102"/>
          <p:cNvSpPr/>
          <p:nvPr/>
        </p:nvSpPr>
        <p:spPr>
          <a:xfrm>
            <a:off x="8737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V</a:t>
            </a:r>
            <a:endParaRPr lang="en-US" sz="1600" dirty="0"/>
          </a:p>
        </p:txBody>
      </p:sp>
      <p:sp>
        <p:nvSpPr>
          <p:cNvPr id="105" name="Text 103"/>
          <p:cNvSpPr/>
          <p:nvPr/>
        </p:nvSpPr>
        <p:spPr>
          <a:xfrm>
            <a:off x="9118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6</a:t>
            </a:r>
            <a:endParaRPr lang="en-US" sz="1600" dirty="0"/>
          </a:p>
        </p:txBody>
      </p:sp>
      <p:sp>
        <p:nvSpPr>
          <p:cNvPr id="106" name="Text 104"/>
          <p:cNvSpPr/>
          <p:nvPr/>
        </p:nvSpPr>
        <p:spPr>
          <a:xfrm>
            <a:off x="9499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C</a:t>
            </a:r>
            <a:endParaRPr lang="en-US" sz="1600" dirty="0"/>
          </a:p>
        </p:txBody>
      </p:sp>
      <p:sp>
        <p:nvSpPr>
          <p:cNvPr id="107" name="Text 105"/>
          <p:cNvSpPr/>
          <p:nvPr/>
        </p:nvSpPr>
        <p:spPr>
          <a:xfrm>
            <a:off x="9880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Q</a:t>
            </a:r>
            <a:endParaRPr lang="en-US" sz="1600" dirty="0"/>
          </a:p>
        </p:txBody>
      </p:sp>
      <p:sp>
        <p:nvSpPr>
          <p:cNvPr id="108" name="Text 106"/>
          <p:cNvSpPr/>
          <p:nvPr/>
        </p:nvSpPr>
        <p:spPr>
          <a:xfrm>
            <a:off x="10261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K</a:t>
            </a:r>
            <a:endParaRPr lang="en-US" sz="1600" dirty="0"/>
          </a:p>
        </p:txBody>
      </p:sp>
      <p:sp>
        <p:nvSpPr>
          <p:cNvPr id="109" name="Text 107"/>
          <p:cNvSpPr/>
          <p:nvPr/>
        </p:nvSpPr>
        <p:spPr>
          <a:xfrm>
            <a:off x="10642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A</a:t>
            </a:r>
            <a:endParaRPr lang="en-US" sz="1600" dirty="0"/>
          </a:p>
        </p:txBody>
      </p:sp>
      <p:sp>
        <p:nvSpPr>
          <p:cNvPr id="110" name="Text 108"/>
          <p:cNvSpPr/>
          <p:nvPr/>
        </p:nvSpPr>
        <p:spPr>
          <a:xfrm>
            <a:off x="11023600" y="4158258"/>
            <a:ext cx="355600" cy="331192"/>
          </a:xfrm>
          <a:prstGeom prst="rect">
            <a:avLst/>
          </a:prstGeom>
          <a:solidFill>
            <a:srgbClr val="ED7D32"/>
          </a:solidFill>
          <a:ln/>
        </p:spPr>
        <p:txBody>
          <a:bodyPr wrap="square" lIns="0" tIns="0" rIns="0" bIns="0" rtlCol="0" anchor="t">
            <a:normAutofit/>
          </a:bodyPr>
          <a:lstStyle/>
          <a:p>
            <a:pPr algn="ctr" indent="0" marL="0">
              <a:lnSpc>
                <a:spcPts val="2608"/>
              </a:lnSpc>
              <a:buNone/>
            </a:pPr>
            <a:r>
              <a:rPr lang="en-US" sz="1600" b="1" dirty="0">
                <a:solidFill>
                  <a:srgbClr val="14110A"/>
                </a:solidFill>
                <a:latin typeface="Courier New" pitchFamily="49" charset="0"/>
                <a:ea typeface="Courier New" pitchFamily="49" charset="-122"/>
                <a:cs typeface="Courier New" pitchFamily="49" charset="-120"/>
              </a:rPr>
              <a:t>O</a:t>
            </a:r>
            <a:endParaRPr lang="en-US" sz="1600" dirty="0"/>
          </a:p>
        </p:txBody>
      </p:sp>
      <p:sp>
        <p:nvSpPr>
          <p:cNvPr id="111" name="Shape 109"/>
          <p:cNvSpPr/>
          <p:nvPr/>
        </p:nvSpPr>
        <p:spPr>
          <a:xfrm>
            <a:off x="5689600" y="4521200"/>
            <a:ext cx="3784600" cy="0"/>
          </a:xfrm>
          <a:prstGeom prst="line">
            <a:avLst/>
          </a:prstGeom>
          <a:noFill/>
          <a:ln w="12700">
            <a:solidFill>
              <a:srgbClr val="ED7D32"/>
            </a:solidFill>
            <a:prstDash val="solid"/>
          </a:ln>
        </p:spPr>
      </p:sp>
      <p:sp>
        <p:nvSpPr>
          <p:cNvPr id="112" name="Text 110"/>
          <p:cNvSpPr/>
          <p:nvPr/>
        </p:nvSpPr>
        <p:spPr>
          <a:xfrm>
            <a:off x="5632831" y="4552950"/>
            <a:ext cx="3898138"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same in all four</a:t>
            </a:r>
            <a:endParaRPr lang="en-US" sz="1200" dirty="0"/>
          </a:p>
        </p:txBody>
      </p:sp>
      <p:sp>
        <p:nvSpPr>
          <p:cNvPr id="113" name="Shape 111"/>
          <p:cNvSpPr/>
          <p:nvPr/>
        </p:nvSpPr>
        <p:spPr>
          <a:xfrm>
            <a:off x="5029200" y="4926261"/>
            <a:ext cx="152400" cy="152400"/>
          </a:xfrm>
          <a:prstGeom prst="rect">
            <a:avLst/>
          </a:prstGeom>
          <a:solidFill>
            <a:srgbClr val="ED7D32"/>
          </a:solidFill>
          <a:ln/>
        </p:spPr>
      </p:sp>
      <p:sp>
        <p:nvSpPr>
          <p:cNvPr id="114" name="Text 112"/>
          <p:cNvSpPr/>
          <p:nvPr/>
        </p:nvSpPr>
        <p:spPr>
          <a:xfrm>
            <a:off x="5232400" y="4903440"/>
            <a:ext cx="782598"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same slot</a:t>
            </a:r>
            <a:endParaRPr lang="en-US" sz="1200" dirty="0"/>
          </a:p>
        </p:txBody>
      </p:sp>
      <p:sp>
        <p:nvSpPr>
          <p:cNvPr id="115" name="Shape 113"/>
          <p:cNvSpPr/>
          <p:nvPr/>
        </p:nvSpPr>
        <p:spPr>
          <a:xfrm>
            <a:off x="6087765" y="4926261"/>
            <a:ext cx="152400" cy="152400"/>
          </a:xfrm>
          <a:prstGeom prst="rect">
            <a:avLst/>
          </a:prstGeom>
          <a:solidFill>
            <a:srgbClr val="7A4520"/>
          </a:solidFill>
          <a:ln/>
        </p:spPr>
      </p:sp>
      <p:sp>
        <p:nvSpPr>
          <p:cNvPr id="116" name="Text 114"/>
          <p:cNvSpPr/>
          <p:nvPr/>
        </p:nvSpPr>
        <p:spPr>
          <a:xfrm>
            <a:off x="6290965" y="4903440"/>
            <a:ext cx="1996083"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same slot, this copy differs</a:t>
            </a:r>
            <a:endParaRPr lang="en-US" sz="1200" dirty="0"/>
          </a:p>
        </p:txBody>
      </p:sp>
      <p:sp>
        <p:nvSpPr>
          <p:cNvPr id="117" name="Shape 115"/>
          <p:cNvSpPr/>
          <p:nvPr/>
        </p:nvSpPr>
        <p:spPr>
          <a:xfrm>
            <a:off x="8287048" y="4926261"/>
            <a:ext cx="152400" cy="152400"/>
          </a:xfrm>
          <a:prstGeom prst="rect">
            <a:avLst/>
          </a:prstGeom>
          <a:solidFill>
            <a:srgbClr val="232B33"/>
          </a:solidFill>
          <a:ln/>
        </p:spPr>
      </p:sp>
      <p:sp>
        <p:nvSpPr>
          <p:cNvPr id="118" name="Text 116"/>
          <p:cNvSpPr/>
          <p:nvPr/>
        </p:nvSpPr>
        <p:spPr>
          <a:xfrm>
            <a:off x="8490248" y="4903440"/>
            <a:ext cx="102685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slot changes</a:t>
            </a:r>
            <a:endParaRPr lang="en-US" sz="1200" dirty="0"/>
          </a:p>
        </p:txBody>
      </p:sp>
      <p:sp>
        <p:nvSpPr>
          <p:cNvPr id="119" name="Text 11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20" name="Text 11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G2/G3 EAM STRUCTURE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Matched G2/G3 pairs</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Long </a:t>
            </a:r>
            <a:r>
              <a:rPr lang="en-US" sz="1600" dirty="0">
                <a:solidFill>
                  <a:srgbClr val="ED7D32"/>
                </a:solidFill>
                <a:latin typeface="Arial" pitchFamily="34" charset="0"/>
                <a:ea typeface="Arial" pitchFamily="34" charset="-122"/>
                <a:cs typeface="Arial" pitchFamily="34" charset="-120"/>
              </a:rPr>
              <a:t>G2 (40+)</a:t>
            </a:r>
            <a:r>
              <a:rPr lang="en-US" sz="1600" dirty="0">
                <a:solidFill>
                  <a:srgbClr val="E6EDF3"/>
                </a:solidFill>
                <a:latin typeface="Arial" pitchFamily="34" charset="0"/>
                <a:ea typeface="Arial" pitchFamily="34" charset="-122"/>
                <a:cs typeface="Arial" pitchFamily="34" charset="-120"/>
              </a:rPr>
              <a:t> and </a:t>
            </a:r>
            <a:r>
              <a:rPr lang="en-US" sz="1600" dirty="0">
                <a:solidFill>
                  <a:srgbClr val="FFCC00"/>
                </a:solidFill>
                <a:latin typeface="Arial" pitchFamily="34" charset="0"/>
                <a:ea typeface="Arial" pitchFamily="34" charset="-122"/>
                <a:cs typeface="Arial" pitchFamily="34" charset="-120"/>
              </a:rPr>
              <a:t>G3 32</a:t>
            </a:r>
            <a:r>
              <a:rPr lang="en-US" sz="1600" dirty="0">
                <a:solidFill>
                  <a:srgbClr val="E6EDF3"/>
                </a:solidFill>
                <a:latin typeface="Arial" pitchFamily="34" charset="0"/>
                <a:ea typeface="Arial" pitchFamily="34" charset="-122"/>
                <a:cs typeface="Arial" pitchFamily="34" charset="-120"/>
              </a:rPr>
              <a:t> within 14 minutes: 9 of 10 keep the same slots</a:t>
            </a:r>
            <a:endParaRPr lang="en-US" sz="1600" dirty="0"/>
          </a:p>
        </p:txBody>
      </p:sp>
      <p:sp>
        <p:nvSpPr>
          <p:cNvPr id="5" name="Text 3"/>
          <p:cNvSpPr/>
          <p:nvPr/>
        </p:nvSpPr>
        <p:spPr>
          <a:xfrm>
            <a:off x="812800" y="223763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Same day, further apart: 0 of 21 · random pairs: about 2 in 100</a:t>
            </a:r>
            <a:endParaRPr lang="en-US" sz="1600" dirty="0"/>
          </a:p>
        </p:txBody>
      </p:sp>
      <p:sp>
        <p:nvSpPr>
          <p:cNvPr id="6" name="Text 4"/>
          <p:cNvSpPr/>
          <p:nvPr/>
        </p:nvSpPr>
        <p:spPr>
          <a:xfrm>
            <a:off x="812800" y="253985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G2 characters 16–30 vs G3 characters 17–31, three blocks of 5</a:t>
            </a:r>
            <a:endParaRPr lang="en-US" sz="1600" dirty="0"/>
          </a:p>
        </p:txBody>
      </p:sp>
      <p:sp>
        <p:nvSpPr>
          <p:cNvPr id="7" name="Text 5"/>
          <p:cNvSpPr/>
          <p:nvPr/>
        </p:nvSpPr>
        <p:spPr>
          <a:xfrm>
            <a:off x="812800" y="284207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9 of the 10 G2 halves also carry the 15-character copies</a:t>
            </a:r>
            <a:endParaRPr lang="en-US" sz="1600" dirty="0"/>
          </a:p>
        </p:txBody>
      </p:sp>
      <p:sp>
        <p:nvSpPr>
          <p:cNvPr id="8" name="Text 6"/>
          <p:cNvSpPr/>
          <p:nvPr/>
        </p:nvSpPr>
        <p:spPr>
          <a:xfrm>
            <a:off x="812800" y="3309392"/>
            <a:ext cx="444754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E6EDF3"/>
                </a:solidFill>
                <a:latin typeface="Courier New" pitchFamily="49" charset="0"/>
                <a:ea typeface="Courier New" pitchFamily="49" charset="-122"/>
                <a:cs typeface="Courier New" pitchFamily="49" charset="-120"/>
              </a:rPr>
              <a:t>241114 THU</a:t>
            </a:r>
            <a:endParaRPr lang="en-US" sz="1200" dirty="0"/>
          </a:p>
        </p:txBody>
      </p:sp>
      <p:sp>
        <p:nvSpPr>
          <p:cNvPr id="9" name="Text 7"/>
          <p:cNvSpPr/>
          <p:nvPr/>
        </p:nvSpPr>
        <p:spPr>
          <a:xfrm>
            <a:off x="812800" y="3583682"/>
            <a:ext cx="1676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ED7D32"/>
                </a:solidFill>
                <a:latin typeface="Courier New" pitchFamily="49" charset="0"/>
                <a:ea typeface="Courier New" pitchFamily="49" charset="-122"/>
                <a:cs typeface="Courier New" pitchFamily="49" charset="-120"/>
              </a:rPr>
              <a:t>BP-60 · 16:47 UTC</a:t>
            </a:r>
            <a:endParaRPr lang="en-US" sz="1200" dirty="0"/>
          </a:p>
        </p:txBody>
      </p:sp>
      <p:sp>
        <p:nvSpPr>
          <p:cNvPr id="10" name="Text 8"/>
          <p:cNvSpPr/>
          <p:nvPr/>
        </p:nvSpPr>
        <p:spPr>
          <a:xfrm>
            <a:off x="812800" y="3781772"/>
            <a:ext cx="1676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characters 16–30</a:t>
            </a:r>
            <a:endParaRPr lang="en-US" sz="1200" dirty="0"/>
          </a:p>
        </p:txBody>
      </p:sp>
      <p:sp>
        <p:nvSpPr>
          <p:cNvPr id="11" name="Text 9"/>
          <p:cNvSpPr/>
          <p:nvPr/>
        </p:nvSpPr>
        <p:spPr>
          <a:xfrm>
            <a:off x="2590800" y="3583682"/>
            <a:ext cx="1676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FCC00"/>
                </a:solidFill>
                <a:latin typeface="Courier New" pitchFamily="49" charset="0"/>
                <a:ea typeface="Courier New" pitchFamily="49" charset="-122"/>
                <a:cs typeface="Courier New" pitchFamily="49" charset="-120"/>
              </a:rPr>
              <a:t>DX-32 · 16:52 UTC</a:t>
            </a:r>
            <a:endParaRPr lang="en-US" sz="1200" dirty="0"/>
          </a:p>
        </p:txBody>
      </p:sp>
      <p:sp>
        <p:nvSpPr>
          <p:cNvPr id="12" name="Text 10"/>
          <p:cNvSpPr/>
          <p:nvPr/>
        </p:nvSpPr>
        <p:spPr>
          <a:xfrm>
            <a:off x="2590800" y="3781772"/>
            <a:ext cx="1676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characters 17–31</a:t>
            </a:r>
            <a:endParaRPr lang="en-US" sz="1200" dirty="0"/>
          </a:p>
        </p:txBody>
      </p:sp>
      <p:sp>
        <p:nvSpPr>
          <p:cNvPr id="13" name="Text 11"/>
          <p:cNvSpPr/>
          <p:nvPr/>
        </p:nvSpPr>
        <p:spPr>
          <a:xfrm>
            <a:off x="812800" y="40560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14" name="Text 12"/>
          <p:cNvSpPr/>
          <p:nvPr/>
        </p:nvSpPr>
        <p:spPr>
          <a:xfrm>
            <a:off x="1143000" y="40560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Y</a:t>
            </a:r>
            <a:endParaRPr lang="en-US" sz="1600" dirty="0"/>
          </a:p>
        </p:txBody>
      </p:sp>
      <p:sp>
        <p:nvSpPr>
          <p:cNvPr id="15" name="Text 13"/>
          <p:cNvSpPr/>
          <p:nvPr/>
        </p:nvSpPr>
        <p:spPr>
          <a:xfrm>
            <a:off x="1473200" y="40560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16" name="Text 14"/>
          <p:cNvSpPr/>
          <p:nvPr/>
        </p:nvSpPr>
        <p:spPr>
          <a:xfrm>
            <a:off x="1803400" y="40560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4</a:t>
            </a:r>
            <a:endParaRPr lang="en-US" sz="1600" dirty="0"/>
          </a:p>
        </p:txBody>
      </p:sp>
      <p:sp>
        <p:nvSpPr>
          <p:cNvPr id="17" name="Text 15"/>
          <p:cNvSpPr/>
          <p:nvPr/>
        </p:nvSpPr>
        <p:spPr>
          <a:xfrm>
            <a:off x="2133600" y="4056063"/>
            <a:ext cx="304800" cy="304800"/>
          </a:xfrm>
          <a:prstGeom prst="rect">
            <a:avLst/>
          </a:prstGeom>
          <a:solidFill>
            <a:srgbClr val="7A4520"/>
          </a:solidFill>
          <a:ln/>
        </p:spPr>
        <p:txBody>
          <a:bodyPr wrap="square" lIns="0" tIns="0" rIns="0" bIns="0" rtlCol="0" anchor="t">
            <a:normAutofit/>
          </a:bodyPr>
          <a:lstStyle/>
          <a:p>
            <a:pPr algn="ctr"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18" name="Text 16"/>
          <p:cNvSpPr/>
          <p:nvPr/>
        </p:nvSpPr>
        <p:spPr>
          <a:xfrm>
            <a:off x="812800" y="43862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19" name="Text 17"/>
          <p:cNvSpPr/>
          <p:nvPr/>
        </p:nvSpPr>
        <p:spPr>
          <a:xfrm>
            <a:off x="1143000" y="43862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Y</a:t>
            </a:r>
            <a:endParaRPr lang="en-US" sz="1600" dirty="0"/>
          </a:p>
        </p:txBody>
      </p:sp>
      <p:sp>
        <p:nvSpPr>
          <p:cNvPr id="20" name="Text 18"/>
          <p:cNvSpPr/>
          <p:nvPr/>
        </p:nvSpPr>
        <p:spPr>
          <a:xfrm>
            <a:off x="1473200" y="43862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21" name="Text 19"/>
          <p:cNvSpPr/>
          <p:nvPr/>
        </p:nvSpPr>
        <p:spPr>
          <a:xfrm>
            <a:off x="1803400" y="43862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S</a:t>
            </a:r>
            <a:endParaRPr lang="en-US" sz="1600" dirty="0"/>
          </a:p>
        </p:txBody>
      </p:sp>
      <p:sp>
        <p:nvSpPr>
          <p:cNvPr id="22" name="Text 20"/>
          <p:cNvSpPr/>
          <p:nvPr/>
        </p:nvSpPr>
        <p:spPr>
          <a:xfrm>
            <a:off x="2133600" y="4386263"/>
            <a:ext cx="304800" cy="304800"/>
          </a:xfrm>
          <a:prstGeom prst="rect">
            <a:avLst/>
          </a:prstGeom>
          <a:solidFill>
            <a:srgbClr val="7A4520"/>
          </a:solidFill>
          <a:ln/>
        </p:spPr>
        <p:txBody>
          <a:bodyPr wrap="square" lIns="0" tIns="0" rIns="0" bIns="0" rtlCol="0" anchor="t">
            <a:normAutofit/>
          </a:bodyPr>
          <a:lstStyle/>
          <a:p>
            <a:pPr algn="ctr"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O</a:t>
            </a:r>
            <a:endParaRPr lang="en-US" sz="1600" dirty="0"/>
          </a:p>
        </p:txBody>
      </p:sp>
      <p:sp>
        <p:nvSpPr>
          <p:cNvPr id="23" name="Text 21"/>
          <p:cNvSpPr/>
          <p:nvPr/>
        </p:nvSpPr>
        <p:spPr>
          <a:xfrm>
            <a:off x="812800" y="47164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S</a:t>
            </a:r>
            <a:endParaRPr lang="en-US" sz="1600" dirty="0"/>
          </a:p>
        </p:txBody>
      </p:sp>
      <p:sp>
        <p:nvSpPr>
          <p:cNvPr id="24" name="Text 22"/>
          <p:cNvSpPr/>
          <p:nvPr/>
        </p:nvSpPr>
        <p:spPr>
          <a:xfrm>
            <a:off x="1143000" y="47164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Y</a:t>
            </a:r>
            <a:endParaRPr lang="en-US" sz="1600" dirty="0"/>
          </a:p>
        </p:txBody>
      </p:sp>
      <p:sp>
        <p:nvSpPr>
          <p:cNvPr id="25" name="Text 23"/>
          <p:cNvSpPr/>
          <p:nvPr/>
        </p:nvSpPr>
        <p:spPr>
          <a:xfrm>
            <a:off x="1473200" y="4716463"/>
            <a:ext cx="304800" cy="304800"/>
          </a:xfrm>
          <a:prstGeom prst="rect">
            <a:avLst/>
          </a:prstGeom>
          <a:solidFill>
            <a:srgbClr val="ED7D32"/>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4</a:t>
            </a:r>
            <a:endParaRPr lang="en-US" sz="1600" dirty="0"/>
          </a:p>
        </p:txBody>
      </p:sp>
      <p:sp>
        <p:nvSpPr>
          <p:cNvPr id="26" name="Text 24"/>
          <p:cNvSpPr/>
          <p:nvPr/>
        </p:nvSpPr>
        <p:spPr>
          <a:xfrm>
            <a:off x="1803400" y="47164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P</a:t>
            </a:r>
            <a:endParaRPr lang="en-US" sz="1600" dirty="0"/>
          </a:p>
        </p:txBody>
      </p:sp>
      <p:sp>
        <p:nvSpPr>
          <p:cNvPr id="27" name="Text 25"/>
          <p:cNvSpPr/>
          <p:nvPr/>
        </p:nvSpPr>
        <p:spPr>
          <a:xfrm>
            <a:off x="2133600" y="47164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A</a:t>
            </a:r>
            <a:endParaRPr lang="en-US" sz="1600" dirty="0"/>
          </a:p>
        </p:txBody>
      </p:sp>
      <p:sp>
        <p:nvSpPr>
          <p:cNvPr id="28" name="Text 26"/>
          <p:cNvSpPr/>
          <p:nvPr/>
        </p:nvSpPr>
        <p:spPr>
          <a:xfrm>
            <a:off x="2694801" y="4376093"/>
            <a:ext cx="553998"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A9B4BF"/>
                </a:solidFill>
                <a:latin typeface="Arial" pitchFamily="34" charset="0"/>
                <a:ea typeface="Arial" pitchFamily="34" charset="-122"/>
                <a:cs typeface="Arial" pitchFamily="34" charset="-120"/>
              </a:rPr>
              <a:t>+5 min</a:t>
            </a:r>
            <a:endParaRPr lang="en-US" sz="1200" dirty="0"/>
          </a:p>
        </p:txBody>
      </p:sp>
      <p:pic>
        <p:nvPicPr>
          <p:cNvPr id="29" name="Image 0" descr="connector">    </p:cNvPr>
          <p:cNvPicPr>
            <a:picLocks noChangeAspect="1"/>
          </p:cNvPicPr>
          <p:nvPr/>
        </p:nvPicPr>
        <p:blipFill>
          <a:blip r:embed="rId1"/>
          <a:srcRect l="0" r="0" t="0" b="0"/>
          <a:stretch/>
        </p:blipFill>
        <p:spPr>
          <a:xfrm>
            <a:off x="2667000" y="4624983"/>
            <a:ext cx="609600" cy="76200"/>
          </a:xfrm>
          <a:prstGeom prst="rect">
            <a:avLst/>
          </a:prstGeom>
        </p:spPr>
      </p:pic>
      <p:sp>
        <p:nvSpPr>
          <p:cNvPr id="30" name="Text 27"/>
          <p:cNvSpPr/>
          <p:nvPr/>
        </p:nvSpPr>
        <p:spPr>
          <a:xfrm>
            <a:off x="3505200" y="40560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31" name="Text 28"/>
          <p:cNvSpPr/>
          <p:nvPr/>
        </p:nvSpPr>
        <p:spPr>
          <a:xfrm>
            <a:off x="3835400" y="40560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32" name="Text 29"/>
          <p:cNvSpPr/>
          <p:nvPr/>
        </p:nvSpPr>
        <p:spPr>
          <a:xfrm>
            <a:off x="4165600" y="40560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J</a:t>
            </a:r>
            <a:endParaRPr lang="en-US" sz="1600" dirty="0"/>
          </a:p>
        </p:txBody>
      </p:sp>
      <p:sp>
        <p:nvSpPr>
          <p:cNvPr id="33" name="Text 30"/>
          <p:cNvSpPr/>
          <p:nvPr/>
        </p:nvSpPr>
        <p:spPr>
          <a:xfrm>
            <a:off x="4495800" y="40560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4</a:t>
            </a:r>
            <a:endParaRPr lang="en-US" sz="1600" dirty="0"/>
          </a:p>
        </p:txBody>
      </p:sp>
      <p:sp>
        <p:nvSpPr>
          <p:cNvPr id="34" name="Text 31"/>
          <p:cNvSpPr/>
          <p:nvPr/>
        </p:nvSpPr>
        <p:spPr>
          <a:xfrm>
            <a:off x="4826000" y="4056063"/>
            <a:ext cx="304800" cy="304800"/>
          </a:xfrm>
          <a:prstGeom prst="rect">
            <a:avLst/>
          </a:prstGeom>
          <a:solidFill>
            <a:srgbClr val="7A6320"/>
          </a:solidFill>
          <a:ln/>
        </p:spPr>
        <p:txBody>
          <a:bodyPr wrap="square" lIns="0" tIns="0" rIns="0" bIns="0" rtlCol="0" anchor="t">
            <a:normAutofit/>
          </a:bodyPr>
          <a:lstStyle/>
          <a:p>
            <a:pPr algn="ctr"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35" name="Text 32"/>
          <p:cNvSpPr/>
          <p:nvPr/>
        </p:nvSpPr>
        <p:spPr>
          <a:xfrm>
            <a:off x="3505200" y="43862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36" name="Text 33"/>
          <p:cNvSpPr/>
          <p:nvPr/>
        </p:nvSpPr>
        <p:spPr>
          <a:xfrm>
            <a:off x="3835400" y="43862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37" name="Text 34"/>
          <p:cNvSpPr/>
          <p:nvPr/>
        </p:nvSpPr>
        <p:spPr>
          <a:xfrm>
            <a:off x="4165600" y="43862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J</a:t>
            </a:r>
            <a:endParaRPr lang="en-US" sz="1600" dirty="0"/>
          </a:p>
        </p:txBody>
      </p:sp>
      <p:sp>
        <p:nvSpPr>
          <p:cNvPr id="38" name="Text 35"/>
          <p:cNvSpPr/>
          <p:nvPr/>
        </p:nvSpPr>
        <p:spPr>
          <a:xfrm>
            <a:off x="4495800" y="43862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Y</a:t>
            </a:r>
            <a:endParaRPr lang="en-US" sz="1600" dirty="0"/>
          </a:p>
        </p:txBody>
      </p:sp>
      <p:sp>
        <p:nvSpPr>
          <p:cNvPr id="39" name="Text 36"/>
          <p:cNvSpPr/>
          <p:nvPr/>
        </p:nvSpPr>
        <p:spPr>
          <a:xfrm>
            <a:off x="4826000" y="4386263"/>
            <a:ext cx="304800" cy="304800"/>
          </a:xfrm>
          <a:prstGeom prst="rect">
            <a:avLst/>
          </a:prstGeom>
          <a:solidFill>
            <a:srgbClr val="7A6320"/>
          </a:solidFill>
          <a:ln/>
        </p:spPr>
        <p:txBody>
          <a:bodyPr wrap="square" lIns="0" tIns="0" rIns="0" bIns="0" rtlCol="0" anchor="t">
            <a:normAutofit/>
          </a:bodyPr>
          <a:lstStyle/>
          <a:p>
            <a:pPr algn="ctr" indent="0" marL="0">
              <a:lnSpc>
                <a:spcPts val="2400"/>
              </a:lnSpc>
              <a:buNone/>
            </a:pPr>
            <a:r>
              <a:rPr lang="en-US" sz="1600" dirty="0">
                <a:solidFill>
                  <a:srgbClr val="E6EDF3"/>
                </a:solidFill>
                <a:latin typeface="Courier New" pitchFamily="49" charset="0"/>
                <a:ea typeface="Courier New" pitchFamily="49" charset="-122"/>
                <a:cs typeface="Courier New" pitchFamily="49" charset="-120"/>
              </a:rPr>
              <a:t>Z</a:t>
            </a:r>
            <a:endParaRPr lang="en-US" sz="1600" dirty="0"/>
          </a:p>
        </p:txBody>
      </p:sp>
      <p:sp>
        <p:nvSpPr>
          <p:cNvPr id="40" name="Text 37"/>
          <p:cNvSpPr/>
          <p:nvPr/>
        </p:nvSpPr>
        <p:spPr>
          <a:xfrm>
            <a:off x="3505200" y="47164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41" name="Text 38"/>
          <p:cNvSpPr/>
          <p:nvPr/>
        </p:nvSpPr>
        <p:spPr>
          <a:xfrm>
            <a:off x="3835400" y="47164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U</a:t>
            </a:r>
            <a:endParaRPr lang="en-US" sz="1600" dirty="0"/>
          </a:p>
        </p:txBody>
      </p:sp>
      <p:sp>
        <p:nvSpPr>
          <p:cNvPr id="42" name="Text 39"/>
          <p:cNvSpPr/>
          <p:nvPr/>
        </p:nvSpPr>
        <p:spPr>
          <a:xfrm>
            <a:off x="4165600" y="4716463"/>
            <a:ext cx="304800" cy="304800"/>
          </a:xfrm>
          <a:prstGeom prst="rect">
            <a:avLst/>
          </a:prstGeom>
          <a:solidFill>
            <a:srgbClr val="FFCC00"/>
          </a:solidFill>
          <a:ln/>
        </p:spPr>
        <p:txBody>
          <a:bodyPr wrap="square" lIns="0" tIns="0" rIns="0" bIns="0" rtlCol="0" anchor="t">
            <a:normAutofit/>
          </a:bodyPr>
          <a:lstStyle/>
          <a:p>
            <a:pPr algn="ctr" indent="0" marL="0">
              <a:lnSpc>
                <a:spcPts val="2400"/>
              </a:lnSpc>
              <a:buNone/>
            </a:pPr>
            <a:r>
              <a:rPr lang="en-US" sz="1600" b="1" dirty="0">
                <a:solidFill>
                  <a:srgbClr val="14110A"/>
                </a:solidFill>
                <a:latin typeface="Courier New" pitchFamily="49" charset="0"/>
                <a:ea typeface="Courier New" pitchFamily="49" charset="-122"/>
                <a:cs typeface="Courier New" pitchFamily="49" charset="-120"/>
              </a:rPr>
              <a:t>J</a:t>
            </a:r>
            <a:endParaRPr lang="en-US" sz="1600" dirty="0"/>
          </a:p>
        </p:txBody>
      </p:sp>
      <p:sp>
        <p:nvSpPr>
          <p:cNvPr id="43" name="Text 40"/>
          <p:cNvSpPr/>
          <p:nvPr/>
        </p:nvSpPr>
        <p:spPr>
          <a:xfrm>
            <a:off x="4495800" y="47164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Z</a:t>
            </a:r>
            <a:endParaRPr lang="en-US" sz="1600" dirty="0"/>
          </a:p>
        </p:txBody>
      </p:sp>
      <p:sp>
        <p:nvSpPr>
          <p:cNvPr id="44" name="Text 41"/>
          <p:cNvSpPr/>
          <p:nvPr/>
        </p:nvSpPr>
        <p:spPr>
          <a:xfrm>
            <a:off x="4826000" y="4716463"/>
            <a:ext cx="304800" cy="304800"/>
          </a:xfrm>
          <a:prstGeom prst="rect">
            <a:avLst/>
          </a:prstGeom>
          <a:solidFill>
            <a:srgbClr val="232B33"/>
          </a:solidFill>
          <a:ln/>
        </p:spPr>
        <p:txBody>
          <a:bodyPr wrap="square" lIns="0" tIns="0" rIns="0" bIns="0" rtlCol="0" anchor="t">
            <a:normAutofit/>
          </a:bodyPr>
          <a:lstStyle/>
          <a:p>
            <a:pPr algn="ctr" indent="0" marL="0">
              <a:lnSpc>
                <a:spcPts val="2400"/>
              </a:lnSpc>
              <a:buNone/>
            </a:pPr>
            <a:r>
              <a:rPr lang="en-US" sz="1600" dirty="0">
                <a:solidFill>
                  <a:srgbClr val="C9D1D9"/>
                </a:solidFill>
                <a:latin typeface="Courier New" pitchFamily="49" charset="0"/>
                <a:ea typeface="Courier New" pitchFamily="49" charset="-122"/>
                <a:cs typeface="Courier New" pitchFamily="49" charset="-120"/>
              </a:rPr>
              <a:t>7</a:t>
            </a:r>
            <a:endParaRPr lang="en-US" sz="1600" dirty="0"/>
          </a:p>
        </p:txBody>
      </p:sp>
      <p:sp>
        <p:nvSpPr>
          <p:cNvPr id="45" name="Text 42"/>
          <p:cNvSpPr/>
          <p:nvPr/>
        </p:nvSpPr>
        <p:spPr>
          <a:xfrm>
            <a:off x="812800" y="5097463"/>
            <a:ext cx="444754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same mask in both: XXX.X · XXX.. · XXX..</a:t>
            </a:r>
            <a:endParaRPr lang="en-US" sz="1200" dirty="0"/>
          </a:p>
        </p:txBody>
      </p:sp>
      <p:sp>
        <p:nvSpPr>
          <p:cNvPr id="46" name="Text 43"/>
          <p:cNvSpPr/>
          <p:nvPr/>
        </p:nvSpPr>
        <p:spPr>
          <a:xfrm>
            <a:off x="5537200" y="3309392"/>
            <a:ext cx="601726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Arial" pitchFamily="34" charset="0"/>
                <a:ea typeface="Arial" pitchFamily="34" charset="-122"/>
                <a:cs typeface="Arial" pitchFamily="34" charset="-120"/>
              </a:rPr>
              <a:t>All 10 pairs since the break · times UTC · gap in minutes</a:t>
            </a:r>
            <a:endParaRPr lang="en-US" sz="1200" dirty="0"/>
          </a:p>
        </p:txBody>
      </p:sp>
      <p:sp>
        <p:nvSpPr>
          <p:cNvPr id="47" name="Text 44"/>
          <p:cNvSpPr/>
          <p:nvPr/>
        </p:nvSpPr>
        <p:spPr>
          <a:xfrm>
            <a:off x="5537200" y="35582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Day</a:t>
            </a:r>
            <a:endParaRPr lang="en-US" sz="1200" dirty="0"/>
          </a:p>
        </p:txBody>
      </p:sp>
      <p:sp>
        <p:nvSpPr>
          <p:cNvPr id="48" name="Text 45"/>
          <p:cNvSpPr/>
          <p:nvPr/>
        </p:nvSpPr>
        <p:spPr>
          <a:xfrm>
            <a:off x="6705600" y="3558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G2</a:t>
            </a:r>
            <a:endParaRPr lang="en-US" sz="1200" dirty="0"/>
          </a:p>
        </p:txBody>
      </p:sp>
      <p:sp>
        <p:nvSpPr>
          <p:cNvPr id="49" name="Text 46"/>
          <p:cNvSpPr/>
          <p:nvPr/>
        </p:nvSpPr>
        <p:spPr>
          <a:xfrm>
            <a:off x="7975600" y="3558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G3</a:t>
            </a:r>
            <a:endParaRPr lang="en-US" sz="1200" dirty="0"/>
          </a:p>
        </p:txBody>
      </p:sp>
      <p:sp>
        <p:nvSpPr>
          <p:cNvPr id="50" name="Text 47"/>
          <p:cNvSpPr/>
          <p:nvPr/>
        </p:nvSpPr>
        <p:spPr>
          <a:xfrm>
            <a:off x="9194800" y="35582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gap</a:t>
            </a:r>
            <a:endParaRPr lang="en-US" sz="1200" dirty="0"/>
          </a:p>
        </p:txBody>
      </p:sp>
      <p:sp>
        <p:nvSpPr>
          <p:cNvPr id="51" name="Text 48"/>
          <p:cNvSpPr/>
          <p:nvPr/>
        </p:nvSpPr>
        <p:spPr>
          <a:xfrm>
            <a:off x="9753600" y="35582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same</a:t>
            </a:r>
            <a:endParaRPr lang="en-US" sz="1200" dirty="0"/>
          </a:p>
        </p:txBody>
      </p:sp>
      <p:sp>
        <p:nvSpPr>
          <p:cNvPr id="52" name="Text 49"/>
          <p:cNvSpPr/>
          <p:nvPr/>
        </p:nvSpPr>
        <p:spPr>
          <a:xfrm>
            <a:off x="5537200" y="37487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241022 TUE</a:t>
            </a:r>
            <a:endParaRPr lang="en-US" sz="1200" dirty="0"/>
          </a:p>
        </p:txBody>
      </p:sp>
      <p:sp>
        <p:nvSpPr>
          <p:cNvPr id="53" name="Text 50"/>
          <p:cNvSpPr/>
          <p:nvPr/>
        </p:nvSpPr>
        <p:spPr>
          <a:xfrm>
            <a:off x="6705600" y="3748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AR-75</a:t>
            </a:r>
            <a:r>
              <a:rPr lang="en-US" sz="1200" dirty="0">
                <a:solidFill>
                  <a:srgbClr val="A9B4BF"/>
                </a:solidFill>
                <a:latin typeface="Courier New" pitchFamily="49" charset="0"/>
                <a:ea typeface="Courier New" pitchFamily="49" charset="-122"/>
                <a:cs typeface="Courier New" pitchFamily="49" charset="-120"/>
              </a:rPr>
              <a:t> 16:54</a:t>
            </a:r>
            <a:endParaRPr lang="en-US" sz="1200" dirty="0"/>
          </a:p>
        </p:txBody>
      </p:sp>
      <p:sp>
        <p:nvSpPr>
          <p:cNvPr id="54" name="Text 51"/>
          <p:cNvSpPr/>
          <p:nvPr/>
        </p:nvSpPr>
        <p:spPr>
          <a:xfrm>
            <a:off x="7975600" y="3748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FJ-32</a:t>
            </a:r>
            <a:r>
              <a:rPr lang="en-US" sz="1200" dirty="0">
                <a:solidFill>
                  <a:srgbClr val="A9B4BF"/>
                </a:solidFill>
                <a:latin typeface="Courier New" pitchFamily="49" charset="0"/>
                <a:ea typeface="Courier New" pitchFamily="49" charset="-122"/>
                <a:cs typeface="Courier New" pitchFamily="49" charset="-120"/>
              </a:rPr>
              <a:t> 17:03</a:t>
            </a:r>
            <a:endParaRPr lang="en-US" sz="1200" dirty="0"/>
          </a:p>
        </p:txBody>
      </p:sp>
      <p:sp>
        <p:nvSpPr>
          <p:cNvPr id="55" name="Text 52"/>
          <p:cNvSpPr/>
          <p:nvPr/>
        </p:nvSpPr>
        <p:spPr>
          <a:xfrm>
            <a:off x="9194800" y="37487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+9</a:t>
            </a:r>
            <a:endParaRPr lang="en-US" sz="1200" dirty="0"/>
          </a:p>
        </p:txBody>
      </p:sp>
      <p:sp>
        <p:nvSpPr>
          <p:cNvPr id="56" name="Text 53"/>
          <p:cNvSpPr/>
          <p:nvPr/>
        </p:nvSpPr>
        <p:spPr>
          <a:xfrm>
            <a:off x="9753600" y="37487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57" name="Text 54"/>
          <p:cNvSpPr/>
          <p:nvPr/>
        </p:nvSpPr>
        <p:spPr>
          <a:xfrm>
            <a:off x="5537200" y="39392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241025 FRI</a:t>
            </a:r>
            <a:endParaRPr lang="en-US" sz="1200" dirty="0"/>
          </a:p>
        </p:txBody>
      </p:sp>
      <p:sp>
        <p:nvSpPr>
          <p:cNvPr id="58" name="Text 55"/>
          <p:cNvSpPr/>
          <p:nvPr/>
        </p:nvSpPr>
        <p:spPr>
          <a:xfrm>
            <a:off x="6705600" y="3939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AR-50</a:t>
            </a:r>
            <a:r>
              <a:rPr lang="en-US" sz="1200" dirty="0">
                <a:solidFill>
                  <a:srgbClr val="7D8894"/>
                </a:solidFill>
                <a:latin typeface="Courier New" pitchFamily="49" charset="0"/>
                <a:ea typeface="Courier New" pitchFamily="49" charset="-122"/>
                <a:cs typeface="Courier New" pitchFamily="49" charset="-120"/>
              </a:rPr>
              <a:t> 05:36</a:t>
            </a:r>
            <a:endParaRPr lang="en-US" sz="1200" dirty="0"/>
          </a:p>
        </p:txBody>
      </p:sp>
      <p:sp>
        <p:nvSpPr>
          <p:cNvPr id="59" name="Text 56"/>
          <p:cNvSpPr/>
          <p:nvPr/>
        </p:nvSpPr>
        <p:spPr>
          <a:xfrm>
            <a:off x="7975600" y="3939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FJ-32</a:t>
            </a:r>
            <a:r>
              <a:rPr lang="en-US" sz="1200" dirty="0">
                <a:solidFill>
                  <a:srgbClr val="7D8894"/>
                </a:solidFill>
                <a:latin typeface="Courier New" pitchFamily="49" charset="0"/>
                <a:ea typeface="Courier New" pitchFamily="49" charset="-122"/>
                <a:cs typeface="Courier New" pitchFamily="49" charset="-120"/>
              </a:rPr>
              <a:t> 05:45</a:t>
            </a:r>
            <a:endParaRPr lang="en-US" sz="1200" dirty="0"/>
          </a:p>
        </p:txBody>
      </p:sp>
      <p:sp>
        <p:nvSpPr>
          <p:cNvPr id="60" name="Text 57"/>
          <p:cNvSpPr/>
          <p:nvPr/>
        </p:nvSpPr>
        <p:spPr>
          <a:xfrm>
            <a:off x="9194800" y="39392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+9</a:t>
            </a:r>
            <a:endParaRPr lang="en-US" sz="1200" dirty="0"/>
          </a:p>
        </p:txBody>
      </p:sp>
      <p:sp>
        <p:nvSpPr>
          <p:cNvPr id="61" name="Text 58"/>
          <p:cNvSpPr/>
          <p:nvPr/>
        </p:nvSpPr>
        <p:spPr>
          <a:xfrm>
            <a:off x="9753600" y="39392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7D8894"/>
                </a:solidFill>
                <a:latin typeface="Courier New" pitchFamily="49" charset="0"/>
                <a:ea typeface="Courier New" pitchFamily="49" charset="-122"/>
                <a:cs typeface="Courier New" pitchFamily="49" charset="-120"/>
              </a:rPr>
              <a:t>no</a:t>
            </a:r>
            <a:endParaRPr lang="en-US" sz="1200" dirty="0"/>
          </a:p>
        </p:txBody>
      </p:sp>
      <p:sp>
        <p:nvSpPr>
          <p:cNvPr id="62" name="Text 59"/>
          <p:cNvSpPr/>
          <p:nvPr/>
        </p:nvSpPr>
        <p:spPr>
          <a:xfrm>
            <a:off x="5537200" y="41297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241114 THU</a:t>
            </a:r>
            <a:endParaRPr lang="en-US" sz="1200" dirty="0"/>
          </a:p>
        </p:txBody>
      </p:sp>
      <p:sp>
        <p:nvSpPr>
          <p:cNvPr id="63" name="Text 60"/>
          <p:cNvSpPr/>
          <p:nvPr/>
        </p:nvSpPr>
        <p:spPr>
          <a:xfrm>
            <a:off x="6705600" y="4129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BP-60</a:t>
            </a:r>
            <a:r>
              <a:rPr lang="en-US" sz="1200" dirty="0">
                <a:solidFill>
                  <a:srgbClr val="E6EDF3"/>
                </a:solidFill>
                <a:latin typeface="Courier New" pitchFamily="49" charset="0"/>
                <a:ea typeface="Courier New" pitchFamily="49" charset="-122"/>
                <a:cs typeface="Courier New" pitchFamily="49" charset="-120"/>
              </a:rPr>
              <a:t> 16:47</a:t>
            </a:r>
            <a:endParaRPr lang="en-US" sz="1200" dirty="0"/>
          </a:p>
        </p:txBody>
      </p:sp>
      <p:sp>
        <p:nvSpPr>
          <p:cNvPr id="64" name="Text 61"/>
          <p:cNvSpPr/>
          <p:nvPr/>
        </p:nvSpPr>
        <p:spPr>
          <a:xfrm>
            <a:off x="7975600" y="4129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DX-32</a:t>
            </a:r>
            <a:r>
              <a:rPr lang="en-US" sz="1200" dirty="0">
                <a:solidFill>
                  <a:srgbClr val="E6EDF3"/>
                </a:solidFill>
                <a:latin typeface="Courier New" pitchFamily="49" charset="0"/>
                <a:ea typeface="Courier New" pitchFamily="49" charset="-122"/>
                <a:cs typeface="Courier New" pitchFamily="49" charset="-120"/>
              </a:rPr>
              <a:t> 16:52</a:t>
            </a:r>
            <a:endParaRPr lang="en-US" sz="1200" dirty="0"/>
          </a:p>
        </p:txBody>
      </p:sp>
      <p:sp>
        <p:nvSpPr>
          <p:cNvPr id="65" name="Text 62"/>
          <p:cNvSpPr/>
          <p:nvPr/>
        </p:nvSpPr>
        <p:spPr>
          <a:xfrm>
            <a:off x="9194800" y="41297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+5</a:t>
            </a:r>
            <a:endParaRPr lang="en-US" sz="1200" dirty="0"/>
          </a:p>
        </p:txBody>
      </p:sp>
      <p:sp>
        <p:nvSpPr>
          <p:cNvPr id="66" name="Text 63"/>
          <p:cNvSpPr/>
          <p:nvPr/>
        </p:nvSpPr>
        <p:spPr>
          <a:xfrm>
            <a:off x="9753600" y="41297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E6EDF3"/>
                </a:solidFill>
                <a:latin typeface="Courier New" pitchFamily="49" charset="0"/>
                <a:ea typeface="Courier New" pitchFamily="49" charset="-122"/>
                <a:cs typeface="Courier New" pitchFamily="49" charset="-120"/>
              </a:rPr>
              <a:t>yes</a:t>
            </a:r>
            <a:endParaRPr lang="en-US" sz="1200" dirty="0"/>
          </a:p>
        </p:txBody>
      </p:sp>
      <p:sp>
        <p:nvSpPr>
          <p:cNvPr id="67" name="Text 64"/>
          <p:cNvSpPr/>
          <p:nvPr/>
        </p:nvSpPr>
        <p:spPr>
          <a:xfrm>
            <a:off x="5537200" y="43202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241119 TUE</a:t>
            </a:r>
            <a:endParaRPr lang="en-US" sz="1200" dirty="0"/>
          </a:p>
        </p:txBody>
      </p:sp>
      <p:sp>
        <p:nvSpPr>
          <p:cNvPr id="68" name="Text 65"/>
          <p:cNvSpPr/>
          <p:nvPr/>
        </p:nvSpPr>
        <p:spPr>
          <a:xfrm>
            <a:off x="6705600" y="4320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BP-75</a:t>
            </a:r>
            <a:r>
              <a:rPr lang="en-US" sz="1200" dirty="0">
                <a:solidFill>
                  <a:srgbClr val="A9B4BF"/>
                </a:solidFill>
                <a:latin typeface="Courier New" pitchFamily="49" charset="0"/>
                <a:ea typeface="Courier New" pitchFamily="49" charset="-122"/>
                <a:cs typeface="Courier New" pitchFamily="49" charset="-120"/>
              </a:rPr>
              <a:t> 16:43</a:t>
            </a:r>
            <a:endParaRPr lang="en-US" sz="1200" dirty="0"/>
          </a:p>
        </p:txBody>
      </p:sp>
      <p:sp>
        <p:nvSpPr>
          <p:cNvPr id="69" name="Text 66"/>
          <p:cNvSpPr/>
          <p:nvPr/>
        </p:nvSpPr>
        <p:spPr>
          <a:xfrm>
            <a:off x="7975600" y="4320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DX-32</a:t>
            </a:r>
            <a:r>
              <a:rPr lang="en-US" sz="1200" dirty="0">
                <a:solidFill>
                  <a:srgbClr val="A9B4BF"/>
                </a:solidFill>
                <a:latin typeface="Courier New" pitchFamily="49" charset="0"/>
                <a:ea typeface="Courier New" pitchFamily="49" charset="-122"/>
                <a:cs typeface="Courier New" pitchFamily="49" charset="-120"/>
              </a:rPr>
              <a:t> 16:50</a:t>
            </a:r>
            <a:endParaRPr lang="en-US" sz="1200" dirty="0"/>
          </a:p>
        </p:txBody>
      </p:sp>
      <p:sp>
        <p:nvSpPr>
          <p:cNvPr id="70" name="Text 67"/>
          <p:cNvSpPr/>
          <p:nvPr/>
        </p:nvSpPr>
        <p:spPr>
          <a:xfrm>
            <a:off x="9194800" y="43202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+7</a:t>
            </a:r>
            <a:endParaRPr lang="en-US" sz="1200" dirty="0"/>
          </a:p>
        </p:txBody>
      </p:sp>
      <p:sp>
        <p:nvSpPr>
          <p:cNvPr id="71" name="Text 68"/>
          <p:cNvSpPr/>
          <p:nvPr/>
        </p:nvSpPr>
        <p:spPr>
          <a:xfrm>
            <a:off x="9753600" y="43202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72" name="Text 69"/>
          <p:cNvSpPr/>
          <p:nvPr/>
        </p:nvSpPr>
        <p:spPr>
          <a:xfrm>
            <a:off x="5537200" y="45107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241121 THU</a:t>
            </a:r>
            <a:endParaRPr lang="en-US" sz="1200" dirty="0"/>
          </a:p>
        </p:txBody>
      </p:sp>
      <p:sp>
        <p:nvSpPr>
          <p:cNvPr id="73" name="Text 70"/>
          <p:cNvSpPr/>
          <p:nvPr/>
        </p:nvSpPr>
        <p:spPr>
          <a:xfrm>
            <a:off x="6705600" y="4510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BP-60</a:t>
            </a:r>
            <a:r>
              <a:rPr lang="en-US" sz="1200" dirty="0">
                <a:solidFill>
                  <a:srgbClr val="A9B4BF"/>
                </a:solidFill>
                <a:latin typeface="Courier New" pitchFamily="49" charset="0"/>
                <a:ea typeface="Courier New" pitchFamily="49" charset="-122"/>
                <a:cs typeface="Courier New" pitchFamily="49" charset="-120"/>
              </a:rPr>
              <a:t> 16:47</a:t>
            </a:r>
            <a:endParaRPr lang="en-US" sz="1200" dirty="0"/>
          </a:p>
        </p:txBody>
      </p:sp>
      <p:sp>
        <p:nvSpPr>
          <p:cNvPr id="74" name="Text 71"/>
          <p:cNvSpPr/>
          <p:nvPr/>
        </p:nvSpPr>
        <p:spPr>
          <a:xfrm>
            <a:off x="7975600" y="4510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DX-32</a:t>
            </a:r>
            <a:r>
              <a:rPr lang="en-US" sz="1200" dirty="0">
                <a:solidFill>
                  <a:srgbClr val="A9B4BF"/>
                </a:solidFill>
                <a:latin typeface="Courier New" pitchFamily="49" charset="0"/>
                <a:ea typeface="Courier New" pitchFamily="49" charset="-122"/>
                <a:cs typeface="Courier New" pitchFamily="49" charset="-120"/>
              </a:rPr>
              <a:t> 16:42</a:t>
            </a:r>
            <a:endParaRPr lang="en-US" sz="1200" dirty="0"/>
          </a:p>
        </p:txBody>
      </p:sp>
      <p:sp>
        <p:nvSpPr>
          <p:cNvPr id="75" name="Text 72"/>
          <p:cNvSpPr/>
          <p:nvPr/>
        </p:nvSpPr>
        <p:spPr>
          <a:xfrm>
            <a:off x="9194800" y="45107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−5</a:t>
            </a:r>
            <a:endParaRPr lang="en-US" sz="1200" dirty="0"/>
          </a:p>
        </p:txBody>
      </p:sp>
      <p:sp>
        <p:nvSpPr>
          <p:cNvPr id="76" name="Text 73"/>
          <p:cNvSpPr/>
          <p:nvPr/>
        </p:nvSpPr>
        <p:spPr>
          <a:xfrm>
            <a:off x="9753600" y="45107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77" name="Text 74"/>
          <p:cNvSpPr/>
          <p:nvPr/>
        </p:nvSpPr>
        <p:spPr>
          <a:xfrm>
            <a:off x="5537200" y="47012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250911 THU</a:t>
            </a:r>
            <a:endParaRPr lang="en-US" sz="1200" dirty="0"/>
          </a:p>
        </p:txBody>
      </p:sp>
      <p:sp>
        <p:nvSpPr>
          <p:cNvPr id="78" name="Text 75"/>
          <p:cNvSpPr/>
          <p:nvPr/>
        </p:nvSpPr>
        <p:spPr>
          <a:xfrm>
            <a:off x="6705600" y="4701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WM-75</a:t>
            </a:r>
            <a:r>
              <a:rPr lang="en-US" sz="1200" dirty="0">
                <a:solidFill>
                  <a:srgbClr val="A9B4BF"/>
                </a:solidFill>
                <a:latin typeface="Courier New" pitchFamily="49" charset="0"/>
                <a:ea typeface="Courier New" pitchFamily="49" charset="-122"/>
                <a:cs typeface="Courier New" pitchFamily="49" charset="-120"/>
              </a:rPr>
              <a:t> 16:05</a:t>
            </a:r>
            <a:endParaRPr lang="en-US" sz="1200" dirty="0"/>
          </a:p>
        </p:txBody>
      </p:sp>
      <p:sp>
        <p:nvSpPr>
          <p:cNvPr id="79" name="Text 76"/>
          <p:cNvSpPr/>
          <p:nvPr/>
        </p:nvSpPr>
        <p:spPr>
          <a:xfrm>
            <a:off x="7975600" y="4701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77-32</a:t>
            </a:r>
            <a:r>
              <a:rPr lang="en-US" sz="1200" dirty="0">
                <a:solidFill>
                  <a:srgbClr val="A9B4BF"/>
                </a:solidFill>
                <a:latin typeface="Courier New" pitchFamily="49" charset="0"/>
                <a:ea typeface="Courier New" pitchFamily="49" charset="-122"/>
                <a:cs typeface="Courier New" pitchFamily="49" charset="-120"/>
              </a:rPr>
              <a:t> 16:12</a:t>
            </a:r>
            <a:endParaRPr lang="en-US" sz="1200" dirty="0"/>
          </a:p>
        </p:txBody>
      </p:sp>
      <p:sp>
        <p:nvSpPr>
          <p:cNvPr id="80" name="Text 77"/>
          <p:cNvSpPr/>
          <p:nvPr/>
        </p:nvSpPr>
        <p:spPr>
          <a:xfrm>
            <a:off x="9194800" y="47012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+7</a:t>
            </a:r>
            <a:endParaRPr lang="en-US" sz="1200" dirty="0"/>
          </a:p>
        </p:txBody>
      </p:sp>
      <p:sp>
        <p:nvSpPr>
          <p:cNvPr id="81" name="Text 78"/>
          <p:cNvSpPr/>
          <p:nvPr/>
        </p:nvSpPr>
        <p:spPr>
          <a:xfrm>
            <a:off x="9753600" y="47012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82" name="Text 79"/>
          <p:cNvSpPr/>
          <p:nvPr/>
        </p:nvSpPr>
        <p:spPr>
          <a:xfrm>
            <a:off x="5537200" y="48917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250923 TUE</a:t>
            </a:r>
            <a:endParaRPr lang="en-US" sz="1200" dirty="0"/>
          </a:p>
        </p:txBody>
      </p:sp>
      <p:sp>
        <p:nvSpPr>
          <p:cNvPr id="83" name="Text 80"/>
          <p:cNvSpPr/>
          <p:nvPr/>
        </p:nvSpPr>
        <p:spPr>
          <a:xfrm>
            <a:off x="6705600" y="4891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27-75</a:t>
            </a:r>
            <a:r>
              <a:rPr lang="en-US" sz="1200" dirty="0">
                <a:solidFill>
                  <a:srgbClr val="A9B4BF"/>
                </a:solidFill>
                <a:latin typeface="Courier New" pitchFamily="49" charset="0"/>
                <a:ea typeface="Courier New" pitchFamily="49" charset="-122"/>
                <a:cs typeface="Courier New" pitchFamily="49" charset="-120"/>
              </a:rPr>
              <a:t> 15:45</a:t>
            </a:r>
            <a:endParaRPr lang="en-US" sz="1200" dirty="0"/>
          </a:p>
        </p:txBody>
      </p:sp>
      <p:sp>
        <p:nvSpPr>
          <p:cNvPr id="84" name="Text 81"/>
          <p:cNvSpPr/>
          <p:nvPr/>
        </p:nvSpPr>
        <p:spPr>
          <a:xfrm>
            <a:off x="7975600" y="4891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7Z-32</a:t>
            </a:r>
            <a:r>
              <a:rPr lang="en-US" sz="1200" dirty="0">
                <a:solidFill>
                  <a:srgbClr val="A9B4BF"/>
                </a:solidFill>
                <a:latin typeface="Courier New" pitchFamily="49" charset="0"/>
                <a:ea typeface="Courier New" pitchFamily="49" charset="-122"/>
                <a:cs typeface="Courier New" pitchFamily="49" charset="-120"/>
              </a:rPr>
              <a:t> 15:51</a:t>
            </a:r>
            <a:endParaRPr lang="en-US" sz="1200" dirty="0"/>
          </a:p>
        </p:txBody>
      </p:sp>
      <p:sp>
        <p:nvSpPr>
          <p:cNvPr id="85" name="Text 82"/>
          <p:cNvSpPr/>
          <p:nvPr/>
        </p:nvSpPr>
        <p:spPr>
          <a:xfrm>
            <a:off x="9194800" y="48917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+6</a:t>
            </a:r>
            <a:endParaRPr lang="en-US" sz="1200" dirty="0"/>
          </a:p>
        </p:txBody>
      </p:sp>
      <p:sp>
        <p:nvSpPr>
          <p:cNvPr id="86" name="Text 83"/>
          <p:cNvSpPr/>
          <p:nvPr/>
        </p:nvSpPr>
        <p:spPr>
          <a:xfrm>
            <a:off x="9753600" y="48917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87" name="Text 84"/>
          <p:cNvSpPr/>
          <p:nvPr/>
        </p:nvSpPr>
        <p:spPr>
          <a:xfrm>
            <a:off x="5537200" y="50822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251022 WED</a:t>
            </a:r>
            <a:endParaRPr lang="en-US" sz="1200" dirty="0"/>
          </a:p>
        </p:txBody>
      </p:sp>
      <p:sp>
        <p:nvSpPr>
          <p:cNvPr id="88" name="Text 85"/>
          <p:cNvSpPr/>
          <p:nvPr/>
        </p:nvSpPr>
        <p:spPr>
          <a:xfrm>
            <a:off x="6705600" y="5082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DE-75</a:t>
            </a:r>
            <a:r>
              <a:rPr lang="en-US" sz="1200" dirty="0">
                <a:solidFill>
                  <a:srgbClr val="A9B4BF"/>
                </a:solidFill>
                <a:latin typeface="Courier New" pitchFamily="49" charset="0"/>
                <a:ea typeface="Courier New" pitchFamily="49" charset="-122"/>
                <a:cs typeface="Courier New" pitchFamily="49" charset="-120"/>
              </a:rPr>
              <a:t> 21:05</a:t>
            </a:r>
            <a:endParaRPr lang="en-US" sz="1200" dirty="0"/>
          </a:p>
        </p:txBody>
      </p:sp>
      <p:sp>
        <p:nvSpPr>
          <p:cNvPr id="89" name="Text 86"/>
          <p:cNvSpPr/>
          <p:nvPr/>
        </p:nvSpPr>
        <p:spPr>
          <a:xfrm>
            <a:off x="7975600" y="5082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R6-32</a:t>
            </a:r>
            <a:r>
              <a:rPr lang="en-US" sz="1200" dirty="0">
                <a:solidFill>
                  <a:srgbClr val="A9B4BF"/>
                </a:solidFill>
                <a:latin typeface="Courier New" pitchFamily="49" charset="0"/>
                <a:ea typeface="Courier New" pitchFamily="49" charset="-122"/>
                <a:cs typeface="Courier New" pitchFamily="49" charset="-120"/>
              </a:rPr>
              <a:t> 20:54</a:t>
            </a:r>
            <a:endParaRPr lang="en-US" sz="1200" dirty="0"/>
          </a:p>
        </p:txBody>
      </p:sp>
      <p:sp>
        <p:nvSpPr>
          <p:cNvPr id="90" name="Text 87"/>
          <p:cNvSpPr/>
          <p:nvPr/>
        </p:nvSpPr>
        <p:spPr>
          <a:xfrm>
            <a:off x="9194800" y="50822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−11</a:t>
            </a:r>
            <a:endParaRPr lang="en-US" sz="1200" dirty="0"/>
          </a:p>
        </p:txBody>
      </p:sp>
      <p:sp>
        <p:nvSpPr>
          <p:cNvPr id="91" name="Text 88"/>
          <p:cNvSpPr/>
          <p:nvPr/>
        </p:nvSpPr>
        <p:spPr>
          <a:xfrm>
            <a:off x="9753600" y="50822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92" name="Text 89"/>
          <p:cNvSpPr/>
          <p:nvPr/>
        </p:nvSpPr>
        <p:spPr>
          <a:xfrm>
            <a:off x="5537200" y="52727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260924 THU</a:t>
            </a:r>
            <a:endParaRPr lang="en-US" sz="1200" dirty="0"/>
          </a:p>
        </p:txBody>
      </p:sp>
      <p:sp>
        <p:nvSpPr>
          <p:cNvPr id="93" name="Text 90"/>
          <p:cNvSpPr/>
          <p:nvPr/>
        </p:nvSpPr>
        <p:spPr>
          <a:xfrm>
            <a:off x="6705600" y="5272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QH-45</a:t>
            </a:r>
            <a:r>
              <a:rPr lang="en-US" sz="1200" dirty="0">
                <a:solidFill>
                  <a:srgbClr val="A9B4BF"/>
                </a:solidFill>
                <a:latin typeface="Courier New" pitchFamily="49" charset="0"/>
                <a:ea typeface="Courier New" pitchFamily="49" charset="-122"/>
                <a:cs typeface="Courier New" pitchFamily="49" charset="-120"/>
              </a:rPr>
              <a:t> 16:25</a:t>
            </a:r>
            <a:endParaRPr lang="en-US" sz="1200" dirty="0"/>
          </a:p>
        </p:txBody>
      </p:sp>
      <p:sp>
        <p:nvSpPr>
          <p:cNvPr id="94" name="Text 91"/>
          <p:cNvSpPr/>
          <p:nvPr/>
        </p:nvSpPr>
        <p:spPr>
          <a:xfrm>
            <a:off x="7975600" y="52727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VQ-32</a:t>
            </a:r>
            <a:r>
              <a:rPr lang="en-US" sz="1200" dirty="0">
                <a:solidFill>
                  <a:srgbClr val="A9B4BF"/>
                </a:solidFill>
                <a:latin typeface="Courier New" pitchFamily="49" charset="0"/>
                <a:ea typeface="Courier New" pitchFamily="49" charset="-122"/>
                <a:cs typeface="Courier New" pitchFamily="49" charset="-120"/>
              </a:rPr>
              <a:t> 16:36</a:t>
            </a:r>
            <a:endParaRPr lang="en-US" sz="1200" dirty="0"/>
          </a:p>
        </p:txBody>
      </p:sp>
      <p:sp>
        <p:nvSpPr>
          <p:cNvPr id="95" name="Text 92"/>
          <p:cNvSpPr/>
          <p:nvPr/>
        </p:nvSpPr>
        <p:spPr>
          <a:xfrm>
            <a:off x="9194800" y="52727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+11</a:t>
            </a:r>
            <a:endParaRPr lang="en-US" sz="1200" dirty="0"/>
          </a:p>
        </p:txBody>
      </p:sp>
      <p:sp>
        <p:nvSpPr>
          <p:cNvPr id="96" name="Text 93"/>
          <p:cNvSpPr/>
          <p:nvPr/>
        </p:nvSpPr>
        <p:spPr>
          <a:xfrm>
            <a:off x="9753600" y="52727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97" name="Text 94"/>
          <p:cNvSpPr/>
          <p:nvPr/>
        </p:nvSpPr>
        <p:spPr>
          <a:xfrm>
            <a:off x="5537200" y="5463282"/>
            <a:ext cx="12192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260924 THU</a:t>
            </a:r>
            <a:endParaRPr lang="en-US" sz="1200" dirty="0"/>
          </a:p>
        </p:txBody>
      </p:sp>
      <p:sp>
        <p:nvSpPr>
          <p:cNvPr id="98" name="Text 95"/>
          <p:cNvSpPr/>
          <p:nvPr/>
        </p:nvSpPr>
        <p:spPr>
          <a:xfrm>
            <a:off x="6705600" y="5463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ED7D32"/>
                </a:solidFill>
                <a:latin typeface="Courier New" pitchFamily="49" charset="0"/>
                <a:ea typeface="Courier New" pitchFamily="49" charset="-122"/>
                <a:cs typeface="Courier New" pitchFamily="49" charset="-120"/>
              </a:rPr>
              <a:t>QH-75</a:t>
            </a:r>
            <a:r>
              <a:rPr lang="en-US" sz="1200" dirty="0">
                <a:solidFill>
                  <a:srgbClr val="A9B4BF"/>
                </a:solidFill>
                <a:latin typeface="Courier New" pitchFamily="49" charset="0"/>
                <a:ea typeface="Courier New" pitchFamily="49" charset="-122"/>
                <a:cs typeface="Courier New" pitchFamily="49" charset="-120"/>
              </a:rPr>
              <a:t> 22:17</a:t>
            </a:r>
            <a:endParaRPr lang="en-US" sz="1200" dirty="0"/>
          </a:p>
        </p:txBody>
      </p:sp>
      <p:sp>
        <p:nvSpPr>
          <p:cNvPr id="99" name="Text 96"/>
          <p:cNvSpPr/>
          <p:nvPr/>
        </p:nvSpPr>
        <p:spPr>
          <a:xfrm>
            <a:off x="7975600" y="5463282"/>
            <a:ext cx="1320800" cy="215900"/>
          </a:xfrm>
          <a:prstGeom prst="rect">
            <a:avLst/>
          </a:prstGeom>
          <a:noFill/>
          <a:ln/>
        </p:spPr>
        <p:txBody>
          <a:bodyPr wrap="square" lIns="0" tIns="0" rIns="0" bIns="0" rtlCol="0" anchor="t">
            <a:normAutofit/>
          </a:bodyPr>
          <a:lstStyle/>
          <a:p>
            <a:pPr algn="l" indent="0" marL="0">
              <a:lnSpc>
                <a:spcPts val="1500"/>
              </a:lnSpc>
              <a:buNone/>
            </a:pPr>
            <a:r>
              <a:rPr lang="en-US" sz="1200" dirty="0">
                <a:solidFill>
                  <a:srgbClr val="FFCC00"/>
                </a:solidFill>
                <a:latin typeface="Courier New" pitchFamily="49" charset="0"/>
                <a:ea typeface="Courier New" pitchFamily="49" charset="-122"/>
                <a:cs typeface="Courier New" pitchFamily="49" charset="-120"/>
              </a:rPr>
              <a:t>VQ-32</a:t>
            </a:r>
            <a:r>
              <a:rPr lang="en-US" sz="1200" dirty="0">
                <a:solidFill>
                  <a:srgbClr val="A9B4BF"/>
                </a:solidFill>
                <a:latin typeface="Courier New" pitchFamily="49" charset="0"/>
                <a:ea typeface="Courier New" pitchFamily="49" charset="-122"/>
                <a:cs typeface="Courier New" pitchFamily="49" charset="-120"/>
              </a:rPr>
              <a:t> 22:22</a:t>
            </a:r>
            <a:endParaRPr lang="en-US" sz="1200" dirty="0"/>
          </a:p>
        </p:txBody>
      </p:sp>
      <p:sp>
        <p:nvSpPr>
          <p:cNvPr id="100" name="Text 97"/>
          <p:cNvSpPr/>
          <p:nvPr/>
        </p:nvSpPr>
        <p:spPr>
          <a:xfrm>
            <a:off x="9194800" y="5463282"/>
            <a:ext cx="6096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+5</a:t>
            </a:r>
            <a:endParaRPr lang="en-US" sz="1200" dirty="0"/>
          </a:p>
        </p:txBody>
      </p:sp>
      <p:sp>
        <p:nvSpPr>
          <p:cNvPr id="101" name="Text 98"/>
          <p:cNvSpPr/>
          <p:nvPr/>
        </p:nvSpPr>
        <p:spPr>
          <a:xfrm>
            <a:off x="9753600" y="5463282"/>
            <a:ext cx="660400" cy="215900"/>
          </a:xfrm>
          <a:prstGeom prst="rect">
            <a:avLst/>
          </a:prstGeom>
          <a:noFill/>
          <a:ln/>
        </p:spPr>
        <p:txBody>
          <a:bodyPr wrap="square" lIns="0" tIns="0" rIns="0" bIns="0" rtlCol="0" anchor="t">
            <a:normAutofit/>
          </a:bodyPr>
          <a:lstStyle/>
          <a:p>
            <a:pPr algn="r" indent="0" marL="0">
              <a:lnSpc>
                <a:spcPts val="1500"/>
              </a:lnSpc>
              <a:buNone/>
            </a:pPr>
            <a:r>
              <a:rPr lang="en-US" sz="1200" dirty="0">
                <a:solidFill>
                  <a:srgbClr val="A9B4BF"/>
                </a:solidFill>
                <a:latin typeface="Courier New" pitchFamily="49" charset="0"/>
                <a:ea typeface="Courier New" pitchFamily="49" charset="-122"/>
                <a:cs typeface="Courier New" pitchFamily="49" charset="-120"/>
              </a:rPr>
              <a:t>yes</a:t>
            </a:r>
            <a:endParaRPr lang="en-US" sz="1200" dirty="0"/>
          </a:p>
        </p:txBody>
      </p:sp>
      <p:sp>
        <p:nvSpPr>
          <p:cNvPr id="102" name="Text 9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03" name="Text 100"/>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GROUPS</a:t>
            </a:r>
            <a:endParaRPr lang="en-US" sz="12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8</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Events and outside data</a:t>
            </a:r>
            <a:endParaRPr lang="en-US" sz="3600" dirty="0"/>
          </a:p>
        </p:txBody>
      </p:sp>
      <p:sp>
        <p:nvSpPr>
          <p:cNvPr id="4" name="Shape 2"/>
          <p:cNvSpPr/>
          <p:nvPr/>
        </p:nvSpPr>
        <p:spPr>
          <a:xfrm>
            <a:off x="812800" y="3463230"/>
            <a:ext cx="10566400" cy="0"/>
          </a:xfrm>
          <a:prstGeom prst="line">
            <a:avLst/>
          </a:prstGeom>
          <a:noFill/>
          <a:ln w="6350">
            <a:solidFill>
              <a:srgbClr val="2A3340"/>
            </a:solidFill>
            <a:prstDash val="solid"/>
          </a:ln>
        </p:spPr>
      </p:sp>
      <p:sp>
        <p:nvSpPr>
          <p:cNvPr id="5" name="Text 3"/>
          <p:cNvSpPr/>
          <p:nvPr/>
        </p:nvSpPr>
        <p:spPr>
          <a:xfrm>
            <a:off x="812800" y="3618805"/>
            <a:ext cx="10883392"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SKYMASTERs, CARF NOTAMs, E-6B flights and codes, Minuteman III tests and the 8888 catalog</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EXERCISES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SKYMASTER and FAKEMASTER</a:t>
            </a:r>
            <a:endParaRPr lang="en-US" sz="3600" dirty="0"/>
          </a:p>
        </p:txBody>
      </p:sp>
      <p:sp>
        <p:nvSpPr>
          <p:cNvPr id="4" name="Shape 2"/>
          <p:cNvSpPr/>
          <p:nvPr/>
        </p:nvSpPr>
        <p:spPr>
          <a:xfrm>
            <a:off x="815975" y="1938586"/>
            <a:ext cx="2559050" cy="2979142"/>
          </a:xfrm>
          <a:prstGeom prst="roundRect">
            <a:avLst>
              <a:gd name="adj" fmla="val 2854"/>
            </a:avLst>
          </a:prstGeom>
          <a:solidFill>
            <a:srgbClr val="0E141B"/>
          </a:solidFill>
          <a:ln w="6350">
            <a:solidFill>
              <a:srgbClr val="222A35"/>
            </a:solidFill>
            <a:prstDash val="solid"/>
          </a:ln>
        </p:spPr>
      </p:sp>
      <p:sp>
        <p:nvSpPr>
          <p:cNvPr id="5" name="Text 3"/>
          <p:cNvSpPr/>
          <p:nvPr/>
        </p:nvSpPr>
        <p:spPr>
          <a:xfrm>
            <a:off x="971550" y="2144961"/>
            <a:ext cx="2315337" cy="69592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FCC00"/>
                </a:solidFill>
                <a:latin typeface="Arial" pitchFamily="34" charset="0"/>
                <a:ea typeface="Arial" pitchFamily="34" charset="-122"/>
                <a:cs typeface="Arial" pitchFamily="34" charset="-120"/>
              </a:rPr>
              <a:t>SKYMASTER event</a:t>
            </a:r>
            <a:endParaRPr lang="en-US" sz="2200" dirty="0"/>
          </a:p>
        </p:txBody>
      </p:sp>
      <p:sp>
        <p:nvSpPr>
          <p:cNvPr id="6" name="Text 4"/>
          <p:cNvSpPr/>
          <p:nvPr/>
        </p:nvSpPr>
        <p:spPr>
          <a:xfrm>
            <a:off x="971550" y="2917081"/>
            <a:ext cx="2315337"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 large STRATCOM-driven exercise</a:t>
            </a:r>
            <a:endParaRPr lang="en-US" sz="1600" dirty="0"/>
          </a:p>
        </p:txBody>
      </p:sp>
      <p:sp>
        <p:nvSpPr>
          <p:cNvPr id="7" name="Shape 5"/>
          <p:cNvSpPr/>
          <p:nvPr/>
        </p:nvSpPr>
        <p:spPr>
          <a:xfrm>
            <a:off x="971550" y="3550096"/>
            <a:ext cx="2247900" cy="0"/>
          </a:xfrm>
          <a:prstGeom prst="line">
            <a:avLst/>
          </a:prstGeom>
          <a:noFill/>
          <a:ln w="6350">
            <a:solidFill>
              <a:srgbClr val="222A35"/>
            </a:solidFill>
            <a:prstDash val="solid"/>
          </a:ln>
        </p:spPr>
      </p:sp>
      <p:sp>
        <p:nvSpPr>
          <p:cNvPr id="8" name="Text 6"/>
          <p:cNvSpPr/>
          <p:nvPr/>
        </p:nvSpPr>
        <p:spPr>
          <a:xfrm>
            <a:off x="971550" y="3654871"/>
            <a:ext cx="2315337" cy="108188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The SKYMASTER callsign is optional and tends to come near the end</a:t>
            </a:r>
            <a:endParaRPr lang="en-US" sz="1600" dirty="0"/>
          </a:p>
        </p:txBody>
      </p:sp>
      <p:sp>
        <p:nvSpPr>
          <p:cNvPr id="9" name="Shape 7"/>
          <p:cNvSpPr/>
          <p:nvPr/>
        </p:nvSpPr>
        <p:spPr>
          <a:xfrm>
            <a:off x="3482975" y="1938586"/>
            <a:ext cx="2559050" cy="2979142"/>
          </a:xfrm>
          <a:prstGeom prst="roundRect">
            <a:avLst>
              <a:gd name="adj" fmla="val 2854"/>
            </a:avLst>
          </a:prstGeom>
          <a:solidFill>
            <a:srgbClr val="0E141B"/>
          </a:solidFill>
          <a:ln w="6350">
            <a:solidFill>
              <a:srgbClr val="222A35"/>
            </a:solidFill>
            <a:prstDash val="solid"/>
          </a:ln>
        </p:spPr>
      </p:sp>
      <p:sp>
        <p:nvSpPr>
          <p:cNvPr id="10" name="Text 8"/>
          <p:cNvSpPr/>
          <p:nvPr/>
        </p:nvSpPr>
        <p:spPr>
          <a:xfrm>
            <a:off x="3638550" y="2144961"/>
            <a:ext cx="231533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FCC00"/>
                </a:solidFill>
                <a:latin typeface="Arial" pitchFamily="34" charset="0"/>
                <a:ea typeface="Arial" pitchFamily="34" charset="-122"/>
                <a:cs typeface="Arial" pitchFamily="34" charset="-120"/>
              </a:rPr>
              <a:t>On the HFGCS</a:t>
            </a:r>
            <a:endParaRPr lang="en-US" sz="2200" dirty="0"/>
          </a:p>
        </p:txBody>
      </p:sp>
      <p:sp>
        <p:nvSpPr>
          <p:cNvPr id="11" name="Text 9"/>
          <p:cNvSpPr/>
          <p:nvPr/>
        </p:nvSpPr>
        <p:spPr>
          <a:xfrm>
            <a:off x="3638550" y="2581821"/>
            <a:ext cx="2315337"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Hundreds of messages over many hours</a:t>
            </a:r>
            <a:endParaRPr lang="en-US" sz="1600" dirty="0"/>
          </a:p>
        </p:txBody>
      </p:sp>
      <p:sp>
        <p:nvSpPr>
          <p:cNvPr id="12" name="Shape 10"/>
          <p:cNvSpPr/>
          <p:nvPr/>
        </p:nvSpPr>
        <p:spPr>
          <a:xfrm>
            <a:off x="3638550" y="3214836"/>
            <a:ext cx="2247900" cy="0"/>
          </a:xfrm>
          <a:prstGeom prst="line">
            <a:avLst/>
          </a:prstGeom>
          <a:noFill/>
          <a:ln w="6350">
            <a:solidFill>
              <a:srgbClr val="222A35"/>
            </a:solidFill>
            <a:prstDash val="solid"/>
          </a:ln>
        </p:spPr>
      </p:sp>
      <p:sp>
        <p:nvSpPr>
          <p:cNvPr id="13" name="Text 11"/>
          <p:cNvSpPr/>
          <p:nvPr/>
        </p:nvSpPr>
        <p:spPr>
          <a:xfrm>
            <a:off x="3638550" y="3319611"/>
            <a:ext cx="2315337"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Several formats at once · extra HF and UHF frequencies</a:t>
            </a:r>
            <a:endParaRPr lang="en-US" sz="1600" dirty="0"/>
          </a:p>
        </p:txBody>
      </p:sp>
      <p:sp>
        <p:nvSpPr>
          <p:cNvPr id="14" name="Shape 12"/>
          <p:cNvSpPr/>
          <p:nvPr/>
        </p:nvSpPr>
        <p:spPr>
          <a:xfrm>
            <a:off x="6149975" y="1938586"/>
            <a:ext cx="2559050" cy="2979142"/>
          </a:xfrm>
          <a:prstGeom prst="roundRect">
            <a:avLst>
              <a:gd name="adj" fmla="val 2854"/>
            </a:avLst>
          </a:prstGeom>
          <a:solidFill>
            <a:srgbClr val="0E141B"/>
          </a:solidFill>
          <a:ln w="6350">
            <a:solidFill>
              <a:srgbClr val="222A35"/>
            </a:solidFill>
            <a:prstDash val="solid"/>
          </a:ln>
        </p:spPr>
      </p:sp>
      <p:sp>
        <p:nvSpPr>
          <p:cNvPr id="15" name="Text 13"/>
          <p:cNvSpPr/>
          <p:nvPr/>
        </p:nvSpPr>
        <p:spPr>
          <a:xfrm>
            <a:off x="6305550" y="2144961"/>
            <a:ext cx="231533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FCC00"/>
                </a:solidFill>
                <a:latin typeface="Arial" pitchFamily="34" charset="0"/>
                <a:ea typeface="Arial" pitchFamily="34" charset="-122"/>
                <a:cs typeface="Arial" pitchFamily="34" charset="-120"/>
              </a:rPr>
              <a:t>FAKEMASTER</a:t>
            </a:r>
            <a:endParaRPr lang="en-US" sz="2200" dirty="0"/>
          </a:p>
        </p:txBody>
      </p:sp>
      <p:sp>
        <p:nvSpPr>
          <p:cNvPr id="16" name="Text 14"/>
          <p:cNvSpPr/>
          <p:nvPr/>
        </p:nvSpPr>
        <p:spPr>
          <a:xfrm>
            <a:off x="6305550" y="2581821"/>
            <a:ext cx="2315337"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Every hallmark, but no documented SKYMASTER call</a:t>
            </a:r>
            <a:endParaRPr lang="en-US" sz="1600" dirty="0"/>
          </a:p>
        </p:txBody>
      </p:sp>
      <p:sp>
        <p:nvSpPr>
          <p:cNvPr id="17" name="Shape 15"/>
          <p:cNvSpPr/>
          <p:nvPr/>
        </p:nvSpPr>
        <p:spPr>
          <a:xfrm>
            <a:off x="6305550" y="3478957"/>
            <a:ext cx="2247900" cy="0"/>
          </a:xfrm>
          <a:prstGeom prst="line">
            <a:avLst/>
          </a:prstGeom>
          <a:noFill/>
          <a:ln w="6350">
            <a:solidFill>
              <a:srgbClr val="222A35"/>
            </a:solidFill>
            <a:prstDash val="solid"/>
          </a:ln>
        </p:spPr>
      </p:sp>
      <p:sp>
        <p:nvSpPr>
          <p:cNvPr id="18" name="Text 16"/>
          <p:cNvSpPr/>
          <p:nvPr/>
        </p:nvSpPr>
        <p:spPr>
          <a:xfrm>
            <a:off x="6305550" y="3583732"/>
            <a:ext cx="2315337"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Cleanest case: 240623, an E-6 forward-deployed to Norway</a:t>
            </a:r>
            <a:endParaRPr lang="en-US" sz="1600" dirty="0"/>
          </a:p>
        </p:txBody>
      </p:sp>
      <p:sp>
        <p:nvSpPr>
          <p:cNvPr id="19" name="Shape 17"/>
          <p:cNvSpPr/>
          <p:nvPr/>
        </p:nvSpPr>
        <p:spPr>
          <a:xfrm>
            <a:off x="8816975" y="1938586"/>
            <a:ext cx="2559050" cy="2979142"/>
          </a:xfrm>
          <a:prstGeom prst="roundRect">
            <a:avLst>
              <a:gd name="adj" fmla="val 2854"/>
            </a:avLst>
          </a:prstGeom>
          <a:solidFill>
            <a:srgbClr val="0E141B"/>
          </a:solidFill>
          <a:ln w="6350">
            <a:solidFill>
              <a:srgbClr val="222A35"/>
            </a:solidFill>
            <a:prstDash val="solid"/>
          </a:ln>
        </p:spPr>
      </p:sp>
      <p:sp>
        <p:nvSpPr>
          <p:cNvPr id="20" name="Text 18"/>
          <p:cNvSpPr/>
          <p:nvPr/>
        </p:nvSpPr>
        <p:spPr>
          <a:xfrm>
            <a:off x="8972550" y="2144961"/>
            <a:ext cx="2315337" cy="69592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FCC00"/>
                </a:solidFill>
                <a:latin typeface="Arial" pitchFamily="34" charset="0"/>
                <a:ea typeface="Arial" pitchFamily="34" charset="-122"/>
                <a:cs typeface="Arial" pitchFamily="34" charset="-120"/>
              </a:rPr>
              <a:t>NOTHINGMASTER</a:t>
            </a:r>
            <a:endParaRPr lang="en-US" sz="2200" dirty="0"/>
          </a:p>
        </p:txBody>
      </p:sp>
      <p:sp>
        <p:nvSpPr>
          <p:cNvPr id="21" name="Text 19"/>
          <p:cNvSpPr/>
          <p:nvPr/>
        </p:nvSpPr>
        <p:spPr>
          <a:xfrm>
            <a:off x="8972550" y="2917081"/>
            <a:ext cx="2315337"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Logged twice: 250430 and 260421</a:t>
            </a:r>
            <a:endParaRPr lang="en-US" sz="1600" dirty="0"/>
          </a:p>
        </p:txBody>
      </p:sp>
      <p:sp>
        <p:nvSpPr>
          <p:cNvPr id="22" name="Shape 20"/>
          <p:cNvSpPr/>
          <p:nvPr/>
        </p:nvSpPr>
        <p:spPr>
          <a:xfrm>
            <a:off x="8972550" y="3550096"/>
            <a:ext cx="2247900" cy="0"/>
          </a:xfrm>
          <a:prstGeom prst="line">
            <a:avLst/>
          </a:prstGeom>
          <a:noFill/>
          <a:ln w="6350">
            <a:solidFill>
              <a:srgbClr val="222A35"/>
            </a:solidFill>
            <a:prstDash val="solid"/>
          </a:ln>
        </p:spPr>
      </p:sp>
      <p:sp>
        <p:nvSpPr>
          <p:cNvPr id="23" name="Text 21"/>
          <p:cNvSpPr/>
          <p:nvPr/>
        </p:nvSpPr>
        <p:spPr>
          <a:xfrm>
            <a:off x="8972550" y="3654871"/>
            <a:ext cx="2315337"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Drawn hollow, in the same class as the FAKEMASTERs</a:t>
            </a:r>
            <a:endParaRPr lang="en-US" sz="1600" dirty="0"/>
          </a:p>
        </p:txBody>
      </p:sp>
      <p:sp>
        <p:nvSpPr>
          <p:cNvPr id="24" name="Text 2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HFGCS FAQ · SKYMASTER tab</a:t>
            </a:r>
            <a:endParaRPr lang="en-US" sz="1200" dirty="0"/>
          </a:p>
        </p:txBody>
      </p:sp>
      <p:sp>
        <p:nvSpPr>
          <p:cNvPr id="25" name="Text 2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EXERCISES, 2023–2026</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SKYMASTER list</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33 dated events: 26 SKYMASTER, 5 FAKEMASTER, 2 NOTHINGMASTER</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18 of 26</a:t>
            </a:r>
            <a:r>
              <a:rPr lang="en-US" sz="1600" dirty="0">
                <a:solidFill>
                  <a:srgbClr val="E6EDF3"/>
                </a:solidFill>
                <a:latin typeface="Arial" pitchFamily="34" charset="0"/>
                <a:ea typeface="Arial" pitchFamily="34" charset="-122"/>
                <a:cs typeface="Arial" pitchFamily="34" charset="-120"/>
              </a:rPr>
              <a:t> SKYMASTERs on a Wednesday; 4 of 5 Global Thunder dates are not</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January, April and August: a SKYMASTER every year</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Compare: four years side by side, lined up by season</a:t>
            </a:r>
            <a:endParaRPr lang="en-US" sz="1600" dirty="0"/>
          </a:p>
        </p:txBody>
      </p:sp>
      <p:sp>
        <p:nvSpPr>
          <p:cNvPr id="12" name="Shape 10"/>
          <p:cNvSpPr/>
          <p:nvPr/>
        </p:nvSpPr>
        <p:spPr>
          <a:xfrm>
            <a:off x="812800" y="4889748"/>
            <a:ext cx="4572000" cy="0"/>
          </a:xfrm>
          <a:prstGeom prst="line">
            <a:avLst/>
          </a:prstGeom>
          <a:noFill/>
          <a:ln w="6350">
            <a:solidFill>
              <a:srgbClr val="222A35"/>
            </a:solidFill>
            <a:prstDash val="solid"/>
          </a:ln>
        </p:spPr>
      </p:sp>
      <p:sp>
        <p:nvSpPr>
          <p:cNvPr id="13" name="Text 11"/>
          <p:cNvSpPr/>
          <p:nvPr/>
        </p:nvSpPr>
        <p:spPr>
          <a:xfrm>
            <a:off x="812800" y="4994523"/>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20 of 33 dates open that day’s DTCP timecard</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SKYMASTER tab’s Compare view: a 2023–2026 timeline of filled and hollow dots above a four-year, 11-row table of event dates lined up by season">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AIRSPACE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Anatomy of a CARF NOTAM</a:t>
            </a:r>
            <a:endParaRPr lang="en-US" sz="3600" dirty="0"/>
          </a:p>
        </p:txBody>
      </p:sp>
      <p:sp>
        <p:nvSpPr>
          <p:cNvPr id="4" name="Text 2"/>
          <p:cNvSpPr/>
          <p:nvPr/>
        </p:nvSpPr>
        <p:spPr>
          <a:xfrm>
            <a:off x="812800" y="1944936"/>
            <a:ext cx="4389834"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E6EDF3"/>
                </a:solidFill>
                <a:latin typeface="Courier New" pitchFamily="49" charset="0"/>
                <a:ea typeface="Courier New" pitchFamily="49" charset="-122"/>
                <a:cs typeface="Courier New" pitchFamily="49" charset="-120"/>
              </a:rPr>
              <a:t>CARF 04/240 · from the April 2026 replay</a:t>
            </a:r>
            <a:endParaRPr lang="en-US" sz="1200" dirty="0"/>
          </a:p>
        </p:txBody>
      </p:sp>
      <p:sp>
        <p:nvSpPr>
          <p:cNvPr id="5" name="Text 3"/>
          <p:cNvSpPr/>
          <p:nvPr/>
        </p:nvSpPr>
        <p:spPr>
          <a:xfrm>
            <a:off x="8157071" y="1935411"/>
            <a:ext cx="3222129" cy="223490"/>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7D8894"/>
                </a:solidFill>
                <a:latin typeface="Arial" pitchFamily="34" charset="0"/>
                <a:ea typeface="Arial" pitchFamily="34" charset="-122"/>
                <a:cs typeface="Arial" pitchFamily="34" charset="-120"/>
              </a:rPr>
              <a:t>Colors mark fields, not message groups</a:t>
            </a:r>
            <a:endParaRPr lang="en-US" sz="1200" dirty="0"/>
          </a:p>
        </p:txBody>
      </p:sp>
      <p:sp>
        <p:nvSpPr>
          <p:cNvPr id="6" name="Text 4"/>
          <p:cNvSpPr/>
          <p:nvPr/>
        </p:nvSpPr>
        <p:spPr>
          <a:xfrm>
            <a:off x="819150" y="2225576"/>
            <a:ext cx="1384300" cy="312390"/>
          </a:xfrm>
          <a:prstGeom prst="roundRect">
            <a:avLst>
              <a:gd name="adj" fmla="val 10164"/>
            </a:avLst>
          </a:prstGeom>
          <a:solidFill>
            <a:srgbClr val="7D8894">
              <a:alpha val="10000"/>
            </a:srgbClr>
          </a:solidFill>
          <a:ln w="12700">
            <a:solidFill>
              <a:srgbClr val="7D8894"/>
            </a:solidFill>
            <a:prstDash val="solid"/>
          </a:ln>
        </p:spPr>
        <p:txBody>
          <a:bodyPr wrap="none" lIns="98651" tIns="47851" rIns="47851" bIns="22451" rtlCol="0" anchor="t">
            <a:normAutofit/>
          </a:bodyPr>
          <a:lstStyle/>
          <a:p>
            <a:pPr algn="l"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!CARF 04/240</a:t>
            </a:r>
            <a:endParaRPr lang="en-US" sz="1200" dirty="0"/>
          </a:p>
        </p:txBody>
      </p:sp>
      <p:sp>
        <p:nvSpPr>
          <p:cNvPr id="7" name="Text 5"/>
          <p:cNvSpPr/>
          <p:nvPr/>
        </p:nvSpPr>
        <p:spPr>
          <a:xfrm>
            <a:off x="812800" y="2595116"/>
            <a:ext cx="14478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ID</a:t>
            </a:r>
            <a:endParaRPr lang="en-US" sz="1200" dirty="0"/>
          </a:p>
        </p:txBody>
      </p:sp>
      <p:sp>
        <p:nvSpPr>
          <p:cNvPr id="8" name="Text 6"/>
          <p:cNvSpPr/>
          <p:nvPr/>
        </p:nvSpPr>
        <p:spPr>
          <a:xfrm>
            <a:off x="2317750" y="2225576"/>
            <a:ext cx="1384300" cy="312390"/>
          </a:xfrm>
          <a:prstGeom prst="roundRect">
            <a:avLst>
              <a:gd name="adj" fmla="val 10164"/>
            </a:avLst>
          </a:prstGeom>
          <a:solidFill>
            <a:srgbClr val="9063CD">
              <a:alpha val="10000"/>
            </a:srgbClr>
          </a:solidFill>
          <a:ln w="12700">
            <a:solidFill>
              <a:srgbClr val="9063CD"/>
            </a:solidFill>
            <a:prstDash val="solid"/>
          </a:ln>
        </p:spPr>
        <p:txBody>
          <a:bodyPr wrap="none" lIns="98651" tIns="47851" rIns="47851" bIns="22451" rtlCol="0" anchor="t">
            <a:normAutofit/>
          </a:bodyPr>
          <a:lstStyle/>
          <a:p>
            <a:pPr algn="l" indent="0" marL="0">
              <a:lnSpc>
                <a:spcPts val="1560"/>
              </a:lnSpc>
              <a:buNone/>
            </a:pPr>
            <a:r>
              <a:rPr lang="en-US" sz="1200" dirty="0">
                <a:solidFill>
                  <a:srgbClr val="9063CD"/>
                </a:solidFill>
                <a:latin typeface="Courier New" pitchFamily="49" charset="0"/>
                <a:ea typeface="Courier New" pitchFamily="49" charset="-122"/>
                <a:cs typeface="Courier New" pitchFamily="49" charset="-120"/>
              </a:rPr>
              <a:t>ZAK AIRSPACE</a:t>
            </a:r>
            <a:endParaRPr lang="en-US" sz="1200" dirty="0"/>
          </a:p>
        </p:txBody>
      </p:sp>
      <p:sp>
        <p:nvSpPr>
          <p:cNvPr id="9" name="Text 7"/>
          <p:cNvSpPr/>
          <p:nvPr/>
        </p:nvSpPr>
        <p:spPr>
          <a:xfrm>
            <a:off x="2311400" y="2595116"/>
            <a:ext cx="14478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facility</a:t>
            </a:r>
            <a:endParaRPr lang="en-US" sz="1200" dirty="0"/>
          </a:p>
        </p:txBody>
      </p:sp>
      <p:sp>
        <p:nvSpPr>
          <p:cNvPr id="10" name="Text 8"/>
          <p:cNvSpPr/>
          <p:nvPr/>
        </p:nvSpPr>
        <p:spPr>
          <a:xfrm>
            <a:off x="3816350" y="2225576"/>
            <a:ext cx="1638300" cy="312390"/>
          </a:xfrm>
          <a:prstGeom prst="roundRect">
            <a:avLst>
              <a:gd name="adj" fmla="val 10164"/>
            </a:avLst>
          </a:prstGeom>
          <a:solidFill>
            <a:srgbClr val="FFCC00">
              <a:alpha val="10000"/>
            </a:srgbClr>
          </a:solidFill>
          <a:ln w="12700">
            <a:solidFill>
              <a:srgbClr val="FFCC00"/>
            </a:solidFill>
            <a:prstDash val="solid"/>
          </a:ln>
        </p:spPr>
        <p:txBody>
          <a:bodyPr wrap="none" lIns="98651" tIns="47851" rIns="47851" bIns="22451" rtlCol="0" anchor="t">
            <a:normAutofit/>
          </a:bodyPr>
          <a:lstStyle/>
          <a:p>
            <a:pPr algn="l" indent="0" marL="0">
              <a:lnSpc>
                <a:spcPts val="1560"/>
              </a:lnSpc>
              <a:buNone/>
            </a:pPr>
            <a:r>
              <a:rPr lang="en-US" sz="1200" dirty="0">
                <a:solidFill>
                  <a:srgbClr val="FFCC00"/>
                </a:solidFill>
                <a:latin typeface="Courier New" pitchFamily="49" charset="0"/>
                <a:ea typeface="Courier New" pitchFamily="49" charset="-122"/>
                <a:cs typeface="Courier New" pitchFamily="49" charset="-120"/>
              </a:rPr>
              <a:t>DCC KELLY THREE</a:t>
            </a:r>
            <a:endParaRPr lang="en-US" sz="1200" dirty="0"/>
          </a:p>
        </p:txBody>
      </p:sp>
      <p:sp>
        <p:nvSpPr>
          <p:cNvPr id="11" name="Text 9"/>
          <p:cNvSpPr/>
          <p:nvPr/>
        </p:nvSpPr>
        <p:spPr>
          <a:xfrm>
            <a:off x="3810000" y="2595116"/>
            <a:ext cx="17018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name</a:t>
            </a:r>
            <a:endParaRPr lang="en-US" sz="1200" dirty="0"/>
          </a:p>
        </p:txBody>
      </p:sp>
      <p:sp>
        <p:nvSpPr>
          <p:cNvPr id="12" name="Text 10"/>
          <p:cNvSpPr/>
          <p:nvPr/>
        </p:nvSpPr>
        <p:spPr>
          <a:xfrm>
            <a:off x="5568950" y="2225576"/>
            <a:ext cx="2717800" cy="312390"/>
          </a:xfrm>
          <a:prstGeom prst="roundRect">
            <a:avLst>
              <a:gd name="adj" fmla="val 10164"/>
            </a:avLst>
          </a:prstGeom>
          <a:solidFill>
            <a:srgbClr val="7D8894">
              <a:alpha val="10000"/>
            </a:srgbClr>
          </a:solidFill>
          <a:ln w="12700">
            <a:solidFill>
              <a:srgbClr val="7D8894"/>
            </a:solidFill>
            <a:prstDash val="solid"/>
          </a:ln>
        </p:spPr>
        <p:txBody>
          <a:bodyPr wrap="none" lIns="98651" tIns="47851" rIns="23594" bIns="22451" rtlCol="0" anchor="t">
            <a:normAutofit/>
          </a:bodyPr>
          <a:lstStyle/>
          <a:p>
            <a:pPr algn="l"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STNR ALT RESERVATION</a:t>
            </a:r>
            <a:endParaRPr lang="en-US" sz="1200" dirty="0"/>
          </a:p>
        </p:txBody>
      </p:sp>
      <p:sp>
        <p:nvSpPr>
          <p:cNvPr id="13" name="Text 11"/>
          <p:cNvSpPr/>
          <p:nvPr/>
        </p:nvSpPr>
        <p:spPr>
          <a:xfrm>
            <a:off x="5562600" y="2595116"/>
            <a:ext cx="281241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stationary altitude reservation</a:t>
            </a:r>
            <a:endParaRPr lang="en-US" sz="1200" dirty="0"/>
          </a:p>
        </p:txBody>
      </p:sp>
      <p:sp>
        <p:nvSpPr>
          <p:cNvPr id="14" name="Text 12"/>
          <p:cNvSpPr/>
          <p:nvPr/>
        </p:nvSpPr>
        <p:spPr>
          <a:xfrm>
            <a:off x="819150" y="2875756"/>
            <a:ext cx="2209800" cy="312390"/>
          </a:xfrm>
          <a:prstGeom prst="roundRect">
            <a:avLst>
              <a:gd name="adj" fmla="val 10164"/>
            </a:avLst>
          </a:prstGeom>
          <a:solidFill>
            <a:srgbClr val="7D8894">
              <a:alpha val="10000"/>
            </a:srgbClr>
          </a:solidFill>
          <a:ln w="12700">
            <a:solidFill>
              <a:srgbClr val="7D8894"/>
            </a:solidFill>
            <a:prstDash val="solid"/>
          </a:ln>
        </p:spPr>
        <p:txBody>
          <a:bodyPr wrap="none" lIns="98651" tIns="47851" rIns="38834" bIns="22451" rtlCol="0" anchor="t">
            <a:normAutofit/>
          </a:bodyPr>
          <a:lstStyle/>
          <a:p>
            <a:pPr algn="l"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WI AN AREA DEFINED AS</a:t>
            </a:r>
            <a:endParaRPr lang="en-US" sz="1200" dirty="0"/>
          </a:p>
        </p:txBody>
      </p:sp>
      <p:sp>
        <p:nvSpPr>
          <p:cNvPr id="15" name="Text 13"/>
          <p:cNvSpPr/>
          <p:nvPr/>
        </p:nvSpPr>
        <p:spPr>
          <a:xfrm>
            <a:off x="812800" y="3245296"/>
            <a:ext cx="228917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within</a:t>
            </a:r>
            <a:endParaRPr lang="en-US" sz="1200" dirty="0"/>
          </a:p>
        </p:txBody>
      </p:sp>
      <p:sp>
        <p:nvSpPr>
          <p:cNvPr id="16" name="Text 14"/>
          <p:cNvSpPr/>
          <p:nvPr/>
        </p:nvSpPr>
        <p:spPr>
          <a:xfrm>
            <a:off x="3143250" y="2875756"/>
            <a:ext cx="3352800" cy="312390"/>
          </a:xfrm>
          <a:prstGeom prst="roundRect">
            <a:avLst>
              <a:gd name="adj" fmla="val 10164"/>
            </a:avLst>
          </a:prstGeom>
          <a:solidFill>
            <a:srgbClr val="06B050">
              <a:alpha val="10000"/>
            </a:srgbClr>
          </a:solidFill>
          <a:ln w="12700">
            <a:solidFill>
              <a:srgbClr val="06B050"/>
            </a:solidFill>
            <a:prstDash val="solid"/>
          </a:ln>
        </p:spPr>
        <p:txBody>
          <a:bodyPr wrap="none" lIns="98651" tIns="47851" rIns="4544" bIns="22451" rtlCol="0" anchor="t">
            <a:normAutofit/>
          </a:bodyPr>
          <a:lstStyle/>
          <a:p>
            <a:pPr algn="l" indent="0" marL="0">
              <a:lnSpc>
                <a:spcPts val="1560"/>
              </a:lnSpc>
              <a:buNone/>
            </a:pPr>
            <a:r>
              <a:rPr lang="en-US" sz="1200" dirty="0">
                <a:solidFill>
                  <a:srgbClr val="06B050"/>
                </a:solidFill>
                <a:latin typeface="Courier New" pitchFamily="49" charset="0"/>
                <a:ea typeface="Courier New" pitchFamily="49" charset="-122"/>
                <a:cs typeface="Courier New" pitchFamily="49" charset="-120"/>
              </a:rPr>
              <a:t>80NM RADIUS OF 342500N1293000W</a:t>
            </a:r>
            <a:endParaRPr lang="en-US" sz="1200" dirty="0"/>
          </a:p>
        </p:txBody>
      </p:sp>
      <p:sp>
        <p:nvSpPr>
          <p:cNvPr id="17" name="Text 15"/>
          <p:cNvSpPr/>
          <p:nvPr/>
        </p:nvSpPr>
        <p:spPr>
          <a:xfrm>
            <a:off x="3136900" y="3245296"/>
            <a:ext cx="346646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circle: 80 NM around 34°25′N 129°30′W</a:t>
            </a:r>
            <a:endParaRPr lang="en-US" sz="1200" dirty="0"/>
          </a:p>
        </p:txBody>
      </p:sp>
      <p:sp>
        <p:nvSpPr>
          <p:cNvPr id="18" name="Text 16"/>
          <p:cNvSpPr/>
          <p:nvPr/>
        </p:nvSpPr>
        <p:spPr>
          <a:xfrm>
            <a:off x="6610350" y="2875756"/>
            <a:ext cx="1511300" cy="312390"/>
          </a:xfrm>
          <a:prstGeom prst="roundRect">
            <a:avLst>
              <a:gd name="adj" fmla="val 10164"/>
            </a:avLst>
          </a:prstGeom>
          <a:solidFill>
            <a:srgbClr val="ED7D32">
              <a:alpha val="10000"/>
            </a:srgbClr>
          </a:solidFill>
          <a:ln w="12700">
            <a:solidFill>
              <a:srgbClr val="ED7D32"/>
            </a:solidFill>
            <a:prstDash val="solid"/>
          </a:ln>
        </p:spPr>
        <p:txBody>
          <a:bodyPr wrap="none" lIns="98651" tIns="47851" rIns="47851" bIns="22451" rtlCol="0" anchor="t">
            <a:normAutofit/>
          </a:bodyPr>
          <a:lstStyle/>
          <a:p>
            <a:pPr algn="l" indent="0" marL="0">
              <a:lnSpc>
                <a:spcPts val="1560"/>
              </a:lnSpc>
              <a:buNone/>
            </a:pPr>
            <a:r>
              <a:rPr lang="en-US" sz="1200" dirty="0">
                <a:solidFill>
                  <a:srgbClr val="ED7D32"/>
                </a:solidFill>
                <a:latin typeface="Courier New" pitchFamily="49" charset="0"/>
                <a:ea typeface="Courier New" pitchFamily="49" charset="-122"/>
                <a:cs typeface="Courier New" pitchFamily="49" charset="-120"/>
              </a:rPr>
              <a:t>SFC-FL230</a:t>
            </a:r>
            <a:endParaRPr lang="en-US" sz="1200" dirty="0"/>
          </a:p>
        </p:txBody>
      </p:sp>
      <p:sp>
        <p:nvSpPr>
          <p:cNvPr id="19" name="Text 17"/>
          <p:cNvSpPr/>
          <p:nvPr/>
        </p:nvSpPr>
        <p:spPr>
          <a:xfrm>
            <a:off x="6604000" y="3245296"/>
            <a:ext cx="15748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surface to FL230</a:t>
            </a:r>
            <a:endParaRPr lang="en-US" sz="1200" dirty="0"/>
          </a:p>
        </p:txBody>
      </p:sp>
      <p:sp>
        <p:nvSpPr>
          <p:cNvPr id="20" name="Text 18"/>
          <p:cNvSpPr/>
          <p:nvPr/>
        </p:nvSpPr>
        <p:spPr>
          <a:xfrm>
            <a:off x="8235950" y="2875756"/>
            <a:ext cx="2273300" cy="312390"/>
          </a:xfrm>
          <a:prstGeom prst="roundRect">
            <a:avLst>
              <a:gd name="adj" fmla="val 10164"/>
            </a:avLst>
          </a:prstGeom>
          <a:solidFill>
            <a:srgbClr val="FF0467">
              <a:alpha val="10000"/>
            </a:srgbClr>
          </a:solidFill>
          <a:ln w="12700">
            <a:solidFill>
              <a:srgbClr val="FF0467"/>
            </a:solidFill>
            <a:prstDash val="solid"/>
          </a:ln>
        </p:spPr>
        <p:txBody>
          <a:bodyPr wrap="none" lIns="98651" tIns="47851" rIns="36929" bIns="22451" rtlCol="0" anchor="t">
            <a:normAutofit/>
          </a:bodyPr>
          <a:lstStyle/>
          <a:p>
            <a:pPr algn="l" indent="0" marL="0">
              <a:lnSpc>
                <a:spcPts val="1560"/>
              </a:lnSpc>
              <a:buNone/>
            </a:pPr>
            <a:r>
              <a:rPr lang="en-US" sz="1200" dirty="0">
                <a:solidFill>
                  <a:srgbClr val="FF0467"/>
                </a:solidFill>
                <a:latin typeface="Courier New" pitchFamily="49" charset="0"/>
                <a:ea typeface="Courier New" pitchFamily="49" charset="-122"/>
                <a:cs typeface="Courier New" pitchFamily="49" charset="-120"/>
              </a:rPr>
              <a:t>2604141400-2604142359</a:t>
            </a:r>
            <a:endParaRPr lang="en-US" sz="1200" dirty="0"/>
          </a:p>
        </p:txBody>
      </p:sp>
      <p:sp>
        <p:nvSpPr>
          <p:cNvPr id="21" name="Text 19"/>
          <p:cNvSpPr/>
          <p:nvPr/>
        </p:nvSpPr>
        <p:spPr>
          <a:xfrm>
            <a:off x="8229600" y="3245296"/>
            <a:ext cx="235458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260414 14:00 → 23:59 UTC</a:t>
            </a:r>
            <a:endParaRPr lang="en-US" sz="1200" dirty="0"/>
          </a:p>
        </p:txBody>
      </p:sp>
      <p:sp>
        <p:nvSpPr>
          <p:cNvPr id="22" name="Text 20"/>
          <p:cNvSpPr/>
          <p:nvPr/>
        </p:nvSpPr>
        <p:spPr>
          <a:xfrm>
            <a:off x="812800" y="3621187"/>
            <a:ext cx="7338441"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E6EDF3"/>
                </a:solidFill>
                <a:latin typeface="Courier New" pitchFamily="49" charset="0"/>
                <a:ea typeface="Courier New" pitchFamily="49" charset="-122"/>
                <a:cs typeface="Courier New" pitchFamily="49" charset="-120"/>
              </a:rPr>
              <a:t>CARF 04/193 · last three fields</a:t>
            </a:r>
            <a:endParaRPr lang="en-US" sz="1200" dirty="0"/>
          </a:p>
        </p:txBody>
      </p:sp>
      <p:sp>
        <p:nvSpPr>
          <p:cNvPr id="23" name="Text 21"/>
          <p:cNvSpPr/>
          <p:nvPr/>
        </p:nvSpPr>
        <p:spPr>
          <a:xfrm>
            <a:off x="819150" y="3901827"/>
            <a:ext cx="1511300" cy="312390"/>
          </a:xfrm>
          <a:prstGeom prst="roundRect">
            <a:avLst>
              <a:gd name="adj" fmla="val 10164"/>
            </a:avLst>
          </a:prstGeom>
          <a:solidFill>
            <a:srgbClr val="ED7D32">
              <a:alpha val="10000"/>
            </a:srgbClr>
          </a:solidFill>
          <a:ln w="12700">
            <a:solidFill>
              <a:srgbClr val="ED7D32"/>
            </a:solidFill>
            <a:prstDash val="solid"/>
          </a:ln>
        </p:spPr>
        <p:txBody>
          <a:bodyPr wrap="none" lIns="98651" tIns="47851" rIns="47851" bIns="22451" rtlCol="0" anchor="t">
            <a:normAutofit/>
          </a:bodyPr>
          <a:lstStyle/>
          <a:p>
            <a:pPr algn="l" indent="0" marL="0">
              <a:lnSpc>
                <a:spcPts val="1560"/>
              </a:lnSpc>
              <a:buNone/>
            </a:pPr>
            <a:r>
              <a:rPr lang="en-US" sz="1200" dirty="0">
                <a:solidFill>
                  <a:srgbClr val="ED7D32"/>
                </a:solidFill>
                <a:latin typeface="Courier New" pitchFamily="49" charset="0"/>
                <a:ea typeface="Courier New" pitchFamily="49" charset="-122"/>
                <a:cs typeface="Courier New" pitchFamily="49" charset="-120"/>
              </a:rPr>
              <a:t>SFC-FL210</a:t>
            </a:r>
            <a:endParaRPr lang="en-US" sz="1200" dirty="0"/>
          </a:p>
        </p:txBody>
      </p:sp>
      <p:sp>
        <p:nvSpPr>
          <p:cNvPr id="24" name="Text 22"/>
          <p:cNvSpPr/>
          <p:nvPr/>
        </p:nvSpPr>
        <p:spPr>
          <a:xfrm>
            <a:off x="812800" y="4271367"/>
            <a:ext cx="15748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surface to FL210</a:t>
            </a:r>
            <a:endParaRPr lang="en-US" sz="1200" dirty="0"/>
          </a:p>
        </p:txBody>
      </p:sp>
      <p:sp>
        <p:nvSpPr>
          <p:cNvPr id="25" name="Text 23"/>
          <p:cNvSpPr/>
          <p:nvPr/>
        </p:nvSpPr>
        <p:spPr>
          <a:xfrm>
            <a:off x="2444750" y="3901827"/>
            <a:ext cx="2590800" cy="312390"/>
          </a:xfrm>
          <a:prstGeom prst="roundRect">
            <a:avLst>
              <a:gd name="adj" fmla="val 10164"/>
            </a:avLst>
          </a:prstGeom>
          <a:solidFill>
            <a:srgbClr val="FF0467">
              <a:alpha val="10000"/>
            </a:srgbClr>
          </a:solidFill>
          <a:ln w="12700">
            <a:solidFill>
              <a:srgbClr val="FF0467">
                <a:alpha val="40000"/>
              </a:srgbClr>
            </a:solidFill>
            <a:prstDash val="solid"/>
          </a:ln>
        </p:spPr>
        <p:txBody>
          <a:bodyPr wrap="none" lIns="98651" tIns="47851" rIns="27404" bIns="22451" rtlCol="0" anchor="t">
            <a:normAutofit/>
          </a:bodyPr>
          <a:lstStyle/>
          <a:p>
            <a:pPr algn="l" indent="0" marL="0">
              <a:lnSpc>
                <a:spcPts val="1560"/>
              </a:lnSpc>
              <a:buNone/>
            </a:pPr>
            <a:r>
              <a:rPr lang="en-US" sz="1200" dirty="0">
                <a:solidFill>
                  <a:srgbClr val="FF0467"/>
                </a:solidFill>
                <a:latin typeface="Courier New" pitchFamily="49" charset="0"/>
                <a:ea typeface="Courier New" pitchFamily="49" charset="-122"/>
                <a:cs typeface="Courier New" pitchFamily="49" charset="-120"/>
              </a:rPr>
              <a:t>DLY 1515-1615</a:t>
            </a:r>
            <a:endParaRPr lang="en-US" sz="1200" dirty="0"/>
          </a:p>
        </p:txBody>
      </p:sp>
      <p:sp>
        <p:nvSpPr>
          <p:cNvPr id="26" name="Text 24"/>
          <p:cNvSpPr/>
          <p:nvPr/>
        </p:nvSpPr>
        <p:spPr>
          <a:xfrm>
            <a:off x="2438400" y="4271367"/>
            <a:ext cx="2681605"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only 15:15–16:15 UTC each day</a:t>
            </a:r>
            <a:endParaRPr lang="en-US" sz="1200" dirty="0"/>
          </a:p>
        </p:txBody>
      </p:sp>
      <p:sp>
        <p:nvSpPr>
          <p:cNvPr id="27" name="Text 25"/>
          <p:cNvSpPr/>
          <p:nvPr/>
        </p:nvSpPr>
        <p:spPr>
          <a:xfrm>
            <a:off x="5149850" y="3901827"/>
            <a:ext cx="2781300" cy="312390"/>
          </a:xfrm>
          <a:prstGeom prst="roundRect">
            <a:avLst>
              <a:gd name="adj" fmla="val 10164"/>
            </a:avLst>
          </a:prstGeom>
          <a:solidFill>
            <a:srgbClr val="FF0467">
              <a:alpha val="10000"/>
            </a:srgbClr>
          </a:solidFill>
          <a:ln w="12700">
            <a:solidFill>
              <a:srgbClr val="FF0467"/>
            </a:solidFill>
            <a:prstDash val="solid"/>
          </a:ln>
        </p:spPr>
        <p:txBody>
          <a:bodyPr wrap="none" lIns="98651" tIns="47851" rIns="21689" bIns="22451" rtlCol="0" anchor="t">
            <a:normAutofit/>
          </a:bodyPr>
          <a:lstStyle/>
          <a:p>
            <a:pPr algn="l" indent="0" marL="0">
              <a:lnSpc>
                <a:spcPts val="1560"/>
              </a:lnSpc>
              <a:buNone/>
            </a:pPr>
            <a:r>
              <a:rPr lang="en-US" sz="1200" dirty="0">
                <a:solidFill>
                  <a:srgbClr val="FF0467"/>
                </a:solidFill>
                <a:latin typeface="Courier New" pitchFamily="49" charset="0"/>
                <a:ea typeface="Courier New" pitchFamily="49" charset="-122"/>
                <a:cs typeface="Courier New" pitchFamily="49" charset="-120"/>
              </a:rPr>
              <a:t>2604131515-2604161615</a:t>
            </a:r>
            <a:endParaRPr lang="en-US" sz="1200" dirty="0"/>
          </a:p>
        </p:txBody>
      </p:sp>
      <p:sp>
        <p:nvSpPr>
          <p:cNvPr id="28" name="Text 26"/>
          <p:cNvSpPr/>
          <p:nvPr/>
        </p:nvSpPr>
        <p:spPr>
          <a:xfrm>
            <a:off x="5143500" y="4271367"/>
            <a:ext cx="287782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260413 15:15 → 260416 16:15 UTC</a:t>
            </a:r>
            <a:endParaRPr lang="en-US" sz="1200" dirty="0"/>
          </a:p>
        </p:txBody>
      </p:sp>
      <p:sp>
        <p:nvSpPr>
          <p:cNvPr id="29" name="Text 27"/>
          <p:cNvSpPr/>
          <p:nvPr/>
        </p:nvSpPr>
        <p:spPr>
          <a:xfrm>
            <a:off x="8242300" y="3870077"/>
            <a:ext cx="7493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Apr 13</a:t>
            </a:r>
            <a:endParaRPr lang="en-US" sz="1200" dirty="0"/>
          </a:p>
        </p:txBody>
      </p:sp>
      <p:sp>
        <p:nvSpPr>
          <p:cNvPr id="30" name="Shape 28"/>
          <p:cNvSpPr/>
          <p:nvPr/>
        </p:nvSpPr>
        <p:spPr>
          <a:xfrm>
            <a:off x="8242300" y="4118967"/>
            <a:ext cx="304800" cy="101600"/>
          </a:xfrm>
          <a:prstGeom prst="rect">
            <a:avLst/>
          </a:prstGeom>
          <a:solidFill>
            <a:srgbClr val="FF0467"/>
          </a:solidFill>
          <a:ln/>
        </p:spPr>
      </p:sp>
      <p:sp>
        <p:nvSpPr>
          <p:cNvPr id="31" name="Text 29"/>
          <p:cNvSpPr/>
          <p:nvPr/>
        </p:nvSpPr>
        <p:spPr>
          <a:xfrm>
            <a:off x="9042400" y="3870077"/>
            <a:ext cx="7493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Apr 14</a:t>
            </a:r>
            <a:endParaRPr lang="en-US" sz="1200" dirty="0"/>
          </a:p>
        </p:txBody>
      </p:sp>
      <p:sp>
        <p:nvSpPr>
          <p:cNvPr id="32" name="Shape 30"/>
          <p:cNvSpPr/>
          <p:nvPr/>
        </p:nvSpPr>
        <p:spPr>
          <a:xfrm>
            <a:off x="9042400" y="4118967"/>
            <a:ext cx="304800" cy="101600"/>
          </a:xfrm>
          <a:prstGeom prst="rect">
            <a:avLst/>
          </a:prstGeom>
          <a:solidFill>
            <a:srgbClr val="FF0467"/>
          </a:solidFill>
          <a:ln/>
        </p:spPr>
      </p:sp>
      <p:sp>
        <p:nvSpPr>
          <p:cNvPr id="33" name="Text 31"/>
          <p:cNvSpPr/>
          <p:nvPr/>
        </p:nvSpPr>
        <p:spPr>
          <a:xfrm>
            <a:off x="9842500" y="3870077"/>
            <a:ext cx="7493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Apr 15</a:t>
            </a:r>
            <a:endParaRPr lang="en-US" sz="1200" dirty="0"/>
          </a:p>
        </p:txBody>
      </p:sp>
      <p:sp>
        <p:nvSpPr>
          <p:cNvPr id="34" name="Shape 32"/>
          <p:cNvSpPr/>
          <p:nvPr/>
        </p:nvSpPr>
        <p:spPr>
          <a:xfrm>
            <a:off x="9842500" y="4118967"/>
            <a:ext cx="304800" cy="101600"/>
          </a:xfrm>
          <a:prstGeom prst="rect">
            <a:avLst/>
          </a:prstGeom>
          <a:solidFill>
            <a:srgbClr val="FF0467"/>
          </a:solidFill>
          <a:ln/>
        </p:spPr>
      </p:sp>
      <p:sp>
        <p:nvSpPr>
          <p:cNvPr id="35" name="Text 33"/>
          <p:cNvSpPr/>
          <p:nvPr/>
        </p:nvSpPr>
        <p:spPr>
          <a:xfrm>
            <a:off x="10642600" y="3870077"/>
            <a:ext cx="7493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Apr 16</a:t>
            </a:r>
            <a:endParaRPr lang="en-US" sz="1200" dirty="0"/>
          </a:p>
        </p:txBody>
      </p:sp>
      <p:sp>
        <p:nvSpPr>
          <p:cNvPr id="36" name="Shape 34"/>
          <p:cNvSpPr/>
          <p:nvPr/>
        </p:nvSpPr>
        <p:spPr>
          <a:xfrm>
            <a:off x="10642600" y="4118967"/>
            <a:ext cx="304800" cy="101600"/>
          </a:xfrm>
          <a:prstGeom prst="rect">
            <a:avLst/>
          </a:prstGeom>
          <a:solidFill>
            <a:srgbClr val="FF0467"/>
          </a:solidFill>
          <a:ln/>
        </p:spPr>
      </p:sp>
      <p:sp>
        <p:nvSpPr>
          <p:cNvPr id="37" name="Text 35"/>
          <p:cNvSpPr/>
          <p:nvPr/>
        </p:nvSpPr>
        <p:spPr>
          <a:xfrm>
            <a:off x="8242300" y="4271367"/>
            <a:ext cx="3191764"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drawn as four one-hour bars</a:t>
            </a:r>
            <a:endParaRPr lang="en-US" sz="1200" dirty="0"/>
          </a:p>
        </p:txBody>
      </p:sp>
      <p:sp>
        <p:nvSpPr>
          <p:cNvPr id="38" name="Text 36"/>
          <p:cNvSpPr/>
          <p:nvPr/>
        </p:nvSpPr>
        <p:spPr>
          <a:xfrm>
            <a:off x="812800" y="4672657"/>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Shape, altitude band and UTC window: all a map and a time slider need</a:t>
            </a:r>
            <a:endParaRPr lang="en-US" sz="1600" dirty="0"/>
          </a:p>
        </p:txBody>
      </p:sp>
      <p:sp>
        <p:nvSpPr>
          <p:cNvPr id="39" name="Text 37"/>
          <p:cNvSpPr/>
          <p:nvPr/>
        </p:nvSpPr>
        <p:spPr>
          <a:xfrm>
            <a:off x="812800" y="4987578"/>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NOTAM Mapper: paste FAA or ICAO NOTAM text, then </a:t>
            </a:r>
            <a:r>
              <a:rPr lang="en-US" sz="1600" dirty="0">
                <a:solidFill>
                  <a:srgbClr val="FFCC00"/>
                </a:solidFill>
                <a:latin typeface="Arial" pitchFamily="34" charset="0"/>
                <a:ea typeface="Arial" pitchFamily="34" charset="-122"/>
                <a:cs typeface="Arial" pitchFamily="34" charset="-120"/>
              </a:rPr>
              <a:t>+ ADD</a:t>
            </a:r>
            <a:endParaRPr lang="en-US" sz="1600" dirty="0"/>
          </a:p>
        </p:txBody>
      </p:sp>
      <p:sp>
        <p:nvSpPr>
          <p:cNvPr id="40" name="Text 38"/>
          <p:cNvSpPr/>
          <p:nvPr/>
        </p:nvSpPr>
        <p:spPr>
          <a:xfrm>
            <a:off x="812800" y="5302498"/>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SHARE</a:t>
            </a:r>
            <a:r>
              <a:rPr lang="en-US" sz="1600" dirty="0">
                <a:solidFill>
                  <a:srgbClr val="E6EDF3"/>
                </a:solidFill>
                <a:latin typeface="Arial" pitchFamily="34" charset="0"/>
                <a:ea typeface="Arial" pitchFamily="34" charset="-122"/>
                <a:cs typeface="Arial" pitchFamily="34" charset="-120"/>
              </a:rPr>
              <a:t> copies a link holding the raw text · </a:t>
            </a:r>
            <a:r>
              <a:rPr lang="en-US" sz="1600" dirty="0">
                <a:solidFill>
                  <a:srgbClr val="FFCC00"/>
                </a:solidFill>
                <a:latin typeface="Arial" pitchFamily="34" charset="0"/>
                <a:ea typeface="Arial" pitchFamily="34" charset="-122"/>
                <a:cs typeface="Arial" pitchFamily="34" charset="-120"/>
              </a:rPr>
              <a:t>KML</a:t>
            </a:r>
            <a:r>
              <a:rPr lang="en-US" sz="1600" dirty="0">
                <a:solidFill>
                  <a:srgbClr val="E6EDF3"/>
                </a:solidFill>
                <a:latin typeface="Arial" pitchFamily="34" charset="0"/>
                <a:ea typeface="Arial" pitchFamily="34" charset="-122"/>
                <a:cs typeface="Arial" pitchFamily="34" charset="-120"/>
              </a:rPr>
              <a:t> exports the shapes</a:t>
            </a:r>
            <a:endParaRPr lang="en-US" sz="1600" dirty="0"/>
          </a:p>
        </p:txBody>
      </p:sp>
      <p:sp>
        <p:nvSpPr>
          <p:cNvPr id="41" name="Text 3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April 2026 NOTAM replay · NOTAM Mapper</a:t>
            </a:r>
            <a:endParaRPr lang="en-US" sz="1200" dirty="0"/>
          </a:p>
        </p:txBody>
      </p:sp>
      <p:sp>
        <p:nvSpPr>
          <p:cNvPr id="42" name="Text 40"/>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AIRSPACE · APRIL 2026</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The April 2026 replay</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51</a:t>
            </a:r>
            <a:r>
              <a:rPr lang="en-US" sz="1600" dirty="0">
                <a:solidFill>
                  <a:srgbClr val="E6EDF3"/>
                </a:solidFill>
                <a:latin typeface="Arial" pitchFamily="34" charset="0"/>
                <a:ea typeface="Arial" pitchFamily="34" charset="-122"/>
                <a:cs typeface="Arial" pitchFamily="34" charset="-120"/>
              </a:rPr>
              <a:t> CARF NOTAMs, 260413 15:15 UTC → 260501 21:00 UTC</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28 Pacific (ZAK) · 21 New York Oceanic (ZWY) · 2 Upper Midwest (ZMP)</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Bars = NOTAMs, yellow (shortest) to red (longest)</a:t>
            </a:r>
            <a:endParaRPr lang="en-US" sz="1600" dirty="0"/>
          </a:p>
        </p:txBody>
      </p:sp>
      <p:sp>
        <p:nvSpPr>
          <p:cNvPr id="10" name="Shape 8"/>
          <p:cNvSpPr/>
          <p:nvPr/>
        </p:nvSpPr>
        <p:spPr>
          <a:xfrm>
            <a:off x="812800" y="3887837"/>
            <a:ext cx="4572000" cy="0"/>
          </a:xfrm>
          <a:prstGeom prst="line">
            <a:avLst/>
          </a:prstGeom>
          <a:noFill/>
          <a:ln w="6350">
            <a:solidFill>
              <a:srgbClr val="222A35"/>
            </a:solidFill>
            <a:prstDash val="solid"/>
          </a:ln>
        </p:spPr>
      </p:sp>
      <p:sp>
        <p:nvSpPr>
          <p:cNvPr id="11" name="Text 9"/>
          <p:cNvSpPr/>
          <p:nvPr/>
        </p:nvSpPr>
        <p:spPr>
          <a:xfrm>
            <a:off x="812800" y="399261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Dots under the bars = 415 EAMs, colored by group</a:t>
            </a:r>
            <a:endParaRPr lang="en-US" sz="1600" dirty="0"/>
          </a:p>
        </p:txBody>
      </p:sp>
      <p:sp>
        <p:nvSpPr>
          <p:cNvPr id="12" name="Shape 10"/>
          <p:cNvSpPr/>
          <p:nvPr/>
        </p:nvSpPr>
        <p:spPr>
          <a:xfrm>
            <a:off x="812800" y="4625628"/>
            <a:ext cx="4572000" cy="0"/>
          </a:xfrm>
          <a:prstGeom prst="line">
            <a:avLst/>
          </a:prstGeom>
          <a:noFill/>
          <a:ln w="6350">
            <a:solidFill>
              <a:srgbClr val="222A35"/>
            </a:solidFill>
            <a:prstDash val="solid"/>
          </a:ln>
        </p:spPr>
      </p:sp>
      <p:sp>
        <p:nvSpPr>
          <p:cNvPr id="13" name="Text 11"/>
          <p:cNvSpPr/>
          <p:nvPr/>
        </p:nvSpPr>
        <p:spPr>
          <a:xfrm>
            <a:off x="812800" y="4730403"/>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Slider shows what was active at that moment: “4/51 ACTIVE”</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April 2026 SKYMASTER NOTAM replay at 260416 19:30 UTC: reserved areas on a world map with HFGCS stations as white squares, the Active list of 51 NOTAMs at right, and the NOTAM bars and EAM dots along the bottom timeline reading 4/51 ACTIVE">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April 2026 NOTAM replay</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AIRSPACE · APRIL 2026</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Airspace and traffic, by day</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2920504"/>
        </p:xfrm>
        <a:graphic>
          <a:graphicData uri="http://schemas.openxmlformats.org/drawingml/2006/table">
            <a:tbl>
              <a:tblPr/>
              <a:tblGrid>
                <a:gridCol w="1583055"/>
                <a:gridCol w="1794129"/>
                <a:gridCol w="1583055"/>
                <a:gridCol w="1794129"/>
                <a:gridCol w="3799332"/>
              </a:tblGrid>
              <a:tr h="72380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Days (UTC)</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NOTAMs active</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EAMs (replay)</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2240"/>
                        </a:lnSpc>
                        <a:buNone/>
                      </a:pPr>
                      <a:r>
                        <a:rPr lang="en-US" sz="1600" b="1" dirty="0">
                          <a:solidFill>
                            <a:srgbClr val="E6EDF3"/>
                          </a:solidFill>
                          <a:latin typeface="Arial" pitchFamily="34" charset="0"/>
                          <a:ea typeface="Arial" pitchFamily="34" charset="-122"/>
                          <a:cs typeface="Arial" pitchFamily="34" charset="-120"/>
                        </a:rPr>
                        <a:t>By E-6Bs (calendar)</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List entry</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Apr 13–18</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3–8 a day</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56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Apr 19–21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5–8 a day</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225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142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Apr 21: APRIL NOTHINGMASTER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Apr 22–29</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0–5 a day</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52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Apr 30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77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64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APRIL SKYMASTER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May 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2</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2240"/>
                        </a:lnSpc>
                        <a:buNone/>
                      </a:pPr>
                      <a:r>
                        <a:rPr lang="en-US" sz="1600" dirty="0">
                          <a:solidFill>
                            <a:srgbClr val="E6EDF3"/>
                          </a:solidFill>
                          <a:latin typeface="Arial" pitchFamily="34" charset="0"/>
                          <a:ea typeface="Arial" pitchFamily="34" charset="-122"/>
                          <a:cs typeface="Arial" pitchFamily="34" charset="-120"/>
                        </a:rPr>
                        <a:t>0</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5021014"/>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Arial" pitchFamily="34" charset="0"/>
                <a:ea typeface="Arial" pitchFamily="34" charset="-122"/>
                <a:cs typeface="Arial" pitchFamily="34" charset="-120"/>
              </a:rPr>
              <a:t>NOTAMs active at any point in that UTC day · the calendar marks every day in this window as noncomprehensive monitoring</a:t>
            </a:r>
            <a:endParaRPr lang="en-US" sz="1200" dirty="0"/>
          </a:p>
        </p:txBody>
      </p:sp>
      <p:sp>
        <p:nvSpPr>
          <p:cNvPr id="6" name="Text 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April 2026 NOTAM replay · EAM calendar</a:t>
            </a:r>
            <a:endParaRPr lang="en-US" sz="1200" dirty="0"/>
          </a:p>
        </p:txBody>
      </p:sp>
      <p:sp>
        <p:nvSpPr>
          <p:cNvPr id="7" name="Text 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E-6B FLIGHT HISTORY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E-6B flights in 2026</a:t>
            </a:r>
            <a:endParaRPr lang="en-US" sz="3600" dirty="0"/>
          </a:p>
        </p:txBody>
      </p:sp>
      <p:sp>
        <p:nvSpPr>
          <p:cNvPr id="4" name="Text 2"/>
          <p:cNvSpPr/>
          <p:nvPr/>
        </p:nvSpPr>
        <p:spPr>
          <a:xfrm>
            <a:off x="812800" y="1935411"/>
            <a:ext cx="3401060"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FFCC00"/>
                </a:solidFill>
                <a:latin typeface="Arial" pitchFamily="34" charset="0"/>
                <a:ea typeface="Arial" pitchFamily="34" charset="-122"/>
                <a:cs typeface="Arial" pitchFamily="34" charset="-120"/>
              </a:rPr>
              <a:t>Nine</a:t>
            </a:r>
            <a:endParaRPr lang="en-US" sz="8000" dirty="0"/>
          </a:p>
        </p:txBody>
      </p:sp>
      <p:sp>
        <p:nvSpPr>
          <p:cNvPr id="5" name="Text 3"/>
          <p:cNvSpPr/>
          <p:nvPr/>
        </p:nvSpPr>
        <p:spPr>
          <a:xfrm>
            <a:off x="812800" y="3002211"/>
            <a:ext cx="3401060"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days with five or more E-6Bs airborne at once, Jan 2 – Aug 31, 2026</a:t>
            </a:r>
            <a:endParaRPr lang="en-US" sz="1600" dirty="0"/>
          </a:p>
        </p:txBody>
      </p:sp>
      <p:sp>
        <p:nvSpPr>
          <p:cNvPr id="6" name="Shape 4"/>
          <p:cNvSpPr/>
          <p:nvPr/>
        </p:nvSpPr>
        <p:spPr>
          <a:xfrm>
            <a:off x="4521200" y="1938586"/>
            <a:ext cx="6858000" cy="0"/>
          </a:xfrm>
          <a:prstGeom prst="line">
            <a:avLst/>
          </a:prstGeom>
          <a:noFill/>
          <a:ln w="6350">
            <a:solidFill>
              <a:srgbClr val="222A35"/>
            </a:solidFill>
            <a:prstDash val="solid"/>
          </a:ln>
        </p:spPr>
      </p:sp>
      <p:sp>
        <p:nvSpPr>
          <p:cNvPr id="7" name="Text 5"/>
          <p:cNvSpPr/>
          <p:nvPr/>
        </p:nvSpPr>
        <p:spPr>
          <a:xfrm>
            <a:off x="4521200" y="204336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13 hours in total · six at once only on Feb 12, for 87 minutes</a:t>
            </a:r>
            <a:endParaRPr lang="en-US" sz="1600" dirty="0"/>
          </a:p>
        </p:txBody>
      </p:sp>
      <p:sp>
        <p:nvSpPr>
          <p:cNvPr id="8" name="Shape 6"/>
          <p:cNvSpPr/>
          <p:nvPr/>
        </p:nvSpPr>
        <p:spPr>
          <a:xfrm>
            <a:off x="4521200" y="2412256"/>
            <a:ext cx="6858000" cy="0"/>
          </a:xfrm>
          <a:prstGeom prst="line">
            <a:avLst/>
          </a:prstGeom>
          <a:noFill/>
          <a:ln w="6350">
            <a:solidFill>
              <a:srgbClr val="222A35"/>
            </a:solidFill>
            <a:prstDash val="solid"/>
          </a:ln>
        </p:spPr>
      </p:sp>
      <p:sp>
        <p:nvSpPr>
          <p:cNvPr id="9" name="Text 7"/>
          <p:cNvSpPr/>
          <p:nvPr/>
        </p:nvSpPr>
        <p:spPr>
          <a:xfrm>
            <a:off x="4521200" y="251703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978 sorties · 4,098 flight hours · median sortie 3h38m</a:t>
            </a:r>
            <a:endParaRPr lang="en-US" sz="1600" dirty="0"/>
          </a:p>
        </p:txBody>
      </p:sp>
      <p:sp>
        <p:nvSpPr>
          <p:cNvPr id="10" name="Shape 8"/>
          <p:cNvSpPr/>
          <p:nvPr/>
        </p:nvSpPr>
        <p:spPr>
          <a:xfrm>
            <a:off x="4521200" y="2885926"/>
            <a:ext cx="6858000" cy="0"/>
          </a:xfrm>
          <a:prstGeom prst="line">
            <a:avLst/>
          </a:prstGeom>
          <a:noFill/>
          <a:ln w="6350">
            <a:solidFill>
              <a:srgbClr val="222A35"/>
            </a:solidFill>
            <a:prstDash val="solid"/>
          </a:ln>
        </p:spPr>
      </p:sp>
      <p:sp>
        <p:nvSpPr>
          <p:cNvPr id="11" name="Text 9"/>
          <p:cNvSpPr/>
          <p:nvPr/>
        </p:nvSpPr>
        <p:spPr>
          <a:xfrm>
            <a:off x="4521200" y="299070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Takeoff and landing for every sortie, from an Aviar Labs SkyGlass export</a:t>
            </a:r>
            <a:endParaRPr lang="en-US" sz="1600" dirty="0"/>
          </a:p>
        </p:txBody>
      </p:sp>
      <p:sp>
        <p:nvSpPr>
          <p:cNvPr id="12" name="Shape 10"/>
          <p:cNvSpPr/>
          <p:nvPr/>
        </p:nvSpPr>
        <p:spPr>
          <a:xfrm>
            <a:off x="4521200" y="3359596"/>
            <a:ext cx="6858000" cy="0"/>
          </a:xfrm>
          <a:prstGeom prst="line">
            <a:avLst/>
          </a:prstGeom>
          <a:noFill/>
          <a:ln w="6350">
            <a:solidFill>
              <a:srgbClr val="222A35"/>
            </a:solidFill>
            <a:prstDash val="solid"/>
          </a:ln>
        </p:spPr>
      </p:sp>
      <p:sp>
        <p:nvSpPr>
          <p:cNvPr id="13" name="Text 11"/>
          <p:cNvSpPr/>
          <p:nvPr/>
        </p:nvSpPr>
        <p:spPr>
          <a:xfrm>
            <a:off x="4521200" y="346437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Each day opens its peak moment on ADS-B Exchange</a:t>
            </a:r>
            <a:endParaRPr lang="en-US" sz="1600" dirty="0"/>
          </a:p>
        </p:txBody>
      </p:sp>
      <p:sp>
        <p:nvSpPr>
          <p:cNvPr id="14"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Aviar Labs SkyGlass export</a:t>
            </a:r>
            <a:endParaRPr lang="en-US" sz="1200" dirty="0"/>
          </a:p>
        </p:txBody>
      </p:sp>
      <p:sp>
        <p:nvSpPr>
          <p:cNvPr id="15"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E-6B FLIGHT HISTORY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E-6B transponder codes</a:t>
            </a:r>
            <a:endParaRPr lang="en-US" sz="3600" dirty="0"/>
          </a:p>
        </p:txBody>
      </p:sp>
      <p:sp>
        <p:nvSpPr>
          <p:cNvPr id="4" name="Text 2"/>
          <p:cNvSpPr/>
          <p:nvPr/>
        </p:nvSpPr>
        <p:spPr>
          <a:xfrm>
            <a:off x="812800" y="1935411"/>
            <a:ext cx="10883392"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E6EDF3"/>
                </a:solidFill>
                <a:latin typeface="Courier New" pitchFamily="49" charset="0"/>
                <a:ea typeface="Courier New" pitchFamily="49" charset="-122"/>
                <a:cs typeface="Courier New" pitchFamily="49" charset="-120"/>
              </a:rPr>
              <a:t>Permanent block AE040D–AE041C · 97 sorties</a:t>
            </a:r>
            <a:endParaRPr lang="en-US" sz="1200" dirty="0"/>
          </a:p>
        </p:txBody>
      </p:sp>
      <p:sp>
        <p:nvSpPr>
          <p:cNvPr id="5" name="Text 3"/>
          <p:cNvSpPr/>
          <p:nvPr/>
        </p:nvSpPr>
        <p:spPr>
          <a:xfrm>
            <a:off x="812800" y="2209701"/>
            <a:ext cx="406400" cy="584200"/>
          </a:xfrm>
          <a:prstGeom prst="rect">
            <a:avLst/>
          </a:prstGeom>
          <a:noFill/>
          <a:ln/>
        </p:spPr>
        <p:txBody>
          <a:bodyPr wrap="square" lIns="0" tIns="0" rIns="0" bIns="0" rtlCol="0" anchor="t">
            <a:normAutofit/>
          </a:bodyPr>
          <a:lstStyle/>
          <a:p>
            <a:pPr algn="l" indent="0" marL="0">
              <a:lnSpc>
                <a:spcPts val="4400"/>
              </a:lnSpc>
              <a:buNone/>
            </a:pPr>
            <a:r>
              <a:rPr lang="en-US" sz="1600" dirty="0">
                <a:solidFill>
                  <a:srgbClr val="7D8894"/>
                </a:solidFill>
                <a:latin typeface="Courier New" pitchFamily="49" charset="0"/>
                <a:ea typeface="Courier New" pitchFamily="49" charset="-122"/>
                <a:cs typeface="Courier New" pitchFamily="49" charset="-120"/>
              </a:rPr>
              <a:t>AE</a:t>
            </a:r>
            <a:endParaRPr lang="en-US" sz="1600" dirty="0"/>
          </a:p>
        </p:txBody>
      </p:sp>
      <p:sp>
        <p:nvSpPr>
          <p:cNvPr id="6" name="Text 4"/>
          <p:cNvSpPr/>
          <p:nvPr/>
        </p:nvSpPr>
        <p:spPr>
          <a:xfrm>
            <a:off x="1244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040D</a:t>
            </a:r>
            <a:endParaRPr lang="en-US" sz="1600" dirty="0"/>
          </a:p>
        </p:txBody>
      </p:sp>
      <p:sp>
        <p:nvSpPr>
          <p:cNvPr id="7" name="Text 5"/>
          <p:cNvSpPr/>
          <p:nvPr/>
        </p:nvSpPr>
        <p:spPr>
          <a:xfrm>
            <a:off x="121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8" name="Text 6"/>
          <p:cNvSpPr/>
          <p:nvPr/>
        </p:nvSpPr>
        <p:spPr>
          <a:xfrm>
            <a:off x="1879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040E</a:t>
            </a:r>
            <a:endParaRPr lang="en-US" sz="1600" dirty="0"/>
          </a:p>
        </p:txBody>
      </p:sp>
      <p:sp>
        <p:nvSpPr>
          <p:cNvPr id="9" name="Text 7"/>
          <p:cNvSpPr/>
          <p:nvPr/>
        </p:nvSpPr>
        <p:spPr>
          <a:xfrm>
            <a:off x="185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2</a:t>
            </a:r>
            <a:endParaRPr lang="en-US" sz="1600" dirty="0"/>
          </a:p>
        </p:txBody>
      </p:sp>
      <p:sp>
        <p:nvSpPr>
          <p:cNvPr id="10" name="Text 8"/>
          <p:cNvSpPr/>
          <p:nvPr/>
        </p:nvSpPr>
        <p:spPr>
          <a:xfrm>
            <a:off x="2514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040F</a:t>
            </a:r>
            <a:endParaRPr lang="en-US" sz="1600" dirty="0"/>
          </a:p>
        </p:txBody>
      </p:sp>
      <p:sp>
        <p:nvSpPr>
          <p:cNvPr id="11" name="Text 9"/>
          <p:cNvSpPr/>
          <p:nvPr/>
        </p:nvSpPr>
        <p:spPr>
          <a:xfrm>
            <a:off x="248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5</a:t>
            </a:r>
            <a:endParaRPr lang="en-US" sz="1600" dirty="0"/>
          </a:p>
        </p:txBody>
      </p:sp>
      <p:sp>
        <p:nvSpPr>
          <p:cNvPr id="12" name="Text 10"/>
          <p:cNvSpPr/>
          <p:nvPr/>
        </p:nvSpPr>
        <p:spPr>
          <a:xfrm>
            <a:off x="3149600" y="2209701"/>
            <a:ext cx="558800" cy="558800"/>
          </a:xfrm>
          <a:prstGeom prst="rect">
            <a:avLst/>
          </a:prstGeom>
          <a:solidFill>
            <a:srgbClr val="FFCC00">
              <a:alpha val="10000"/>
            </a:srgbClr>
          </a:solidFill>
          <a:ln/>
        </p:spPr>
        <p:txBody>
          <a:bodyPr wrap="square" lIns="0" tIns="0" rIns="0" bIns="0" rtlCol="0" anchor="t">
            <a:normAutofit/>
          </a:bodyPr>
          <a:lstStyle/>
          <a:p>
            <a:pPr algn="ctr" indent="0" marL="0">
              <a:lnSpc>
                <a:spcPts val="4400"/>
              </a:lnSpc>
              <a:buNone/>
            </a:pPr>
            <a:r>
              <a:rPr lang="en-US" sz="1600" dirty="0">
                <a:solidFill>
                  <a:srgbClr val="7D8894"/>
                </a:solidFill>
                <a:latin typeface="Courier New" pitchFamily="49" charset="0"/>
                <a:ea typeface="Courier New" pitchFamily="49" charset="-122"/>
                <a:cs typeface="Courier New" pitchFamily="49" charset="-120"/>
              </a:rPr>
              <a:t>0410</a:t>
            </a:r>
            <a:endParaRPr lang="en-US" sz="1600" dirty="0"/>
          </a:p>
        </p:txBody>
      </p:sp>
      <p:sp>
        <p:nvSpPr>
          <p:cNvPr id="13" name="Text 11"/>
          <p:cNvSpPr/>
          <p:nvPr/>
        </p:nvSpPr>
        <p:spPr>
          <a:xfrm>
            <a:off x="312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7D8894"/>
                </a:solidFill>
                <a:latin typeface="Courier New" pitchFamily="49" charset="0"/>
                <a:ea typeface="Courier New" pitchFamily="49" charset="-122"/>
                <a:cs typeface="Courier New" pitchFamily="49" charset="-120"/>
              </a:rPr>
              <a:t>0</a:t>
            </a:r>
            <a:endParaRPr lang="en-US" sz="1600" dirty="0"/>
          </a:p>
        </p:txBody>
      </p:sp>
      <p:sp>
        <p:nvSpPr>
          <p:cNvPr id="14" name="Text 12"/>
          <p:cNvSpPr/>
          <p:nvPr/>
        </p:nvSpPr>
        <p:spPr>
          <a:xfrm>
            <a:off x="3784600" y="2209701"/>
            <a:ext cx="558800" cy="558800"/>
          </a:xfrm>
          <a:prstGeom prst="rect">
            <a:avLst/>
          </a:prstGeom>
          <a:solidFill>
            <a:srgbClr val="FFCC00">
              <a:alpha val="10000"/>
            </a:srgbClr>
          </a:solidFill>
          <a:ln/>
        </p:spPr>
        <p:txBody>
          <a:bodyPr wrap="square" lIns="0" tIns="0" rIns="0" bIns="0" rtlCol="0" anchor="t">
            <a:normAutofit/>
          </a:bodyPr>
          <a:lstStyle/>
          <a:p>
            <a:pPr algn="ctr" indent="0" marL="0">
              <a:lnSpc>
                <a:spcPts val="4400"/>
              </a:lnSpc>
              <a:buNone/>
            </a:pPr>
            <a:r>
              <a:rPr lang="en-US" sz="1600" dirty="0">
                <a:solidFill>
                  <a:srgbClr val="7D8894"/>
                </a:solidFill>
                <a:latin typeface="Courier New" pitchFamily="49" charset="0"/>
                <a:ea typeface="Courier New" pitchFamily="49" charset="-122"/>
                <a:cs typeface="Courier New" pitchFamily="49" charset="-120"/>
              </a:rPr>
              <a:t>0411</a:t>
            </a:r>
            <a:endParaRPr lang="en-US" sz="1600" dirty="0"/>
          </a:p>
        </p:txBody>
      </p:sp>
      <p:sp>
        <p:nvSpPr>
          <p:cNvPr id="15" name="Text 13"/>
          <p:cNvSpPr/>
          <p:nvPr/>
        </p:nvSpPr>
        <p:spPr>
          <a:xfrm>
            <a:off x="375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7D8894"/>
                </a:solidFill>
                <a:latin typeface="Courier New" pitchFamily="49" charset="0"/>
                <a:ea typeface="Courier New" pitchFamily="49" charset="-122"/>
                <a:cs typeface="Courier New" pitchFamily="49" charset="-120"/>
              </a:rPr>
              <a:t>0</a:t>
            </a:r>
            <a:endParaRPr lang="en-US" sz="1600" dirty="0"/>
          </a:p>
        </p:txBody>
      </p:sp>
      <p:sp>
        <p:nvSpPr>
          <p:cNvPr id="16" name="Text 14"/>
          <p:cNvSpPr/>
          <p:nvPr/>
        </p:nvSpPr>
        <p:spPr>
          <a:xfrm>
            <a:off x="4419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0412</a:t>
            </a:r>
            <a:endParaRPr lang="en-US" sz="1600" dirty="0"/>
          </a:p>
        </p:txBody>
      </p:sp>
      <p:sp>
        <p:nvSpPr>
          <p:cNvPr id="17" name="Text 15"/>
          <p:cNvSpPr/>
          <p:nvPr/>
        </p:nvSpPr>
        <p:spPr>
          <a:xfrm>
            <a:off x="439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7</a:t>
            </a:r>
            <a:endParaRPr lang="en-US" sz="1600" dirty="0"/>
          </a:p>
        </p:txBody>
      </p:sp>
      <p:sp>
        <p:nvSpPr>
          <p:cNvPr id="18" name="Text 16"/>
          <p:cNvSpPr/>
          <p:nvPr/>
        </p:nvSpPr>
        <p:spPr>
          <a:xfrm>
            <a:off x="5054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0413</a:t>
            </a:r>
            <a:endParaRPr lang="en-US" sz="1600" dirty="0"/>
          </a:p>
        </p:txBody>
      </p:sp>
      <p:sp>
        <p:nvSpPr>
          <p:cNvPr id="19" name="Text 17"/>
          <p:cNvSpPr/>
          <p:nvPr/>
        </p:nvSpPr>
        <p:spPr>
          <a:xfrm>
            <a:off x="502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13</a:t>
            </a:r>
            <a:endParaRPr lang="en-US" sz="1600" dirty="0"/>
          </a:p>
        </p:txBody>
      </p:sp>
      <p:sp>
        <p:nvSpPr>
          <p:cNvPr id="20" name="Text 18"/>
          <p:cNvSpPr/>
          <p:nvPr/>
        </p:nvSpPr>
        <p:spPr>
          <a:xfrm>
            <a:off x="5689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0414</a:t>
            </a:r>
            <a:endParaRPr lang="en-US" sz="1600" dirty="0"/>
          </a:p>
        </p:txBody>
      </p:sp>
      <p:sp>
        <p:nvSpPr>
          <p:cNvPr id="21" name="Text 19"/>
          <p:cNvSpPr/>
          <p:nvPr/>
        </p:nvSpPr>
        <p:spPr>
          <a:xfrm>
            <a:off x="566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9</a:t>
            </a:r>
            <a:endParaRPr lang="en-US" sz="1600" dirty="0"/>
          </a:p>
        </p:txBody>
      </p:sp>
      <p:sp>
        <p:nvSpPr>
          <p:cNvPr id="22" name="Text 20"/>
          <p:cNvSpPr/>
          <p:nvPr/>
        </p:nvSpPr>
        <p:spPr>
          <a:xfrm>
            <a:off x="6324600" y="2209701"/>
            <a:ext cx="558800" cy="558800"/>
          </a:xfrm>
          <a:prstGeom prst="rect">
            <a:avLst/>
          </a:prstGeom>
          <a:solidFill>
            <a:srgbClr val="FFCC00">
              <a:alpha val="10000"/>
            </a:srgbClr>
          </a:solidFill>
          <a:ln/>
        </p:spPr>
        <p:txBody>
          <a:bodyPr wrap="square" lIns="0" tIns="0" rIns="0" bIns="0" rtlCol="0" anchor="t">
            <a:normAutofit/>
          </a:bodyPr>
          <a:lstStyle/>
          <a:p>
            <a:pPr algn="ctr" indent="0" marL="0">
              <a:lnSpc>
                <a:spcPts val="4400"/>
              </a:lnSpc>
              <a:buNone/>
            </a:pPr>
            <a:r>
              <a:rPr lang="en-US" sz="1600" dirty="0">
                <a:solidFill>
                  <a:srgbClr val="7D8894"/>
                </a:solidFill>
                <a:latin typeface="Courier New" pitchFamily="49" charset="0"/>
                <a:ea typeface="Courier New" pitchFamily="49" charset="-122"/>
                <a:cs typeface="Courier New" pitchFamily="49" charset="-120"/>
              </a:rPr>
              <a:t>0415</a:t>
            </a:r>
            <a:endParaRPr lang="en-US" sz="1600" dirty="0"/>
          </a:p>
        </p:txBody>
      </p:sp>
      <p:sp>
        <p:nvSpPr>
          <p:cNvPr id="23" name="Text 21"/>
          <p:cNvSpPr/>
          <p:nvPr/>
        </p:nvSpPr>
        <p:spPr>
          <a:xfrm>
            <a:off x="629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7D8894"/>
                </a:solidFill>
                <a:latin typeface="Courier New" pitchFamily="49" charset="0"/>
                <a:ea typeface="Courier New" pitchFamily="49" charset="-122"/>
                <a:cs typeface="Courier New" pitchFamily="49" charset="-120"/>
              </a:rPr>
              <a:t>0</a:t>
            </a:r>
            <a:endParaRPr lang="en-US" sz="1600" dirty="0"/>
          </a:p>
        </p:txBody>
      </p:sp>
      <p:sp>
        <p:nvSpPr>
          <p:cNvPr id="24" name="Text 22"/>
          <p:cNvSpPr/>
          <p:nvPr/>
        </p:nvSpPr>
        <p:spPr>
          <a:xfrm>
            <a:off x="6959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0416</a:t>
            </a:r>
            <a:endParaRPr lang="en-US" sz="1600" dirty="0"/>
          </a:p>
        </p:txBody>
      </p:sp>
      <p:sp>
        <p:nvSpPr>
          <p:cNvPr id="25" name="Text 23"/>
          <p:cNvSpPr/>
          <p:nvPr/>
        </p:nvSpPr>
        <p:spPr>
          <a:xfrm>
            <a:off x="693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12</a:t>
            </a:r>
            <a:endParaRPr lang="en-US" sz="1600" dirty="0"/>
          </a:p>
        </p:txBody>
      </p:sp>
      <p:sp>
        <p:nvSpPr>
          <p:cNvPr id="26" name="Text 24"/>
          <p:cNvSpPr/>
          <p:nvPr/>
        </p:nvSpPr>
        <p:spPr>
          <a:xfrm>
            <a:off x="7594600" y="2209701"/>
            <a:ext cx="558800" cy="558800"/>
          </a:xfrm>
          <a:prstGeom prst="rect">
            <a:avLst/>
          </a:prstGeom>
          <a:solidFill>
            <a:srgbClr val="FFCC00">
              <a:alpha val="10000"/>
            </a:srgbClr>
          </a:solidFill>
          <a:ln/>
        </p:spPr>
        <p:txBody>
          <a:bodyPr wrap="square" lIns="0" tIns="0" rIns="0" bIns="0" rtlCol="0" anchor="t">
            <a:normAutofit/>
          </a:bodyPr>
          <a:lstStyle/>
          <a:p>
            <a:pPr algn="ctr" indent="0" marL="0">
              <a:lnSpc>
                <a:spcPts val="4400"/>
              </a:lnSpc>
              <a:buNone/>
            </a:pPr>
            <a:r>
              <a:rPr lang="en-US" sz="1600" dirty="0">
                <a:solidFill>
                  <a:srgbClr val="7D8894"/>
                </a:solidFill>
                <a:latin typeface="Courier New" pitchFamily="49" charset="0"/>
                <a:ea typeface="Courier New" pitchFamily="49" charset="-122"/>
                <a:cs typeface="Courier New" pitchFamily="49" charset="-120"/>
              </a:rPr>
              <a:t>0417</a:t>
            </a:r>
            <a:endParaRPr lang="en-US" sz="1600" dirty="0"/>
          </a:p>
        </p:txBody>
      </p:sp>
      <p:sp>
        <p:nvSpPr>
          <p:cNvPr id="27" name="Text 25"/>
          <p:cNvSpPr/>
          <p:nvPr/>
        </p:nvSpPr>
        <p:spPr>
          <a:xfrm>
            <a:off x="756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7D8894"/>
                </a:solidFill>
                <a:latin typeface="Courier New" pitchFamily="49" charset="0"/>
                <a:ea typeface="Courier New" pitchFamily="49" charset="-122"/>
                <a:cs typeface="Courier New" pitchFamily="49" charset="-120"/>
              </a:rPr>
              <a:t>0</a:t>
            </a:r>
            <a:endParaRPr lang="en-US" sz="1600" dirty="0"/>
          </a:p>
        </p:txBody>
      </p:sp>
      <p:sp>
        <p:nvSpPr>
          <p:cNvPr id="28" name="Text 26"/>
          <p:cNvSpPr/>
          <p:nvPr/>
        </p:nvSpPr>
        <p:spPr>
          <a:xfrm>
            <a:off x="8229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0418</a:t>
            </a:r>
            <a:endParaRPr lang="en-US" sz="1600" dirty="0"/>
          </a:p>
        </p:txBody>
      </p:sp>
      <p:sp>
        <p:nvSpPr>
          <p:cNvPr id="29" name="Text 27"/>
          <p:cNvSpPr/>
          <p:nvPr/>
        </p:nvSpPr>
        <p:spPr>
          <a:xfrm>
            <a:off x="820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8</a:t>
            </a:r>
            <a:endParaRPr lang="en-US" sz="1600" dirty="0"/>
          </a:p>
        </p:txBody>
      </p:sp>
      <p:sp>
        <p:nvSpPr>
          <p:cNvPr id="30" name="Text 28"/>
          <p:cNvSpPr/>
          <p:nvPr/>
        </p:nvSpPr>
        <p:spPr>
          <a:xfrm>
            <a:off x="8864600" y="2209701"/>
            <a:ext cx="558800" cy="558800"/>
          </a:xfrm>
          <a:prstGeom prst="rect">
            <a:avLst/>
          </a:prstGeom>
          <a:solidFill>
            <a:srgbClr val="FFCC00">
              <a:alpha val="10000"/>
            </a:srgbClr>
          </a:solidFill>
          <a:ln/>
        </p:spPr>
        <p:txBody>
          <a:bodyPr wrap="square" lIns="0" tIns="0" rIns="0" bIns="0" rtlCol="0" anchor="t">
            <a:normAutofit/>
          </a:bodyPr>
          <a:lstStyle/>
          <a:p>
            <a:pPr algn="ctr" indent="0" marL="0">
              <a:lnSpc>
                <a:spcPts val="4400"/>
              </a:lnSpc>
              <a:buNone/>
            </a:pPr>
            <a:r>
              <a:rPr lang="en-US" sz="1600" dirty="0">
                <a:solidFill>
                  <a:srgbClr val="7D8894"/>
                </a:solidFill>
                <a:latin typeface="Courier New" pitchFamily="49" charset="0"/>
                <a:ea typeface="Courier New" pitchFamily="49" charset="-122"/>
                <a:cs typeface="Courier New" pitchFamily="49" charset="-120"/>
              </a:rPr>
              <a:t>0419</a:t>
            </a:r>
            <a:endParaRPr lang="en-US" sz="1600" dirty="0"/>
          </a:p>
        </p:txBody>
      </p:sp>
      <p:sp>
        <p:nvSpPr>
          <p:cNvPr id="31" name="Text 29"/>
          <p:cNvSpPr/>
          <p:nvPr/>
        </p:nvSpPr>
        <p:spPr>
          <a:xfrm>
            <a:off x="883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7D8894"/>
                </a:solidFill>
                <a:latin typeface="Courier New" pitchFamily="49" charset="0"/>
                <a:ea typeface="Courier New" pitchFamily="49" charset="-122"/>
                <a:cs typeface="Courier New" pitchFamily="49" charset="-120"/>
              </a:rPr>
              <a:t>0</a:t>
            </a:r>
            <a:endParaRPr lang="en-US" sz="1600" dirty="0"/>
          </a:p>
        </p:txBody>
      </p:sp>
      <p:sp>
        <p:nvSpPr>
          <p:cNvPr id="32" name="Text 30"/>
          <p:cNvSpPr/>
          <p:nvPr/>
        </p:nvSpPr>
        <p:spPr>
          <a:xfrm>
            <a:off x="9499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041A</a:t>
            </a:r>
            <a:endParaRPr lang="en-US" sz="1600" dirty="0"/>
          </a:p>
        </p:txBody>
      </p:sp>
      <p:sp>
        <p:nvSpPr>
          <p:cNvPr id="33" name="Text 31"/>
          <p:cNvSpPr/>
          <p:nvPr/>
        </p:nvSpPr>
        <p:spPr>
          <a:xfrm>
            <a:off x="947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14</a:t>
            </a:r>
            <a:endParaRPr lang="en-US" sz="1600" dirty="0"/>
          </a:p>
        </p:txBody>
      </p:sp>
      <p:sp>
        <p:nvSpPr>
          <p:cNvPr id="34" name="Text 32"/>
          <p:cNvSpPr/>
          <p:nvPr/>
        </p:nvSpPr>
        <p:spPr>
          <a:xfrm>
            <a:off x="10134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041B</a:t>
            </a:r>
            <a:endParaRPr lang="en-US" sz="1600" dirty="0"/>
          </a:p>
        </p:txBody>
      </p:sp>
      <p:sp>
        <p:nvSpPr>
          <p:cNvPr id="35" name="Text 33"/>
          <p:cNvSpPr/>
          <p:nvPr/>
        </p:nvSpPr>
        <p:spPr>
          <a:xfrm>
            <a:off x="10109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15</a:t>
            </a:r>
            <a:endParaRPr lang="en-US" sz="1600" dirty="0"/>
          </a:p>
        </p:txBody>
      </p:sp>
      <p:sp>
        <p:nvSpPr>
          <p:cNvPr id="36" name="Text 34"/>
          <p:cNvSpPr/>
          <p:nvPr/>
        </p:nvSpPr>
        <p:spPr>
          <a:xfrm>
            <a:off x="10769600" y="2209701"/>
            <a:ext cx="558800" cy="558800"/>
          </a:xfrm>
          <a:prstGeom prst="rect">
            <a:avLst/>
          </a:prstGeom>
          <a:solidFill>
            <a:srgbClr val="FFCC00"/>
          </a:solidFill>
          <a:ln/>
        </p:spPr>
        <p:txBody>
          <a:bodyPr wrap="square" lIns="0" tIns="0" rIns="0" bIns="0" rtlCol="0" anchor="t">
            <a:normAutofit/>
          </a:bodyPr>
          <a:lstStyle/>
          <a:p>
            <a:pPr algn="ctr" indent="0" marL="0">
              <a:lnSpc>
                <a:spcPts val="4400"/>
              </a:lnSpc>
              <a:buNone/>
            </a:pPr>
            <a:r>
              <a:rPr lang="en-US" sz="1600" dirty="0">
                <a:solidFill>
                  <a:srgbClr val="05090E"/>
                </a:solidFill>
                <a:latin typeface="Courier New" pitchFamily="49" charset="0"/>
                <a:ea typeface="Courier New" pitchFamily="49" charset="-122"/>
                <a:cs typeface="Courier New" pitchFamily="49" charset="-120"/>
              </a:rPr>
              <a:t>041C</a:t>
            </a:r>
            <a:endParaRPr lang="en-US" sz="1600" dirty="0"/>
          </a:p>
        </p:txBody>
      </p:sp>
      <p:sp>
        <p:nvSpPr>
          <p:cNvPr id="37" name="Text 35"/>
          <p:cNvSpPr/>
          <p:nvPr/>
        </p:nvSpPr>
        <p:spPr>
          <a:xfrm>
            <a:off x="10744200" y="2819301"/>
            <a:ext cx="609600" cy="289520"/>
          </a:xfrm>
          <a:prstGeom prst="rect">
            <a:avLst/>
          </a:prstGeom>
          <a:noFill/>
          <a:ln/>
        </p:spPr>
        <p:txBody>
          <a:bodyPr wrap="square" lIns="0" tIns="0" rIns="0" bIns="0" rtlCol="0" anchor="t">
            <a:normAutofit/>
          </a:bodyPr>
          <a:lstStyle/>
          <a:p>
            <a:pPr algn="ctr" indent="0" marL="0">
              <a:lnSpc>
                <a:spcPts val="2080"/>
              </a:lnSpc>
              <a:buNone/>
            </a:pPr>
            <a:r>
              <a:rPr lang="en-US" sz="1600" dirty="0">
                <a:solidFill>
                  <a:srgbClr val="E6EDF3"/>
                </a:solidFill>
                <a:latin typeface="Courier New" pitchFamily="49" charset="0"/>
                <a:ea typeface="Courier New" pitchFamily="49" charset="-122"/>
                <a:cs typeface="Courier New" pitchFamily="49" charset="-120"/>
              </a:rPr>
              <a:t>10</a:t>
            </a:r>
            <a:endParaRPr lang="en-US" sz="1600" dirty="0"/>
          </a:p>
        </p:txBody>
      </p:sp>
      <p:sp>
        <p:nvSpPr>
          <p:cNvPr id="38" name="Shape 36"/>
          <p:cNvSpPr/>
          <p:nvPr/>
        </p:nvSpPr>
        <p:spPr>
          <a:xfrm>
            <a:off x="819150" y="3216771"/>
            <a:ext cx="10553700" cy="850850"/>
          </a:xfrm>
          <a:prstGeom prst="roundRect">
            <a:avLst>
              <a:gd name="adj" fmla="val 8209"/>
            </a:avLst>
          </a:prstGeom>
          <a:noFill/>
          <a:ln w="12700">
            <a:solidFill>
              <a:srgbClr val="7D8894"/>
            </a:solidFill>
            <a:prstDash val="solid"/>
          </a:ln>
        </p:spPr>
      </p:sp>
      <p:sp>
        <p:nvSpPr>
          <p:cNvPr id="39" name="Text 37"/>
          <p:cNvSpPr/>
          <p:nvPr/>
        </p:nvSpPr>
        <p:spPr>
          <a:xfrm>
            <a:off x="1028700" y="3350121"/>
            <a:ext cx="1043863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285 other codes · 881 sorties</a:t>
            </a:r>
            <a:endParaRPr lang="en-US" sz="2200" dirty="0"/>
          </a:p>
        </p:txBody>
      </p:sp>
      <p:sp>
        <p:nvSpPr>
          <p:cNvPr id="40" name="Text 38"/>
          <p:cNvSpPr/>
          <p:nvPr/>
        </p:nvSpPr>
        <p:spPr>
          <a:xfrm>
            <a:off x="1028700" y="3736181"/>
            <a:ext cx="10438638"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121 start AE, 164 start AF · 66 used once · busiest AF3309, 10 sorties</a:t>
            </a:r>
            <a:endParaRPr lang="en-US" sz="1200" dirty="0"/>
          </a:p>
        </p:txBody>
      </p:sp>
      <p:sp>
        <p:nvSpPr>
          <p:cNvPr id="41" name="Shape 39"/>
          <p:cNvSpPr/>
          <p:nvPr/>
        </p:nvSpPr>
        <p:spPr>
          <a:xfrm>
            <a:off x="812800" y="4200971"/>
            <a:ext cx="1047750" cy="152400"/>
          </a:xfrm>
          <a:prstGeom prst="rect">
            <a:avLst/>
          </a:prstGeom>
          <a:solidFill>
            <a:srgbClr val="FFCC00"/>
          </a:solidFill>
          <a:ln/>
        </p:spPr>
      </p:sp>
      <p:sp>
        <p:nvSpPr>
          <p:cNvPr id="42" name="Shape 40"/>
          <p:cNvSpPr/>
          <p:nvPr/>
        </p:nvSpPr>
        <p:spPr>
          <a:xfrm>
            <a:off x="1885950" y="4200971"/>
            <a:ext cx="9493250" cy="152400"/>
          </a:xfrm>
          <a:prstGeom prst="rect">
            <a:avLst/>
          </a:prstGeom>
          <a:solidFill>
            <a:srgbClr val="7D8894"/>
          </a:solidFill>
          <a:ln/>
        </p:spPr>
      </p:sp>
      <p:sp>
        <p:nvSpPr>
          <p:cNvPr id="43" name="Text 41"/>
          <p:cNvSpPr/>
          <p:nvPr/>
        </p:nvSpPr>
        <p:spPr>
          <a:xfrm>
            <a:off x="812800" y="4404171"/>
            <a:ext cx="109855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FCC00"/>
                </a:solidFill>
                <a:latin typeface="Courier New" pitchFamily="49" charset="0"/>
                <a:ea typeface="Courier New" pitchFamily="49" charset="-122"/>
                <a:cs typeface="Courier New" pitchFamily="49" charset="-120"/>
              </a:rPr>
              <a:t>97</a:t>
            </a:r>
            <a:endParaRPr lang="en-US" sz="1200" dirty="0"/>
          </a:p>
        </p:txBody>
      </p:sp>
      <p:sp>
        <p:nvSpPr>
          <p:cNvPr id="44" name="Text 42"/>
          <p:cNvSpPr/>
          <p:nvPr/>
        </p:nvSpPr>
        <p:spPr>
          <a:xfrm>
            <a:off x="1885950" y="4404171"/>
            <a:ext cx="7789736"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Courier New" pitchFamily="49" charset="0"/>
                <a:ea typeface="Courier New" pitchFamily="49" charset="-122"/>
                <a:cs typeface="Courier New" pitchFamily="49" charset="-120"/>
              </a:rPr>
              <a:t>881</a:t>
            </a:r>
            <a:endParaRPr lang="en-US" sz="1200" dirty="0"/>
          </a:p>
        </p:txBody>
      </p:sp>
      <p:sp>
        <p:nvSpPr>
          <p:cNvPr id="45" name="Text 43"/>
          <p:cNvSpPr/>
          <p:nvPr/>
        </p:nvSpPr>
        <p:spPr>
          <a:xfrm>
            <a:off x="9417050" y="4404171"/>
            <a:ext cx="1962150" cy="223490"/>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7D8894"/>
                </a:solidFill>
                <a:latin typeface="Courier New" pitchFamily="49" charset="0"/>
                <a:ea typeface="Courier New" pitchFamily="49" charset="-122"/>
                <a:cs typeface="Courier New" pitchFamily="49" charset="-120"/>
              </a:rPr>
              <a:t>978 sorties</a:t>
            </a:r>
            <a:endParaRPr lang="en-US" sz="1200" dirty="0"/>
          </a:p>
        </p:txBody>
      </p:sp>
      <p:sp>
        <p:nvSpPr>
          <p:cNvPr id="46" name="Text 44"/>
          <p:cNvSpPr/>
          <p:nvPr/>
        </p:nvSpPr>
        <p:spPr>
          <a:xfrm>
            <a:off x="812800" y="4729262"/>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16 permanent addresses</a:t>
            </a:r>
            <a:r>
              <a:rPr lang="en-US" sz="1600" dirty="0">
                <a:solidFill>
                  <a:srgbClr val="E6EDF3"/>
                </a:solidFill>
                <a:latin typeface="Arial" pitchFamily="34" charset="0"/>
                <a:ea typeface="Arial" pitchFamily="34" charset="-122"/>
                <a:cs typeface="Arial" pitchFamily="34" charset="-120"/>
              </a:rPr>
              <a:t>, AE040D–AE041C: 97 sorties, 5 never used</a:t>
            </a:r>
            <a:endParaRPr lang="en-US" sz="1600" dirty="0"/>
          </a:p>
        </p:txBody>
      </p:sp>
      <p:sp>
        <p:nvSpPr>
          <p:cNvPr id="47" name="Text 45"/>
          <p:cNvSpPr/>
          <p:nvPr/>
        </p:nvSpPr>
        <p:spPr>
          <a:xfrm>
            <a:off x="812800" y="5044182"/>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881 of 978 sorties flew under one of 285 other codes</a:t>
            </a:r>
            <a:endParaRPr lang="en-US" sz="1600" dirty="0"/>
          </a:p>
        </p:txBody>
      </p:sp>
      <p:sp>
        <p:nvSpPr>
          <p:cNvPr id="48" name="Text 46"/>
          <p:cNvSpPr/>
          <p:nvPr/>
        </p:nvSpPr>
        <p:spPr>
          <a:xfrm>
            <a:off x="812800" y="5359102"/>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No code flew two sorties at once · 82 went quiet 60+ days, then returned</a:t>
            </a:r>
            <a:endParaRPr lang="en-US" sz="1600" dirty="0"/>
          </a:p>
        </p:txBody>
      </p:sp>
      <p:sp>
        <p:nvSpPr>
          <p:cNvPr id="49" name="Text 4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Aviar Labs SkyGlass export, Jan 2 – Aug 31, 2026</a:t>
            </a:r>
            <a:endParaRPr lang="en-US" sz="1200" dirty="0"/>
          </a:p>
        </p:txBody>
      </p:sp>
      <p:sp>
        <p:nvSpPr>
          <p:cNvPr id="50" name="Text 4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PREVIEW · NOT YET ON THE SITE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E6B tracker</a:t>
            </a:r>
            <a:endParaRPr lang="en-US" sz="3600" dirty="0"/>
          </a:p>
        </p:txBody>
      </p:sp>
      <p:sp>
        <p:nvSpPr>
          <p:cNvPr id="4" name="Shape 2"/>
          <p:cNvSpPr/>
          <p:nvPr/>
        </p:nvSpPr>
        <p:spPr>
          <a:xfrm>
            <a:off x="812800" y="1938586"/>
            <a:ext cx="4572000" cy="0"/>
          </a:xfrm>
          <a:prstGeom prst="line">
            <a:avLst/>
          </a:prstGeom>
          <a:noFill/>
          <a:ln w="6350">
            <a:solidFill>
              <a:srgbClr val="222A35"/>
            </a:solidFill>
            <a:prstDash val="solid"/>
          </a:ln>
        </p:spPr>
      </p:sp>
      <p:sp>
        <p:nvSpPr>
          <p:cNvPr id="5" name="Text 3"/>
          <p:cNvSpPr/>
          <p:nvPr/>
        </p:nvSpPr>
        <p:spPr>
          <a:xfrm>
            <a:off x="812800" y="204336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Airborne E-6B count at every watcher sweep, about every 10 minutes</a:t>
            </a:r>
            <a:endParaRPr lang="en-US" sz="1600" dirty="0"/>
          </a:p>
        </p:txBody>
      </p:sp>
      <p:sp>
        <p:nvSpPr>
          <p:cNvPr id="6" name="Shape 4"/>
          <p:cNvSpPr/>
          <p:nvPr/>
        </p:nvSpPr>
        <p:spPr>
          <a:xfrm>
            <a:off x="812800" y="2676376"/>
            <a:ext cx="4572000" cy="0"/>
          </a:xfrm>
          <a:prstGeom prst="line">
            <a:avLst/>
          </a:prstGeom>
          <a:noFill/>
          <a:ln w="6350">
            <a:solidFill>
              <a:srgbClr val="222A35"/>
            </a:solidFill>
            <a:prstDash val="solid"/>
          </a:ln>
        </p:spPr>
      </p:sp>
      <p:sp>
        <p:nvSpPr>
          <p:cNvPr id="7" name="Text 5"/>
          <p:cNvSpPr/>
          <p:nvPr/>
        </p:nvSpPr>
        <p:spPr>
          <a:xfrm>
            <a:off x="812800" y="2781151"/>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Aug 24 16:59 UTC → Oct 12 22:58 UTC · 7,023 sweeps · </a:t>
            </a:r>
            <a:r>
              <a:rPr lang="en-US" sz="1600" dirty="0">
                <a:solidFill>
                  <a:srgbClr val="FFCC00"/>
                </a:solidFill>
                <a:latin typeface="Arial" pitchFamily="34" charset="0"/>
                <a:ea typeface="Arial" pitchFamily="34" charset="-122"/>
                <a:cs typeface="Arial" pitchFamily="34" charset="-120"/>
              </a:rPr>
              <a:t>peak 7</a:t>
            </a:r>
            <a:endParaRPr lang="en-US" sz="1600" dirty="0"/>
          </a:p>
        </p:txBody>
      </p:sp>
      <p:sp>
        <p:nvSpPr>
          <p:cNvPr id="8" name="Shape 6"/>
          <p:cNvSpPr/>
          <p:nvPr/>
        </p:nvSpPr>
        <p:spPr>
          <a:xfrm>
            <a:off x="812800" y="3414167"/>
            <a:ext cx="4572000" cy="0"/>
          </a:xfrm>
          <a:prstGeom prst="line">
            <a:avLst/>
          </a:prstGeom>
          <a:noFill/>
          <a:ln w="6350">
            <a:solidFill>
              <a:srgbClr val="222A35"/>
            </a:solidFill>
            <a:prstDash val="solid"/>
          </a:ln>
        </p:spPr>
      </p:sp>
      <p:sp>
        <p:nvSpPr>
          <p:cNvPr id="9" name="Text 7"/>
          <p:cNvSpPr/>
          <p:nvPr/>
        </p:nvSpPr>
        <p:spPr>
          <a:xfrm>
            <a:off x="812800" y="351894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Confirmed, suspected and out-of-coverage aircraft all count</a:t>
            </a:r>
            <a:endParaRPr lang="en-US" sz="1600" dirty="0"/>
          </a:p>
        </p:txBody>
      </p:sp>
      <p:sp>
        <p:nvSpPr>
          <p:cNvPr id="10" name="Shape 8"/>
          <p:cNvSpPr/>
          <p:nvPr/>
        </p:nvSpPr>
        <p:spPr>
          <a:xfrm>
            <a:off x="812800" y="4151957"/>
            <a:ext cx="4572000" cy="0"/>
          </a:xfrm>
          <a:prstGeom prst="line">
            <a:avLst/>
          </a:prstGeom>
          <a:noFill/>
          <a:ln w="6350">
            <a:solidFill>
              <a:srgbClr val="222A35"/>
            </a:solidFill>
            <a:prstDash val="solid"/>
          </a:ln>
        </p:spPr>
      </p:sp>
      <p:sp>
        <p:nvSpPr>
          <p:cNvPr id="11" name="Text 9"/>
          <p:cNvSpPr/>
          <p:nvPr/>
        </p:nvSpPr>
        <p:spPr>
          <a:xfrm>
            <a:off x="812800" y="4256732"/>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5 gaps, 37 h not observed: shaded, not drawn as zero</a:t>
            </a:r>
            <a:endParaRPr lang="en-US" sz="1600" dirty="0"/>
          </a:p>
        </p:txBody>
      </p:sp>
      <p:sp>
        <p:nvSpPr>
          <p:cNvPr id="12" name="Shape 10"/>
          <p:cNvSpPr/>
          <p:nvPr/>
        </p:nvSpPr>
        <p:spPr>
          <a:xfrm>
            <a:off x="812800" y="4889748"/>
            <a:ext cx="4572000" cy="0"/>
          </a:xfrm>
          <a:prstGeom prst="line">
            <a:avLst/>
          </a:prstGeom>
          <a:noFill/>
          <a:ln w="6350">
            <a:solidFill>
              <a:srgbClr val="222A35"/>
            </a:solidFill>
            <a:prstDash val="solid"/>
          </a:ln>
        </p:spPr>
      </p:sp>
      <p:sp>
        <p:nvSpPr>
          <p:cNvPr id="13" name="Text 11"/>
          <p:cNvSpPr/>
          <p:nvPr/>
        </p:nvSpPr>
        <p:spPr>
          <a:xfrm>
            <a:off x="812800" y="4994523"/>
            <a:ext cx="47091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134 hex codes seen · click a sweep for its ADS-B replay</a:t>
            </a:r>
            <a:endParaRPr lang="en-US" sz="1600" dirty="0"/>
          </a:p>
        </p:txBody>
      </p:sp>
      <p:sp>
        <p:nvSpPr>
          <p:cNvPr id="14" name="Shape 12"/>
          <p:cNvSpPr/>
          <p:nvPr/>
        </p:nvSpPr>
        <p:spPr>
          <a:xfrm>
            <a:off x="5791200" y="1935411"/>
            <a:ext cx="5588000" cy="3143250"/>
          </a:xfrm>
          <a:prstGeom prst="roundRect">
            <a:avLst>
              <a:gd name="adj" fmla="val 2424"/>
            </a:avLst>
          </a:prstGeom>
          <a:solidFill>
            <a:srgbClr val="0E141B"/>
          </a:solidFill>
          <a:ln/>
        </p:spPr>
      </p:sp>
      <p:pic>
        <p:nvPicPr>
          <p:cNvPr id="15" name="Image 0" descr="The E6B tracker preview: airborne E-6B count at each watcher sweep from August 24 to October 12, peaking at 7, with shaded bands where the watcher was down">    </p:cNvPr>
          <p:cNvPicPr>
            <a:picLocks noChangeAspect="1"/>
          </p:cNvPicPr>
          <p:nvPr/>
        </p:nvPicPr>
        <p:blipFill>
          <a:blip r:embed="rId1"/>
          <a:srcRect l="-89" r="-89" t="0" b="0"/>
          <a:stretch/>
        </p:blipFill>
        <p:spPr>
          <a:xfrm>
            <a:off x="5797550" y="1941761"/>
            <a:ext cx="5575300" cy="3130550"/>
          </a:xfrm>
          <a:prstGeom prst="roundRect">
            <a:avLst>
              <a:gd name="adj" fmla="val 2231"/>
            </a:avLst>
          </a:prstGeom>
        </p:spPr>
      </p:pic>
      <p:sp>
        <p:nvSpPr>
          <p:cNvPr id="16" name="Shape 13"/>
          <p:cNvSpPr/>
          <p:nvPr/>
        </p:nvSpPr>
        <p:spPr>
          <a:xfrm>
            <a:off x="5794375" y="1938586"/>
            <a:ext cx="5581650" cy="3136900"/>
          </a:xfrm>
          <a:prstGeom prst="roundRect">
            <a:avLst>
              <a:gd name="adj" fmla="val 2328"/>
            </a:avLst>
          </a:prstGeom>
          <a:noFill/>
          <a:ln w="6350">
            <a:solidFill>
              <a:srgbClr val="222A35"/>
            </a:solidFill>
            <a:prstDash val="solid"/>
          </a:ln>
        </p:spPr>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Preview · data through 261012</a:t>
            </a:r>
            <a:endParaRPr lang="en-US" sz="1200" dirty="0"/>
          </a:p>
        </p:txBody>
      </p:sp>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ICBM TESTS · CORRELATION ONLY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Minuteman III test launches</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Group 4 at </a:t>
            </a:r>
            <a:r>
              <a:rPr lang="en-US" sz="1600" dirty="0">
                <a:solidFill>
                  <a:srgbClr val="FF0467"/>
                </a:solidFill>
                <a:latin typeface="Arial" pitchFamily="34" charset="0"/>
                <a:ea typeface="Arial" pitchFamily="34" charset="-122"/>
                <a:cs typeface="Arial" pitchFamily="34" charset="-120"/>
              </a:rPr>
              <a:t>~3.6× baseline</a:t>
            </a:r>
            <a:r>
              <a:rPr lang="en-US" sz="1600" dirty="0">
                <a:solidFill>
                  <a:srgbClr val="E6EDF3"/>
                </a:solidFill>
                <a:latin typeface="Arial" pitchFamily="34" charset="0"/>
                <a:ea typeface="Arial" pitchFamily="34" charset="-122"/>
                <a:cs typeface="Arial" pitchFamily="34" charset="-120"/>
              </a:rPr>
              <a:t> in D-1 to D-3 · 8 of 11 launches had some</a:t>
            </a:r>
            <a:endParaRPr lang="en-US" sz="16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288431"/>
          <a:ext cx="10553700" cy="3169444"/>
        </p:xfrm>
        <a:graphic>
          <a:graphicData uri="http://schemas.openxmlformats.org/drawingml/2006/table">
            <a:tbl>
              <a:tblPr/>
              <a:tblGrid>
                <a:gridCol w="1371981"/>
                <a:gridCol w="1371981"/>
                <a:gridCol w="949833"/>
                <a:gridCol w="949833"/>
                <a:gridCol w="949833"/>
                <a:gridCol w="4960239"/>
              </a:tblGrid>
              <a:tr h="264120">
                <a:tc>
                  <a:txBody>
                    <a:bodyPr/>
                    <a:lstStyle/>
                    <a:p>
                      <a:pPr indent="0" marL="0">
                        <a:lnSpc>
                          <a:spcPts val="1680"/>
                        </a:lnSpc>
                        <a:buNone/>
                      </a:pPr>
                      <a:r>
                        <a:rPr lang="en-US" sz="1200" b="1" dirty="0">
                          <a:solidFill>
                            <a:srgbClr val="E6EDF3"/>
                          </a:solidFill>
                          <a:latin typeface="Arial" pitchFamily="34" charset="0"/>
                          <a:ea typeface="Arial" pitchFamily="34" charset="-122"/>
                          <a:cs typeface="Arial" pitchFamily="34" charset="-120"/>
                        </a:rPr>
                        <a:t>Launch</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1680"/>
                        </a:lnSpc>
                        <a:buNone/>
                      </a:pPr>
                      <a:r>
                        <a:rPr lang="en-US" sz="1200" b="1" dirty="0">
                          <a:solidFill>
                            <a:srgbClr val="E6EDF3"/>
                          </a:solidFill>
                          <a:latin typeface="Arial" pitchFamily="34" charset="0"/>
                          <a:ea typeface="Arial" pitchFamily="34" charset="-122"/>
                          <a:cs typeface="Arial" pitchFamily="34" charset="-120"/>
                        </a:rPr>
                        <a:t>Date</a:t>
                      </a:r>
                      <a:endParaRPr lang="en-US" sz="1200" dirty="0">
                        <a:latin typeface="Arial" charset="0"/>
                        <a:ea typeface="Arial" charset="0"/>
                        <a:cs typeface="Arial" charset="0"/>
                      </a:endParaRPr>
                    </a:p>
                  </a:txBody>
                  <a:tcPr marL="76200" marR="76200" marT="19050" marB="1905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1680"/>
                        </a:lnSpc>
                        <a:buNone/>
                      </a:pPr>
                      <a:r>
                        <a:rPr lang="en-US" sz="1200" b="1" dirty="0">
                          <a:solidFill>
                            <a:srgbClr val="FF0467"/>
                          </a:solidFill>
                          <a:latin typeface="Arial" pitchFamily="34" charset="0"/>
                          <a:ea typeface="Arial" pitchFamily="34" charset="-122"/>
                          <a:cs typeface="Arial" pitchFamily="34" charset="-120"/>
                        </a:rPr>
                        <a:t>D-3</a:t>
                      </a:r>
                      <a:endParaRPr lang="en-US" sz="1200" dirty="0">
                        <a:latin typeface="Arial" charset="0"/>
                        <a:ea typeface="Arial" charset="0"/>
                        <a:cs typeface="Arial" charset="0"/>
                      </a:endParaRPr>
                    </a:p>
                  </a:txBody>
                  <a:tcPr marL="76200" marR="76200" marT="19050" marB="1905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1680"/>
                        </a:lnSpc>
                        <a:buNone/>
                      </a:pPr>
                      <a:r>
                        <a:rPr lang="en-US" sz="1200" b="1" dirty="0">
                          <a:solidFill>
                            <a:srgbClr val="FF0467"/>
                          </a:solidFill>
                          <a:latin typeface="Arial" pitchFamily="34" charset="0"/>
                          <a:ea typeface="Arial" pitchFamily="34" charset="-122"/>
                          <a:cs typeface="Arial" pitchFamily="34" charset="-120"/>
                        </a:rPr>
                        <a:t>D-2</a:t>
                      </a:r>
                      <a:endParaRPr lang="en-US" sz="1200" dirty="0">
                        <a:latin typeface="Arial" charset="0"/>
                        <a:ea typeface="Arial" charset="0"/>
                        <a:cs typeface="Arial" charset="0"/>
                      </a:endParaRPr>
                    </a:p>
                  </a:txBody>
                  <a:tcPr marL="76200" marR="76200" marT="19050" marB="1905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algn="r" indent="0" marL="0">
                        <a:lnSpc>
                          <a:spcPts val="1680"/>
                        </a:lnSpc>
                        <a:buNone/>
                      </a:pPr>
                      <a:r>
                        <a:rPr lang="en-US" sz="1200" b="1" dirty="0">
                          <a:solidFill>
                            <a:srgbClr val="FF0467"/>
                          </a:solidFill>
                          <a:latin typeface="Arial" pitchFamily="34" charset="0"/>
                          <a:ea typeface="Arial" pitchFamily="34" charset="-122"/>
                          <a:cs typeface="Arial" pitchFamily="34" charset="-120"/>
                        </a:rPr>
                        <a:t>D-1</a:t>
                      </a:r>
                      <a:endParaRPr lang="en-US" sz="1200" dirty="0">
                        <a:latin typeface="Arial" charset="0"/>
                        <a:ea typeface="Arial" charset="0"/>
                        <a:cs typeface="Arial" charset="0"/>
                      </a:endParaRPr>
                    </a:p>
                  </a:txBody>
                  <a:tcPr marL="76200" marR="76200" marT="19050" marB="1905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1680"/>
                        </a:lnSpc>
                        <a:buNone/>
                      </a:pPr>
                      <a:r>
                        <a:rPr lang="en-US" sz="1200" b="1" dirty="0">
                          <a:solidFill>
                            <a:srgbClr val="E6EDF3"/>
                          </a:solidFill>
                          <a:latin typeface="Arial" pitchFamily="34" charset="0"/>
                          <a:ea typeface="Arial" pitchFamily="34" charset="-122"/>
                          <a:cs typeface="Arial" pitchFamily="34" charset="-120"/>
                        </a:rPr>
                        <a:t>Note</a:t>
                      </a:r>
                      <a:endParaRPr lang="en-US" sz="1200" dirty="0">
                        <a:latin typeface="Arial" charset="0"/>
                        <a:ea typeface="Arial" charset="0"/>
                        <a:cs typeface="Arial" charset="0"/>
                      </a:endParaRPr>
                    </a:p>
                  </a:txBody>
                  <a:tcPr marL="76200" marR="76200" marT="19050" marB="1905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GT-245</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230210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7D8894"/>
                          </a:solidFill>
                          <a:latin typeface="Arial" pitchFamily="34" charset="0"/>
                          <a:ea typeface="Arial" pitchFamily="34" charset="-122"/>
                          <a:cs typeface="Arial" pitchFamily="34" charset="-120"/>
                        </a:rPr>
                        <a:t>–</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GT-246</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523D49"/>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523D49"/>
                      </a:solidFill>
                      <a:prstDash val="solid"/>
                      <a:round/>
                      <a:headEnd type="none" w="med" len="med"/>
                      <a:tailEnd type="none" w="med" len="med"/>
                    </a:lnB>
                    <a:solidFill>
                      <a:srgbClr val="230819"/>
                    </a:solidFill>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230419</a:t>
                      </a:r>
                      <a:endParaRPr lang="en-US" sz="1200" dirty="0">
                        <a:latin typeface="Arial" charset="0"/>
                        <a:ea typeface="Arial" charset="0"/>
                        <a:cs typeface="Arial" charset="0"/>
                      </a:endParaRPr>
                    </a:p>
                  </a:txBody>
                  <a:tcPr marL="76200" marR="76200" marT="19050" marB="19050" anchor="t">
                    <a:lnL w="12700" cap="flat" cmpd="sng" algn="ctr">
                      <a:solidFill>
                        <a:srgbClr val="523D49"/>
                      </a:solidFill>
                      <a:prstDash val="solid"/>
                      <a:round/>
                      <a:headEnd type="none" w="med" len="med"/>
                      <a:tailEnd type="none" w="med" len="med"/>
                    </a:lnL>
                    <a:lnR w="12700" cap="flat" cmpd="sng" algn="ctr">
                      <a:solidFill>
                        <a:srgbClr val="523D49"/>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523D49"/>
                      </a:solidFill>
                      <a:prstDash val="solid"/>
                      <a:round/>
                      <a:headEnd type="none" w="med" len="med"/>
                      <a:tailEnd type="none" w="med" len="med"/>
                    </a:lnB>
                    <a:solidFill>
                      <a:srgbClr val="230819"/>
                    </a:solidFill>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a:txBody>
                  <a:tcPr marL="76200" marR="76200" marT="19050" marB="19050" anchor="t">
                    <a:lnL w="12700" cap="flat" cmpd="sng" algn="ctr">
                      <a:solidFill>
                        <a:srgbClr val="523D49"/>
                      </a:solidFill>
                      <a:prstDash val="solid"/>
                      <a:round/>
                      <a:headEnd type="none" w="med" len="med"/>
                      <a:tailEnd type="none" w="med" len="med"/>
                    </a:lnL>
                    <a:lnR w="12700" cap="flat" cmpd="sng" algn="ctr">
                      <a:solidFill>
                        <a:srgbClr val="523D49"/>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523D49"/>
                      </a:solidFill>
                      <a:prstDash val="solid"/>
                      <a:round/>
                      <a:headEnd type="none" w="med" len="med"/>
                      <a:tailEnd type="none" w="med" len="med"/>
                    </a:lnB>
                    <a:solidFill>
                      <a:srgbClr val="230819"/>
                    </a:solidFill>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9</a:t>
                      </a:r>
                      <a:endParaRPr lang="en-US" sz="1200" dirty="0">
                        <a:latin typeface="Arial" charset="0"/>
                        <a:ea typeface="Arial" charset="0"/>
                        <a:cs typeface="Arial" charset="0"/>
                      </a:endParaRPr>
                    </a:p>
                  </a:txBody>
                  <a:tcPr marL="76200" marR="76200" marT="19050" marB="19050" anchor="t">
                    <a:lnL w="12700" cap="flat" cmpd="sng" algn="ctr">
                      <a:solidFill>
                        <a:srgbClr val="523D49"/>
                      </a:solidFill>
                      <a:prstDash val="solid"/>
                      <a:round/>
                      <a:headEnd type="none" w="med" len="med"/>
                      <a:tailEnd type="none" w="med" len="med"/>
                    </a:lnL>
                    <a:lnR w="12700" cap="flat" cmpd="sng" algn="ctr">
                      <a:solidFill>
                        <a:srgbClr val="523D49"/>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523D49"/>
                      </a:solidFill>
                      <a:prstDash val="solid"/>
                      <a:round/>
                      <a:headEnd type="none" w="med" len="med"/>
                      <a:tailEnd type="none" w="med" len="med"/>
                    </a:lnB>
                    <a:solidFill>
                      <a:srgbClr val="230819"/>
                    </a:solidFill>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a:txBody>
                  <a:tcPr marL="76200" marR="76200" marT="19050" marB="19050" anchor="t">
                    <a:lnL w="12700" cap="flat" cmpd="sng" algn="ctr">
                      <a:solidFill>
                        <a:srgbClr val="523D49"/>
                      </a:solidFill>
                      <a:prstDash val="solid"/>
                      <a:round/>
                      <a:headEnd type="none" w="med" len="med"/>
                      <a:tailEnd type="none" w="med" len="med"/>
                    </a:lnL>
                    <a:lnR w="12700" cap="flat" cmpd="sng" algn="ctr">
                      <a:solidFill>
                        <a:srgbClr val="523D49"/>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523D49"/>
                      </a:solidFill>
                      <a:prstDash val="solid"/>
                      <a:round/>
                      <a:headEnd type="none" w="med" len="med"/>
                      <a:tailEnd type="none" w="med" len="med"/>
                    </a:lnB>
                    <a:solidFill>
                      <a:srgbClr val="230819"/>
                    </a:solidFill>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inside Global Thunder 23 · E-6B launch</a:t>
                      </a:r>
                      <a:endParaRPr lang="en-US" sz="1200" dirty="0">
                        <a:latin typeface="Arial" charset="0"/>
                        <a:ea typeface="Arial" charset="0"/>
                        <a:cs typeface="Arial" charset="0"/>
                      </a:endParaRPr>
                    </a:p>
                  </a:txBody>
                  <a:tcPr marL="76200" marR="76200" marT="19050" marB="19050" anchor="t">
                    <a:lnL w="12700" cap="flat" cmpd="sng" algn="ctr">
                      <a:solidFill>
                        <a:srgbClr val="523D49"/>
                      </a:solidFill>
                      <a:prstDash val="solid"/>
                      <a:round/>
                      <a:headEnd type="none" w="med" len="med"/>
                      <a:tailEnd type="none" w="med" len="med"/>
                    </a:lnL>
                    <a:lnR w="12700" cap="flat" cmpd="sng" algn="ctr">
                      <a:solidFill>
                        <a:srgbClr val="523D49"/>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523D49"/>
                      </a:solidFill>
                      <a:prstDash val="solid"/>
                      <a:round/>
                      <a:headEnd type="none" w="med" len="med"/>
                      <a:tailEnd type="none" w="med" len="med"/>
                    </a:lnB>
                    <a:solidFill>
                      <a:srgbClr val="230819"/>
                    </a:solidFill>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GT-247</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523D49"/>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230906</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523D49"/>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523D49"/>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523D49"/>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523D49"/>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7D8894"/>
                          </a:solidFill>
                          <a:latin typeface="Arial" pitchFamily="34" charset="0"/>
                          <a:ea typeface="Arial" pitchFamily="34" charset="-122"/>
                          <a:cs typeface="Arial" pitchFamily="34" charset="-120"/>
                        </a:rPr>
                        <a:t>–</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523D49"/>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GT-248</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231101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anomaly, missile destroyed</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GT-249</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240604</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7D8894"/>
                          </a:solidFill>
                          <a:latin typeface="Arial" pitchFamily="34" charset="0"/>
                          <a:ea typeface="Arial" pitchFamily="34" charset="-122"/>
                          <a:cs typeface="Arial" pitchFamily="34" charset="-120"/>
                        </a:rPr>
                        <a:t>–</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GT-250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240606</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7D8894"/>
                          </a:solidFill>
                          <a:latin typeface="Arial" pitchFamily="34" charset="0"/>
                          <a:ea typeface="Arial" pitchFamily="34" charset="-122"/>
                          <a:cs typeface="Arial" pitchFamily="34" charset="-120"/>
                        </a:rPr>
                        <a:t>–</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GT-251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241106</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E-6B launch</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GT-252</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250219</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7D8894"/>
                          </a:solidFill>
                          <a:latin typeface="Arial" pitchFamily="34" charset="0"/>
                          <a:ea typeface="Arial" pitchFamily="34" charset="-122"/>
                          <a:cs typeface="Arial" pitchFamily="34" charset="-120"/>
                        </a:rPr>
                        <a:t>–</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GT-253</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250521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unverified outside report</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GT-254</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251105</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FF0467"/>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E-6B launch</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264120">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GT-255?</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260304</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algn="r" indent="0" marL="0">
                        <a:lnSpc>
                          <a:spcPts val="1680"/>
                        </a:lnSpc>
                        <a:buNone/>
                      </a:pPr>
                      <a:r>
                        <a:rPr lang="en-US" sz="1200" dirty="0">
                          <a:solidFill>
                            <a:srgbClr val="7D8894"/>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1680"/>
                        </a:lnSpc>
                        <a:buNone/>
                      </a:pPr>
                      <a:r>
                        <a:rPr lang="en-US" sz="1200" dirty="0">
                          <a:solidFill>
                            <a:srgbClr val="E6EDF3"/>
                          </a:solidFill>
                          <a:latin typeface="Arial" pitchFamily="34" charset="0"/>
                          <a:ea typeface="Arial" pitchFamily="34" charset="-122"/>
                          <a:cs typeface="Arial" pitchFamily="34" charset="-120"/>
                        </a:rPr>
                        <a:t>scheduled when written · none by D-0</a:t>
                      </a:r>
                      <a:endParaRPr lang="en-US" sz="1200" dirty="0">
                        <a:latin typeface="Arial" charset="0"/>
                        <a:ea typeface="Arial" charset="0"/>
                        <a:cs typeface="Arial" charset="0"/>
                      </a:endParaRPr>
                    </a:p>
                  </a:txBody>
                  <a:tcPr marL="76200" marR="76200" marT="19050" marB="1905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6" name="Shape 3"/>
          <p:cNvSpPr/>
          <p:nvPr/>
        </p:nvSpPr>
        <p:spPr>
          <a:xfrm>
            <a:off x="812800" y="5537250"/>
            <a:ext cx="10566400" cy="0"/>
          </a:xfrm>
          <a:prstGeom prst="line">
            <a:avLst/>
          </a:prstGeom>
          <a:noFill/>
          <a:ln w="6350">
            <a:solidFill>
              <a:srgbClr val="7D8894"/>
            </a:solidFill>
            <a:prstDash val="solid"/>
          </a:ln>
        </p:spPr>
      </p:sp>
      <p:sp>
        <p:nvSpPr>
          <p:cNvPr id="7" name="Text 4"/>
          <p:cNvSpPr/>
          <p:nvPr/>
        </p:nvSpPr>
        <p:spPr>
          <a:xfrm>
            <a:off x="812800" y="5616625"/>
            <a:ext cx="10883392"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Counts: Group 4 long messages per day · </a:t>
            </a:r>
            <a:r>
              <a:rPr lang="en-US" sz="1200" dirty="0">
                <a:solidFill>
                  <a:srgbClr val="E6EDF3"/>
                </a:solidFill>
                <a:latin typeface="Arial" pitchFamily="34" charset="0"/>
                <a:ea typeface="Arial" pitchFamily="34" charset="-122"/>
                <a:cs typeface="Arial" pitchFamily="34" charset="-120"/>
              </a:rPr>
              <a:t>Baseline: 807 non-launch days · 0.29 a day · Group 4 on 22% of days</a:t>
            </a:r>
            <a:endParaRPr lang="en-US" sz="1200" dirty="0"/>
          </a:p>
        </p:txBody>
      </p:sp>
      <p:sp>
        <p:nvSpPr>
          <p:cNvPr id="8" name="Text 5"/>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Minuteman III ICBM Test Launches &amp; HFGCS EAM Activity</a:t>
            </a:r>
            <a:endParaRPr lang="en-US" sz="1200" dirty="0"/>
          </a:p>
        </p:txBody>
      </p:sp>
      <p:sp>
        <p:nvSpPr>
          <p:cNvPr id="9" name="Text 6"/>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QUAD 8S · OCTOPUS MESSAGES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8888 messages</a:t>
            </a:r>
            <a:endParaRPr lang="en-US" sz="3600" dirty="0"/>
          </a:p>
        </p:txBody>
      </p:sp>
      <p:sp>
        <p:nvSpPr>
          <p:cNvPr id="4" name="Text 2"/>
          <p:cNvSpPr/>
          <p:nvPr/>
        </p:nvSpPr>
        <p:spPr>
          <a:xfrm>
            <a:off x="812800" y="1935411"/>
            <a:ext cx="1549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9063CD"/>
                </a:solidFill>
                <a:latin typeface="Courier New" pitchFamily="49" charset="0"/>
                <a:ea typeface="Courier New" pitchFamily="49" charset="-122"/>
                <a:cs typeface="Courier New" pitchFamily="49" charset="-120"/>
              </a:rPr>
              <a:t>header</a:t>
            </a:r>
            <a:endParaRPr lang="en-US" sz="1200" dirty="0"/>
          </a:p>
        </p:txBody>
      </p:sp>
      <p:sp>
        <p:nvSpPr>
          <p:cNvPr id="5" name="Text 3"/>
          <p:cNvSpPr/>
          <p:nvPr/>
        </p:nvSpPr>
        <p:spPr>
          <a:xfrm>
            <a:off x="2438400" y="1935411"/>
            <a:ext cx="533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ED7D32"/>
                </a:solidFill>
                <a:latin typeface="Courier New" pitchFamily="49" charset="0"/>
                <a:ea typeface="Courier New" pitchFamily="49" charset="-122"/>
                <a:cs typeface="Courier New" pitchFamily="49" charset="-120"/>
              </a:rPr>
              <a:t>day</a:t>
            </a:r>
            <a:endParaRPr lang="en-US" sz="1200" dirty="0"/>
          </a:p>
        </p:txBody>
      </p:sp>
      <p:sp>
        <p:nvSpPr>
          <p:cNvPr id="6" name="Text 4"/>
          <p:cNvSpPr/>
          <p:nvPr/>
        </p:nvSpPr>
        <p:spPr>
          <a:xfrm>
            <a:off x="3048000" y="1935411"/>
            <a:ext cx="1041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FCC00"/>
                </a:solidFill>
                <a:latin typeface="Courier New" pitchFamily="49" charset="0"/>
                <a:ea typeface="Courier New" pitchFamily="49" charset="-122"/>
                <a:cs typeface="Courier New" pitchFamily="49" charset="-120"/>
              </a:rPr>
              <a:t>time UTC</a:t>
            </a:r>
            <a:endParaRPr lang="en-US" sz="1200" dirty="0"/>
          </a:p>
        </p:txBody>
      </p:sp>
      <p:sp>
        <p:nvSpPr>
          <p:cNvPr id="7" name="Text 5"/>
          <p:cNvSpPr/>
          <p:nvPr/>
        </p:nvSpPr>
        <p:spPr>
          <a:xfrm>
            <a:off x="4165600" y="1935411"/>
            <a:ext cx="4028948"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06B050"/>
                </a:solidFill>
                <a:latin typeface="Courier New" pitchFamily="49" charset="0"/>
                <a:ea typeface="Courier New" pitchFamily="49" charset="-122"/>
                <a:cs typeface="Courier New" pitchFamily="49" charset="-120"/>
              </a:rPr>
              <a:t>paired letters</a:t>
            </a:r>
            <a:endParaRPr lang="en-US" sz="1200" dirty="0"/>
          </a:p>
        </p:txBody>
      </p:sp>
      <p:sp>
        <p:nvSpPr>
          <p:cNvPr id="8" name="Text 6"/>
          <p:cNvSpPr/>
          <p:nvPr/>
        </p:nvSpPr>
        <p:spPr>
          <a:xfrm>
            <a:off x="8204200" y="1935411"/>
            <a:ext cx="1041400"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9063CD"/>
                </a:solidFill>
                <a:latin typeface="Courier New" pitchFamily="49" charset="0"/>
                <a:ea typeface="Courier New" pitchFamily="49" charset="-122"/>
                <a:cs typeface="Courier New" pitchFamily="49" charset="-120"/>
              </a:rPr>
              <a:t>trailer</a:t>
            </a:r>
            <a:endParaRPr lang="en-US" sz="1200" dirty="0"/>
          </a:p>
        </p:txBody>
      </p:sp>
      <p:sp>
        <p:nvSpPr>
          <p:cNvPr id="9" name="Text 7"/>
          <p:cNvSpPr/>
          <p:nvPr/>
        </p:nvSpPr>
        <p:spPr>
          <a:xfrm>
            <a:off x="812800" y="2209701"/>
            <a:ext cx="2040636" cy="42158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221122 16:50 · HF</a:t>
            </a:r>
            <a:endParaRPr lang="en-US" sz="1200" dirty="0"/>
          </a:p>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FINNEGAN</a:t>
            </a:r>
            <a:endParaRPr lang="en-US" sz="1200" dirty="0"/>
          </a:p>
        </p:txBody>
      </p:sp>
      <p:sp>
        <p:nvSpPr>
          <p:cNvPr id="10" name="Text 8"/>
          <p:cNvSpPr/>
          <p:nvPr/>
        </p:nvSpPr>
        <p:spPr>
          <a:xfrm>
            <a:off x="3003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11" name="Text 9"/>
          <p:cNvSpPr/>
          <p:nvPr/>
        </p:nvSpPr>
        <p:spPr>
          <a:xfrm>
            <a:off x="3257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12" name="Text 10"/>
          <p:cNvSpPr/>
          <p:nvPr/>
        </p:nvSpPr>
        <p:spPr>
          <a:xfrm>
            <a:off x="3511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13" name="Text 11"/>
          <p:cNvSpPr/>
          <p:nvPr/>
        </p:nvSpPr>
        <p:spPr>
          <a:xfrm>
            <a:off x="3765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14" name="Text 12"/>
          <p:cNvSpPr/>
          <p:nvPr/>
        </p:nvSpPr>
        <p:spPr>
          <a:xfrm>
            <a:off x="4019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0</a:t>
            </a:r>
            <a:endParaRPr lang="en-US" sz="1600" dirty="0"/>
          </a:p>
        </p:txBody>
      </p:sp>
      <p:sp>
        <p:nvSpPr>
          <p:cNvPr id="15" name="Text 13"/>
          <p:cNvSpPr/>
          <p:nvPr/>
        </p:nvSpPr>
        <p:spPr>
          <a:xfrm>
            <a:off x="4273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0</a:t>
            </a:r>
            <a:endParaRPr lang="en-US" sz="1600" dirty="0"/>
          </a:p>
        </p:txBody>
      </p:sp>
      <p:sp>
        <p:nvSpPr>
          <p:cNvPr id="16" name="Text 14"/>
          <p:cNvSpPr/>
          <p:nvPr/>
        </p:nvSpPr>
        <p:spPr>
          <a:xfrm>
            <a:off x="4527550" y="2249041"/>
            <a:ext cx="215900" cy="317500"/>
          </a:xfrm>
          <a:prstGeom prst="rect">
            <a:avLst/>
          </a:prstGeom>
          <a:solidFill>
            <a:srgbClr val="ED7D32">
              <a:alpha val="15000"/>
            </a:srgbClr>
          </a:solidFill>
          <a:ln w="12700">
            <a:solidFill>
              <a:srgbClr val="ED7D32"/>
            </a:solidFill>
            <a:prstDash val="solid"/>
          </a:ln>
        </p:spPr>
        <p:txBody>
          <a:bodyPr wrap="square" lIns="0" tIns="6350" rIns="0" bIns="0" rtlCol="0" anchor="t">
            <a:normAutofit/>
          </a:bodyPr>
          <a:lstStyle/>
          <a:p>
            <a:pPr algn="ctr" indent="0" marL="0">
              <a:lnSpc>
                <a:spcPts val="2400"/>
              </a:lnSpc>
              <a:buNone/>
            </a:pPr>
            <a:r>
              <a:rPr lang="en-US" sz="1600" dirty="0">
                <a:solidFill>
                  <a:srgbClr val="ED7D32"/>
                </a:solidFill>
                <a:latin typeface="Courier New" pitchFamily="49" charset="0"/>
                <a:ea typeface="Courier New" pitchFamily="49" charset="-122"/>
                <a:cs typeface="Courier New" pitchFamily="49" charset="-120"/>
              </a:rPr>
              <a:t>2</a:t>
            </a:r>
            <a:endParaRPr lang="en-US" sz="1600" dirty="0"/>
          </a:p>
        </p:txBody>
      </p:sp>
      <p:sp>
        <p:nvSpPr>
          <p:cNvPr id="17" name="Text 15"/>
          <p:cNvSpPr/>
          <p:nvPr/>
        </p:nvSpPr>
        <p:spPr>
          <a:xfrm>
            <a:off x="4781550" y="2249041"/>
            <a:ext cx="215900" cy="317500"/>
          </a:xfrm>
          <a:prstGeom prst="rect">
            <a:avLst/>
          </a:prstGeom>
          <a:solidFill>
            <a:srgbClr val="ED7D32">
              <a:alpha val="15000"/>
            </a:srgbClr>
          </a:solidFill>
          <a:ln w="12700">
            <a:solidFill>
              <a:srgbClr val="ED7D32"/>
            </a:solidFill>
            <a:prstDash val="solid"/>
          </a:ln>
        </p:spPr>
        <p:txBody>
          <a:bodyPr wrap="square" lIns="0" tIns="6350" rIns="0" bIns="0" rtlCol="0" anchor="t">
            <a:normAutofit/>
          </a:bodyPr>
          <a:lstStyle/>
          <a:p>
            <a:pPr algn="ctr" indent="0" marL="0">
              <a:lnSpc>
                <a:spcPts val="2400"/>
              </a:lnSpc>
              <a:buNone/>
            </a:pPr>
            <a:r>
              <a:rPr lang="en-US" sz="1600" dirty="0">
                <a:solidFill>
                  <a:srgbClr val="ED7D32"/>
                </a:solidFill>
                <a:latin typeface="Courier New" pitchFamily="49" charset="0"/>
                <a:ea typeface="Courier New" pitchFamily="49" charset="-122"/>
                <a:cs typeface="Courier New" pitchFamily="49" charset="-120"/>
              </a:rPr>
              <a:t>2</a:t>
            </a:r>
            <a:endParaRPr lang="en-US" sz="1600" dirty="0"/>
          </a:p>
        </p:txBody>
      </p:sp>
      <p:sp>
        <p:nvSpPr>
          <p:cNvPr id="18" name="Text 16"/>
          <p:cNvSpPr/>
          <p:nvPr/>
        </p:nvSpPr>
        <p:spPr>
          <a:xfrm>
            <a:off x="5035550" y="224904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1</a:t>
            </a:r>
            <a:endParaRPr lang="en-US" sz="1600" dirty="0"/>
          </a:p>
        </p:txBody>
      </p:sp>
      <p:sp>
        <p:nvSpPr>
          <p:cNvPr id="19" name="Text 17"/>
          <p:cNvSpPr/>
          <p:nvPr/>
        </p:nvSpPr>
        <p:spPr>
          <a:xfrm>
            <a:off x="5289550" y="224904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6</a:t>
            </a:r>
            <a:endParaRPr lang="en-US" sz="1600" dirty="0"/>
          </a:p>
        </p:txBody>
      </p:sp>
      <p:sp>
        <p:nvSpPr>
          <p:cNvPr id="20" name="Text 18"/>
          <p:cNvSpPr/>
          <p:nvPr/>
        </p:nvSpPr>
        <p:spPr>
          <a:xfrm>
            <a:off x="5543550" y="224904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5</a:t>
            </a:r>
            <a:endParaRPr lang="en-US" sz="1600" dirty="0"/>
          </a:p>
        </p:txBody>
      </p:sp>
      <p:sp>
        <p:nvSpPr>
          <p:cNvPr id="21" name="Text 19"/>
          <p:cNvSpPr/>
          <p:nvPr/>
        </p:nvSpPr>
        <p:spPr>
          <a:xfrm>
            <a:off x="5797550" y="224904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0</a:t>
            </a:r>
            <a:endParaRPr lang="en-US" sz="1600" dirty="0"/>
          </a:p>
        </p:txBody>
      </p:sp>
      <p:sp>
        <p:nvSpPr>
          <p:cNvPr id="22" name="Text 20"/>
          <p:cNvSpPr/>
          <p:nvPr/>
        </p:nvSpPr>
        <p:spPr>
          <a:xfrm>
            <a:off x="6051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A</a:t>
            </a:r>
            <a:endParaRPr lang="en-US" sz="1600" dirty="0"/>
          </a:p>
        </p:txBody>
      </p:sp>
      <p:sp>
        <p:nvSpPr>
          <p:cNvPr id="23" name="Text 21"/>
          <p:cNvSpPr/>
          <p:nvPr/>
        </p:nvSpPr>
        <p:spPr>
          <a:xfrm>
            <a:off x="6305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A</a:t>
            </a:r>
            <a:endParaRPr lang="en-US" sz="1600" dirty="0"/>
          </a:p>
        </p:txBody>
      </p:sp>
      <p:sp>
        <p:nvSpPr>
          <p:cNvPr id="24" name="Text 22"/>
          <p:cNvSpPr/>
          <p:nvPr/>
        </p:nvSpPr>
        <p:spPr>
          <a:xfrm>
            <a:off x="6559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E</a:t>
            </a:r>
            <a:endParaRPr lang="en-US" sz="1600" dirty="0"/>
          </a:p>
        </p:txBody>
      </p:sp>
      <p:sp>
        <p:nvSpPr>
          <p:cNvPr id="25" name="Text 23"/>
          <p:cNvSpPr/>
          <p:nvPr/>
        </p:nvSpPr>
        <p:spPr>
          <a:xfrm>
            <a:off x="6813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E</a:t>
            </a:r>
            <a:endParaRPr lang="en-US" sz="1600" dirty="0"/>
          </a:p>
        </p:txBody>
      </p:sp>
      <p:sp>
        <p:nvSpPr>
          <p:cNvPr id="26" name="Text 24"/>
          <p:cNvSpPr/>
          <p:nvPr/>
        </p:nvSpPr>
        <p:spPr>
          <a:xfrm>
            <a:off x="7067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G</a:t>
            </a:r>
            <a:endParaRPr lang="en-US" sz="1600" dirty="0"/>
          </a:p>
        </p:txBody>
      </p:sp>
      <p:sp>
        <p:nvSpPr>
          <p:cNvPr id="27" name="Text 25"/>
          <p:cNvSpPr/>
          <p:nvPr/>
        </p:nvSpPr>
        <p:spPr>
          <a:xfrm>
            <a:off x="7321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G</a:t>
            </a:r>
            <a:endParaRPr lang="en-US" sz="1600" dirty="0"/>
          </a:p>
        </p:txBody>
      </p:sp>
      <p:sp>
        <p:nvSpPr>
          <p:cNvPr id="28" name="Text 26"/>
          <p:cNvSpPr/>
          <p:nvPr/>
        </p:nvSpPr>
        <p:spPr>
          <a:xfrm>
            <a:off x="7575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K</a:t>
            </a:r>
            <a:endParaRPr lang="en-US" sz="1600" dirty="0"/>
          </a:p>
        </p:txBody>
      </p:sp>
      <p:sp>
        <p:nvSpPr>
          <p:cNvPr id="29" name="Text 27"/>
          <p:cNvSpPr/>
          <p:nvPr/>
        </p:nvSpPr>
        <p:spPr>
          <a:xfrm>
            <a:off x="7829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K</a:t>
            </a:r>
            <a:endParaRPr lang="en-US" sz="1600" dirty="0"/>
          </a:p>
        </p:txBody>
      </p:sp>
      <p:sp>
        <p:nvSpPr>
          <p:cNvPr id="30" name="Text 28"/>
          <p:cNvSpPr/>
          <p:nvPr/>
        </p:nvSpPr>
        <p:spPr>
          <a:xfrm>
            <a:off x="8083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N</a:t>
            </a:r>
            <a:endParaRPr lang="en-US" sz="1600" dirty="0"/>
          </a:p>
        </p:txBody>
      </p:sp>
      <p:sp>
        <p:nvSpPr>
          <p:cNvPr id="31" name="Text 29"/>
          <p:cNvSpPr/>
          <p:nvPr/>
        </p:nvSpPr>
        <p:spPr>
          <a:xfrm>
            <a:off x="8337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N</a:t>
            </a:r>
            <a:endParaRPr lang="en-US" sz="1600" dirty="0"/>
          </a:p>
        </p:txBody>
      </p:sp>
      <p:sp>
        <p:nvSpPr>
          <p:cNvPr id="32" name="Text 30"/>
          <p:cNvSpPr/>
          <p:nvPr/>
        </p:nvSpPr>
        <p:spPr>
          <a:xfrm>
            <a:off x="8591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X</a:t>
            </a:r>
            <a:endParaRPr lang="en-US" sz="1600" dirty="0"/>
          </a:p>
        </p:txBody>
      </p:sp>
      <p:sp>
        <p:nvSpPr>
          <p:cNvPr id="33" name="Text 31"/>
          <p:cNvSpPr/>
          <p:nvPr/>
        </p:nvSpPr>
        <p:spPr>
          <a:xfrm>
            <a:off x="8845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X</a:t>
            </a:r>
            <a:endParaRPr lang="en-US" sz="1600" dirty="0"/>
          </a:p>
        </p:txBody>
      </p:sp>
      <p:sp>
        <p:nvSpPr>
          <p:cNvPr id="34" name="Text 32"/>
          <p:cNvSpPr/>
          <p:nvPr/>
        </p:nvSpPr>
        <p:spPr>
          <a:xfrm>
            <a:off x="9099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Z</a:t>
            </a:r>
            <a:endParaRPr lang="en-US" sz="1600" dirty="0"/>
          </a:p>
        </p:txBody>
      </p:sp>
      <p:sp>
        <p:nvSpPr>
          <p:cNvPr id="35" name="Text 33"/>
          <p:cNvSpPr/>
          <p:nvPr/>
        </p:nvSpPr>
        <p:spPr>
          <a:xfrm>
            <a:off x="9353550" y="224904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Z</a:t>
            </a:r>
            <a:endParaRPr lang="en-US" sz="1600" dirty="0"/>
          </a:p>
        </p:txBody>
      </p:sp>
      <p:sp>
        <p:nvSpPr>
          <p:cNvPr id="36" name="Text 34"/>
          <p:cNvSpPr/>
          <p:nvPr/>
        </p:nvSpPr>
        <p:spPr>
          <a:xfrm>
            <a:off x="9607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37" name="Text 35"/>
          <p:cNvSpPr/>
          <p:nvPr/>
        </p:nvSpPr>
        <p:spPr>
          <a:xfrm>
            <a:off x="9861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38" name="Text 36"/>
          <p:cNvSpPr/>
          <p:nvPr/>
        </p:nvSpPr>
        <p:spPr>
          <a:xfrm>
            <a:off x="10115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39" name="Text 37"/>
          <p:cNvSpPr/>
          <p:nvPr/>
        </p:nvSpPr>
        <p:spPr>
          <a:xfrm>
            <a:off x="10369550" y="224904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40" name="Text 38"/>
          <p:cNvSpPr/>
          <p:nvPr/>
        </p:nvSpPr>
        <p:spPr>
          <a:xfrm>
            <a:off x="812800" y="2682081"/>
            <a:ext cx="2040636" cy="42158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240517 19:39 · VLF</a:t>
            </a:r>
            <a:endParaRPr lang="en-US" sz="1200" dirty="0"/>
          </a:p>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E-4 ADFEB4</a:t>
            </a:r>
            <a:endParaRPr lang="en-US" sz="1200" dirty="0"/>
          </a:p>
        </p:txBody>
      </p:sp>
      <p:sp>
        <p:nvSpPr>
          <p:cNvPr id="41" name="Text 39"/>
          <p:cNvSpPr/>
          <p:nvPr/>
        </p:nvSpPr>
        <p:spPr>
          <a:xfrm>
            <a:off x="3003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42" name="Text 40"/>
          <p:cNvSpPr/>
          <p:nvPr/>
        </p:nvSpPr>
        <p:spPr>
          <a:xfrm>
            <a:off x="3257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43" name="Text 41"/>
          <p:cNvSpPr/>
          <p:nvPr/>
        </p:nvSpPr>
        <p:spPr>
          <a:xfrm>
            <a:off x="3511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44" name="Text 42"/>
          <p:cNvSpPr/>
          <p:nvPr/>
        </p:nvSpPr>
        <p:spPr>
          <a:xfrm>
            <a:off x="3765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45" name="Text 43"/>
          <p:cNvSpPr/>
          <p:nvPr/>
        </p:nvSpPr>
        <p:spPr>
          <a:xfrm>
            <a:off x="4019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0</a:t>
            </a:r>
            <a:endParaRPr lang="en-US" sz="1600" dirty="0"/>
          </a:p>
        </p:txBody>
      </p:sp>
      <p:sp>
        <p:nvSpPr>
          <p:cNvPr id="46" name="Text 44"/>
          <p:cNvSpPr/>
          <p:nvPr/>
        </p:nvSpPr>
        <p:spPr>
          <a:xfrm>
            <a:off x="4273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0</a:t>
            </a:r>
            <a:endParaRPr lang="en-US" sz="1600" dirty="0"/>
          </a:p>
        </p:txBody>
      </p:sp>
      <p:sp>
        <p:nvSpPr>
          <p:cNvPr id="47" name="Text 45"/>
          <p:cNvSpPr/>
          <p:nvPr/>
        </p:nvSpPr>
        <p:spPr>
          <a:xfrm>
            <a:off x="4527550" y="2721421"/>
            <a:ext cx="215900" cy="317500"/>
          </a:xfrm>
          <a:prstGeom prst="rect">
            <a:avLst/>
          </a:prstGeom>
          <a:solidFill>
            <a:srgbClr val="ED7D32">
              <a:alpha val="15000"/>
            </a:srgbClr>
          </a:solidFill>
          <a:ln w="12700">
            <a:solidFill>
              <a:srgbClr val="ED7D32"/>
            </a:solidFill>
            <a:prstDash val="solid"/>
          </a:ln>
        </p:spPr>
        <p:txBody>
          <a:bodyPr wrap="square" lIns="0" tIns="6350" rIns="0" bIns="0" rtlCol="0" anchor="t">
            <a:normAutofit/>
          </a:bodyPr>
          <a:lstStyle/>
          <a:p>
            <a:pPr algn="ctr" indent="0" marL="0">
              <a:lnSpc>
                <a:spcPts val="2400"/>
              </a:lnSpc>
              <a:buNone/>
            </a:pPr>
            <a:r>
              <a:rPr lang="en-US" sz="1600" dirty="0">
                <a:solidFill>
                  <a:srgbClr val="ED7D32"/>
                </a:solidFill>
                <a:latin typeface="Courier New" pitchFamily="49" charset="0"/>
                <a:ea typeface="Courier New" pitchFamily="49" charset="-122"/>
                <a:cs typeface="Courier New" pitchFamily="49" charset="-120"/>
              </a:rPr>
              <a:t>1</a:t>
            </a:r>
            <a:endParaRPr lang="en-US" sz="1600" dirty="0"/>
          </a:p>
        </p:txBody>
      </p:sp>
      <p:sp>
        <p:nvSpPr>
          <p:cNvPr id="48" name="Text 46"/>
          <p:cNvSpPr/>
          <p:nvPr/>
        </p:nvSpPr>
        <p:spPr>
          <a:xfrm>
            <a:off x="4781550" y="2721421"/>
            <a:ext cx="215900" cy="317500"/>
          </a:xfrm>
          <a:prstGeom prst="rect">
            <a:avLst/>
          </a:prstGeom>
          <a:solidFill>
            <a:srgbClr val="ED7D32">
              <a:alpha val="15000"/>
            </a:srgbClr>
          </a:solidFill>
          <a:ln w="12700">
            <a:solidFill>
              <a:srgbClr val="ED7D32"/>
            </a:solidFill>
            <a:prstDash val="solid"/>
          </a:ln>
        </p:spPr>
        <p:txBody>
          <a:bodyPr wrap="square" lIns="0" tIns="6350" rIns="0" bIns="0" rtlCol="0" anchor="t">
            <a:normAutofit/>
          </a:bodyPr>
          <a:lstStyle/>
          <a:p>
            <a:pPr algn="ctr" indent="0" marL="0">
              <a:lnSpc>
                <a:spcPts val="2400"/>
              </a:lnSpc>
              <a:buNone/>
            </a:pPr>
            <a:r>
              <a:rPr lang="en-US" sz="1600" dirty="0">
                <a:solidFill>
                  <a:srgbClr val="ED7D32"/>
                </a:solidFill>
                <a:latin typeface="Courier New" pitchFamily="49" charset="0"/>
                <a:ea typeface="Courier New" pitchFamily="49" charset="-122"/>
                <a:cs typeface="Courier New" pitchFamily="49" charset="-120"/>
              </a:rPr>
              <a:t>7</a:t>
            </a:r>
            <a:endParaRPr lang="en-US" sz="1600" dirty="0"/>
          </a:p>
        </p:txBody>
      </p:sp>
      <p:sp>
        <p:nvSpPr>
          <p:cNvPr id="49" name="Text 47"/>
          <p:cNvSpPr/>
          <p:nvPr/>
        </p:nvSpPr>
        <p:spPr>
          <a:xfrm>
            <a:off x="5035550" y="272142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1</a:t>
            </a:r>
            <a:endParaRPr lang="en-US" sz="1600" dirty="0"/>
          </a:p>
        </p:txBody>
      </p:sp>
      <p:sp>
        <p:nvSpPr>
          <p:cNvPr id="50" name="Text 48"/>
          <p:cNvSpPr/>
          <p:nvPr/>
        </p:nvSpPr>
        <p:spPr>
          <a:xfrm>
            <a:off x="5289550" y="272142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9</a:t>
            </a:r>
            <a:endParaRPr lang="en-US" sz="1600" dirty="0"/>
          </a:p>
        </p:txBody>
      </p:sp>
      <p:sp>
        <p:nvSpPr>
          <p:cNvPr id="51" name="Text 49"/>
          <p:cNvSpPr/>
          <p:nvPr/>
        </p:nvSpPr>
        <p:spPr>
          <a:xfrm>
            <a:off x="5543550" y="272142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3</a:t>
            </a:r>
            <a:endParaRPr lang="en-US" sz="1600" dirty="0"/>
          </a:p>
        </p:txBody>
      </p:sp>
      <p:sp>
        <p:nvSpPr>
          <p:cNvPr id="52" name="Text 50"/>
          <p:cNvSpPr/>
          <p:nvPr/>
        </p:nvSpPr>
        <p:spPr>
          <a:xfrm>
            <a:off x="5797550" y="2721421"/>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9</a:t>
            </a:r>
            <a:endParaRPr lang="en-US" sz="1600" dirty="0"/>
          </a:p>
        </p:txBody>
      </p:sp>
      <p:sp>
        <p:nvSpPr>
          <p:cNvPr id="53" name="Text 51"/>
          <p:cNvSpPr/>
          <p:nvPr/>
        </p:nvSpPr>
        <p:spPr>
          <a:xfrm>
            <a:off x="6051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A</a:t>
            </a:r>
            <a:endParaRPr lang="en-US" sz="1600" dirty="0"/>
          </a:p>
        </p:txBody>
      </p:sp>
      <p:sp>
        <p:nvSpPr>
          <p:cNvPr id="54" name="Text 52"/>
          <p:cNvSpPr/>
          <p:nvPr/>
        </p:nvSpPr>
        <p:spPr>
          <a:xfrm>
            <a:off x="6305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A</a:t>
            </a:r>
            <a:endParaRPr lang="en-US" sz="1600" dirty="0"/>
          </a:p>
        </p:txBody>
      </p:sp>
      <p:sp>
        <p:nvSpPr>
          <p:cNvPr id="55" name="Text 53"/>
          <p:cNvSpPr/>
          <p:nvPr/>
        </p:nvSpPr>
        <p:spPr>
          <a:xfrm>
            <a:off x="6559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E</a:t>
            </a:r>
            <a:endParaRPr lang="en-US" sz="1600" dirty="0"/>
          </a:p>
        </p:txBody>
      </p:sp>
      <p:sp>
        <p:nvSpPr>
          <p:cNvPr id="56" name="Text 54"/>
          <p:cNvSpPr/>
          <p:nvPr/>
        </p:nvSpPr>
        <p:spPr>
          <a:xfrm>
            <a:off x="6813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E</a:t>
            </a:r>
            <a:endParaRPr lang="en-US" sz="1600" dirty="0"/>
          </a:p>
        </p:txBody>
      </p:sp>
      <p:sp>
        <p:nvSpPr>
          <p:cNvPr id="57" name="Text 55"/>
          <p:cNvSpPr/>
          <p:nvPr/>
        </p:nvSpPr>
        <p:spPr>
          <a:xfrm>
            <a:off x="7067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G</a:t>
            </a:r>
            <a:endParaRPr lang="en-US" sz="1600" dirty="0"/>
          </a:p>
        </p:txBody>
      </p:sp>
      <p:sp>
        <p:nvSpPr>
          <p:cNvPr id="58" name="Text 56"/>
          <p:cNvSpPr/>
          <p:nvPr/>
        </p:nvSpPr>
        <p:spPr>
          <a:xfrm>
            <a:off x="7321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G</a:t>
            </a:r>
            <a:endParaRPr lang="en-US" sz="1600" dirty="0"/>
          </a:p>
        </p:txBody>
      </p:sp>
      <p:sp>
        <p:nvSpPr>
          <p:cNvPr id="59" name="Text 57"/>
          <p:cNvSpPr/>
          <p:nvPr/>
        </p:nvSpPr>
        <p:spPr>
          <a:xfrm>
            <a:off x="7575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K</a:t>
            </a:r>
            <a:endParaRPr lang="en-US" sz="1600" dirty="0"/>
          </a:p>
        </p:txBody>
      </p:sp>
      <p:sp>
        <p:nvSpPr>
          <p:cNvPr id="60" name="Text 58"/>
          <p:cNvSpPr/>
          <p:nvPr/>
        </p:nvSpPr>
        <p:spPr>
          <a:xfrm>
            <a:off x="7829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K</a:t>
            </a:r>
            <a:endParaRPr lang="en-US" sz="1600" dirty="0"/>
          </a:p>
        </p:txBody>
      </p:sp>
      <p:sp>
        <p:nvSpPr>
          <p:cNvPr id="61" name="Text 59"/>
          <p:cNvSpPr/>
          <p:nvPr/>
        </p:nvSpPr>
        <p:spPr>
          <a:xfrm>
            <a:off x="8083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N</a:t>
            </a:r>
            <a:endParaRPr lang="en-US" sz="1600" dirty="0"/>
          </a:p>
        </p:txBody>
      </p:sp>
      <p:sp>
        <p:nvSpPr>
          <p:cNvPr id="62" name="Text 60"/>
          <p:cNvSpPr/>
          <p:nvPr/>
        </p:nvSpPr>
        <p:spPr>
          <a:xfrm>
            <a:off x="8337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N</a:t>
            </a:r>
            <a:endParaRPr lang="en-US" sz="1600" dirty="0"/>
          </a:p>
        </p:txBody>
      </p:sp>
      <p:sp>
        <p:nvSpPr>
          <p:cNvPr id="63" name="Text 61"/>
          <p:cNvSpPr/>
          <p:nvPr/>
        </p:nvSpPr>
        <p:spPr>
          <a:xfrm>
            <a:off x="8591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X</a:t>
            </a:r>
            <a:endParaRPr lang="en-US" sz="1600" dirty="0"/>
          </a:p>
        </p:txBody>
      </p:sp>
      <p:sp>
        <p:nvSpPr>
          <p:cNvPr id="64" name="Text 62"/>
          <p:cNvSpPr/>
          <p:nvPr/>
        </p:nvSpPr>
        <p:spPr>
          <a:xfrm>
            <a:off x="8845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X</a:t>
            </a:r>
            <a:endParaRPr lang="en-US" sz="1600" dirty="0"/>
          </a:p>
        </p:txBody>
      </p:sp>
      <p:sp>
        <p:nvSpPr>
          <p:cNvPr id="65" name="Text 63"/>
          <p:cNvSpPr/>
          <p:nvPr/>
        </p:nvSpPr>
        <p:spPr>
          <a:xfrm>
            <a:off x="9099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Z</a:t>
            </a:r>
            <a:endParaRPr lang="en-US" sz="1600" dirty="0"/>
          </a:p>
        </p:txBody>
      </p:sp>
      <p:sp>
        <p:nvSpPr>
          <p:cNvPr id="66" name="Text 64"/>
          <p:cNvSpPr/>
          <p:nvPr/>
        </p:nvSpPr>
        <p:spPr>
          <a:xfrm>
            <a:off x="9353550" y="2721421"/>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Z</a:t>
            </a:r>
            <a:endParaRPr lang="en-US" sz="1600" dirty="0"/>
          </a:p>
        </p:txBody>
      </p:sp>
      <p:sp>
        <p:nvSpPr>
          <p:cNvPr id="67" name="Text 65"/>
          <p:cNvSpPr/>
          <p:nvPr/>
        </p:nvSpPr>
        <p:spPr>
          <a:xfrm>
            <a:off x="9607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68" name="Text 66"/>
          <p:cNvSpPr/>
          <p:nvPr/>
        </p:nvSpPr>
        <p:spPr>
          <a:xfrm>
            <a:off x="9861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69" name="Text 67"/>
          <p:cNvSpPr/>
          <p:nvPr/>
        </p:nvSpPr>
        <p:spPr>
          <a:xfrm>
            <a:off x="10115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70" name="Text 68"/>
          <p:cNvSpPr/>
          <p:nvPr/>
        </p:nvSpPr>
        <p:spPr>
          <a:xfrm>
            <a:off x="10369550" y="2721421"/>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71" name="Text 69"/>
          <p:cNvSpPr/>
          <p:nvPr/>
        </p:nvSpPr>
        <p:spPr>
          <a:xfrm>
            <a:off x="812800" y="3154462"/>
            <a:ext cx="2040636" cy="42158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251026 09:03 · HF</a:t>
            </a:r>
            <a:endParaRPr lang="en-US" sz="1200" dirty="0"/>
          </a:p>
          <a:p>
            <a:pPr algn="l" indent="0" marL="0">
              <a:lnSpc>
                <a:spcPts val="1560"/>
              </a:lnSpc>
              <a:buNone/>
            </a:pPr>
            <a:r>
              <a:rPr lang="en-US" sz="1200" dirty="0">
                <a:solidFill>
                  <a:srgbClr val="A9B4BF"/>
                </a:solidFill>
                <a:latin typeface="Arial" pitchFamily="34" charset="0"/>
                <a:ea typeface="Arial" pitchFamily="34" charset="-122"/>
                <a:cs typeface="Arial" pitchFamily="34" charset="-120"/>
              </a:rPr>
              <a:t>TEST KIT, disregarded</a:t>
            </a:r>
            <a:endParaRPr lang="en-US" sz="1200" dirty="0"/>
          </a:p>
        </p:txBody>
      </p:sp>
      <p:sp>
        <p:nvSpPr>
          <p:cNvPr id="72" name="Text 70"/>
          <p:cNvSpPr/>
          <p:nvPr/>
        </p:nvSpPr>
        <p:spPr>
          <a:xfrm>
            <a:off x="3003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73" name="Text 71"/>
          <p:cNvSpPr/>
          <p:nvPr/>
        </p:nvSpPr>
        <p:spPr>
          <a:xfrm>
            <a:off x="3257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74" name="Text 72"/>
          <p:cNvSpPr/>
          <p:nvPr/>
        </p:nvSpPr>
        <p:spPr>
          <a:xfrm>
            <a:off x="3511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75" name="Text 73"/>
          <p:cNvSpPr/>
          <p:nvPr/>
        </p:nvSpPr>
        <p:spPr>
          <a:xfrm>
            <a:off x="3765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76" name="Text 74"/>
          <p:cNvSpPr/>
          <p:nvPr/>
        </p:nvSpPr>
        <p:spPr>
          <a:xfrm>
            <a:off x="4019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0</a:t>
            </a:r>
            <a:endParaRPr lang="en-US" sz="1600" dirty="0"/>
          </a:p>
        </p:txBody>
      </p:sp>
      <p:sp>
        <p:nvSpPr>
          <p:cNvPr id="77" name="Text 75"/>
          <p:cNvSpPr/>
          <p:nvPr/>
        </p:nvSpPr>
        <p:spPr>
          <a:xfrm>
            <a:off x="4273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0</a:t>
            </a:r>
            <a:endParaRPr lang="en-US" sz="1600" dirty="0"/>
          </a:p>
        </p:txBody>
      </p:sp>
      <p:sp>
        <p:nvSpPr>
          <p:cNvPr id="78" name="Text 76"/>
          <p:cNvSpPr/>
          <p:nvPr/>
        </p:nvSpPr>
        <p:spPr>
          <a:xfrm>
            <a:off x="4527550" y="3193802"/>
            <a:ext cx="215900" cy="317500"/>
          </a:xfrm>
          <a:prstGeom prst="rect">
            <a:avLst/>
          </a:prstGeom>
          <a:solidFill>
            <a:srgbClr val="ED7D32">
              <a:alpha val="15000"/>
            </a:srgbClr>
          </a:solidFill>
          <a:ln w="12700">
            <a:solidFill>
              <a:srgbClr val="ED7D32"/>
            </a:solidFill>
            <a:prstDash val="solid"/>
          </a:ln>
        </p:spPr>
        <p:txBody>
          <a:bodyPr wrap="square" lIns="0" tIns="6350" rIns="0" bIns="0" rtlCol="0" anchor="t">
            <a:normAutofit/>
          </a:bodyPr>
          <a:lstStyle/>
          <a:p>
            <a:pPr algn="ctr" indent="0" marL="0">
              <a:lnSpc>
                <a:spcPts val="2400"/>
              </a:lnSpc>
              <a:buNone/>
            </a:pPr>
            <a:r>
              <a:rPr lang="en-US" sz="1600" dirty="0">
                <a:solidFill>
                  <a:srgbClr val="ED7D32"/>
                </a:solidFill>
                <a:latin typeface="Courier New" pitchFamily="49" charset="0"/>
                <a:ea typeface="Courier New" pitchFamily="49" charset="-122"/>
                <a:cs typeface="Courier New" pitchFamily="49" charset="-120"/>
              </a:rPr>
              <a:t>2</a:t>
            </a:r>
            <a:endParaRPr lang="en-US" sz="1600" dirty="0"/>
          </a:p>
        </p:txBody>
      </p:sp>
      <p:sp>
        <p:nvSpPr>
          <p:cNvPr id="79" name="Text 77"/>
          <p:cNvSpPr/>
          <p:nvPr/>
        </p:nvSpPr>
        <p:spPr>
          <a:xfrm>
            <a:off x="4781550" y="3193802"/>
            <a:ext cx="215900" cy="317500"/>
          </a:xfrm>
          <a:prstGeom prst="rect">
            <a:avLst/>
          </a:prstGeom>
          <a:solidFill>
            <a:srgbClr val="ED7D32">
              <a:alpha val="15000"/>
            </a:srgbClr>
          </a:solidFill>
          <a:ln w="12700">
            <a:solidFill>
              <a:srgbClr val="ED7D32"/>
            </a:solidFill>
            <a:prstDash val="solid"/>
          </a:ln>
        </p:spPr>
        <p:txBody>
          <a:bodyPr wrap="square" lIns="0" tIns="6350" rIns="0" bIns="0" rtlCol="0" anchor="t">
            <a:normAutofit/>
          </a:bodyPr>
          <a:lstStyle/>
          <a:p>
            <a:pPr algn="ctr" indent="0" marL="0">
              <a:lnSpc>
                <a:spcPts val="2400"/>
              </a:lnSpc>
              <a:buNone/>
            </a:pPr>
            <a:r>
              <a:rPr lang="en-US" sz="1600" dirty="0">
                <a:solidFill>
                  <a:srgbClr val="ED7D32"/>
                </a:solidFill>
                <a:latin typeface="Courier New" pitchFamily="49" charset="0"/>
                <a:ea typeface="Courier New" pitchFamily="49" charset="-122"/>
                <a:cs typeface="Courier New" pitchFamily="49" charset="-120"/>
              </a:rPr>
              <a:t>6</a:t>
            </a:r>
            <a:endParaRPr lang="en-US" sz="1600" dirty="0"/>
          </a:p>
        </p:txBody>
      </p:sp>
      <p:sp>
        <p:nvSpPr>
          <p:cNvPr id="80" name="Text 78"/>
          <p:cNvSpPr/>
          <p:nvPr/>
        </p:nvSpPr>
        <p:spPr>
          <a:xfrm>
            <a:off x="5035550" y="3193802"/>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0</a:t>
            </a:r>
            <a:endParaRPr lang="en-US" sz="1600" dirty="0"/>
          </a:p>
        </p:txBody>
      </p:sp>
      <p:sp>
        <p:nvSpPr>
          <p:cNvPr id="81" name="Text 79"/>
          <p:cNvSpPr/>
          <p:nvPr/>
        </p:nvSpPr>
        <p:spPr>
          <a:xfrm>
            <a:off x="5289550" y="3193802"/>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9</a:t>
            </a:r>
            <a:endParaRPr lang="en-US" sz="1600" dirty="0"/>
          </a:p>
        </p:txBody>
      </p:sp>
      <p:sp>
        <p:nvSpPr>
          <p:cNvPr id="82" name="Text 80"/>
          <p:cNvSpPr/>
          <p:nvPr/>
        </p:nvSpPr>
        <p:spPr>
          <a:xfrm>
            <a:off x="5543550" y="3193802"/>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0</a:t>
            </a:r>
            <a:endParaRPr lang="en-US" sz="1600" dirty="0"/>
          </a:p>
        </p:txBody>
      </p:sp>
      <p:sp>
        <p:nvSpPr>
          <p:cNvPr id="83" name="Text 81"/>
          <p:cNvSpPr/>
          <p:nvPr/>
        </p:nvSpPr>
        <p:spPr>
          <a:xfrm>
            <a:off x="5797550" y="3193802"/>
            <a:ext cx="215900" cy="317500"/>
          </a:xfrm>
          <a:prstGeom prst="rect">
            <a:avLst/>
          </a:prstGeom>
          <a:solidFill>
            <a:srgbClr val="FFCC00">
              <a:alpha val="15000"/>
            </a:srgbClr>
          </a:solidFill>
          <a:ln w="12700">
            <a:solidFill>
              <a:srgbClr val="FFCC00"/>
            </a:solidFill>
            <a:prstDash val="solid"/>
          </a:ln>
        </p:spPr>
        <p:txBody>
          <a:bodyPr wrap="square" lIns="0" tIns="6350" rIns="0" bIns="0" rtlCol="0" anchor="t">
            <a:normAutofit/>
          </a:bodyPr>
          <a:lstStyle/>
          <a:p>
            <a:pPr algn="ctr" indent="0" marL="0">
              <a:lnSpc>
                <a:spcPts val="2400"/>
              </a:lnSpc>
              <a:buNone/>
            </a:pPr>
            <a:r>
              <a:rPr lang="en-US" sz="1600" dirty="0">
                <a:solidFill>
                  <a:srgbClr val="FFCC00"/>
                </a:solidFill>
                <a:latin typeface="Courier New" pitchFamily="49" charset="0"/>
                <a:ea typeface="Courier New" pitchFamily="49" charset="-122"/>
                <a:cs typeface="Courier New" pitchFamily="49" charset="-120"/>
              </a:rPr>
              <a:t>1</a:t>
            </a:r>
            <a:endParaRPr lang="en-US" sz="1600" dirty="0"/>
          </a:p>
        </p:txBody>
      </p:sp>
      <p:sp>
        <p:nvSpPr>
          <p:cNvPr id="84" name="Text 82"/>
          <p:cNvSpPr/>
          <p:nvPr/>
        </p:nvSpPr>
        <p:spPr>
          <a:xfrm>
            <a:off x="6051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A</a:t>
            </a:r>
            <a:endParaRPr lang="en-US" sz="1600" dirty="0"/>
          </a:p>
        </p:txBody>
      </p:sp>
      <p:sp>
        <p:nvSpPr>
          <p:cNvPr id="85" name="Text 83"/>
          <p:cNvSpPr/>
          <p:nvPr/>
        </p:nvSpPr>
        <p:spPr>
          <a:xfrm>
            <a:off x="6305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A</a:t>
            </a:r>
            <a:endParaRPr lang="en-US" sz="1600" dirty="0"/>
          </a:p>
        </p:txBody>
      </p:sp>
      <p:sp>
        <p:nvSpPr>
          <p:cNvPr id="86" name="Text 84"/>
          <p:cNvSpPr/>
          <p:nvPr/>
        </p:nvSpPr>
        <p:spPr>
          <a:xfrm>
            <a:off x="6559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E</a:t>
            </a:r>
            <a:endParaRPr lang="en-US" sz="1600" dirty="0"/>
          </a:p>
        </p:txBody>
      </p:sp>
      <p:sp>
        <p:nvSpPr>
          <p:cNvPr id="87" name="Text 85"/>
          <p:cNvSpPr/>
          <p:nvPr/>
        </p:nvSpPr>
        <p:spPr>
          <a:xfrm>
            <a:off x="6813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E</a:t>
            </a:r>
            <a:endParaRPr lang="en-US" sz="1600" dirty="0"/>
          </a:p>
        </p:txBody>
      </p:sp>
      <p:sp>
        <p:nvSpPr>
          <p:cNvPr id="88" name="Text 86"/>
          <p:cNvSpPr/>
          <p:nvPr/>
        </p:nvSpPr>
        <p:spPr>
          <a:xfrm>
            <a:off x="7067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G</a:t>
            </a:r>
            <a:endParaRPr lang="en-US" sz="1600" dirty="0"/>
          </a:p>
        </p:txBody>
      </p:sp>
      <p:sp>
        <p:nvSpPr>
          <p:cNvPr id="89" name="Text 87"/>
          <p:cNvSpPr/>
          <p:nvPr/>
        </p:nvSpPr>
        <p:spPr>
          <a:xfrm>
            <a:off x="7321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G</a:t>
            </a:r>
            <a:endParaRPr lang="en-US" sz="1600" dirty="0"/>
          </a:p>
        </p:txBody>
      </p:sp>
      <p:sp>
        <p:nvSpPr>
          <p:cNvPr id="90" name="Text 88"/>
          <p:cNvSpPr/>
          <p:nvPr/>
        </p:nvSpPr>
        <p:spPr>
          <a:xfrm>
            <a:off x="7575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K</a:t>
            </a:r>
            <a:endParaRPr lang="en-US" sz="1600" dirty="0"/>
          </a:p>
        </p:txBody>
      </p:sp>
      <p:sp>
        <p:nvSpPr>
          <p:cNvPr id="91" name="Text 89"/>
          <p:cNvSpPr/>
          <p:nvPr/>
        </p:nvSpPr>
        <p:spPr>
          <a:xfrm>
            <a:off x="7829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K</a:t>
            </a:r>
            <a:endParaRPr lang="en-US" sz="1600" dirty="0"/>
          </a:p>
        </p:txBody>
      </p:sp>
      <p:sp>
        <p:nvSpPr>
          <p:cNvPr id="92" name="Text 90"/>
          <p:cNvSpPr/>
          <p:nvPr/>
        </p:nvSpPr>
        <p:spPr>
          <a:xfrm>
            <a:off x="8083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N</a:t>
            </a:r>
            <a:endParaRPr lang="en-US" sz="1600" dirty="0"/>
          </a:p>
        </p:txBody>
      </p:sp>
      <p:sp>
        <p:nvSpPr>
          <p:cNvPr id="93" name="Text 91"/>
          <p:cNvSpPr/>
          <p:nvPr/>
        </p:nvSpPr>
        <p:spPr>
          <a:xfrm>
            <a:off x="8337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N</a:t>
            </a:r>
            <a:endParaRPr lang="en-US" sz="1600" dirty="0"/>
          </a:p>
        </p:txBody>
      </p:sp>
      <p:sp>
        <p:nvSpPr>
          <p:cNvPr id="94" name="Text 92"/>
          <p:cNvSpPr/>
          <p:nvPr/>
        </p:nvSpPr>
        <p:spPr>
          <a:xfrm>
            <a:off x="8591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X</a:t>
            </a:r>
            <a:endParaRPr lang="en-US" sz="1600" dirty="0"/>
          </a:p>
        </p:txBody>
      </p:sp>
      <p:sp>
        <p:nvSpPr>
          <p:cNvPr id="95" name="Text 93"/>
          <p:cNvSpPr/>
          <p:nvPr/>
        </p:nvSpPr>
        <p:spPr>
          <a:xfrm>
            <a:off x="8845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X</a:t>
            </a:r>
            <a:endParaRPr lang="en-US" sz="1600" dirty="0"/>
          </a:p>
        </p:txBody>
      </p:sp>
      <p:sp>
        <p:nvSpPr>
          <p:cNvPr id="96" name="Text 94"/>
          <p:cNvSpPr/>
          <p:nvPr/>
        </p:nvSpPr>
        <p:spPr>
          <a:xfrm>
            <a:off x="9099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Z</a:t>
            </a:r>
            <a:endParaRPr lang="en-US" sz="1600" dirty="0"/>
          </a:p>
        </p:txBody>
      </p:sp>
      <p:sp>
        <p:nvSpPr>
          <p:cNvPr id="97" name="Text 95"/>
          <p:cNvSpPr/>
          <p:nvPr/>
        </p:nvSpPr>
        <p:spPr>
          <a:xfrm>
            <a:off x="9353550" y="3193802"/>
            <a:ext cx="215900" cy="317500"/>
          </a:xfrm>
          <a:prstGeom prst="rect">
            <a:avLst/>
          </a:prstGeom>
          <a:solidFill>
            <a:srgbClr val="06B050">
              <a:alpha val="15000"/>
            </a:srgbClr>
          </a:solidFill>
          <a:ln w="12700">
            <a:solidFill>
              <a:srgbClr val="06B050"/>
            </a:solidFill>
            <a:prstDash val="solid"/>
          </a:ln>
        </p:spPr>
        <p:txBody>
          <a:bodyPr wrap="square" lIns="0" tIns="6350" rIns="0" bIns="0" rtlCol="0" anchor="t">
            <a:normAutofit/>
          </a:bodyPr>
          <a:lstStyle/>
          <a:p>
            <a:pPr algn="ctr" indent="0" marL="0">
              <a:lnSpc>
                <a:spcPts val="2400"/>
              </a:lnSpc>
              <a:buNone/>
            </a:pPr>
            <a:r>
              <a:rPr lang="en-US" sz="1600" dirty="0">
                <a:solidFill>
                  <a:srgbClr val="06B050"/>
                </a:solidFill>
                <a:latin typeface="Courier New" pitchFamily="49" charset="0"/>
                <a:ea typeface="Courier New" pitchFamily="49" charset="-122"/>
                <a:cs typeface="Courier New" pitchFamily="49" charset="-120"/>
              </a:rPr>
              <a:t>Z</a:t>
            </a:r>
            <a:endParaRPr lang="en-US" sz="1600" dirty="0"/>
          </a:p>
        </p:txBody>
      </p:sp>
      <p:sp>
        <p:nvSpPr>
          <p:cNvPr id="98" name="Text 96"/>
          <p:cNvSpPr/>
          <p:nvPr/>
        </p:nvSpPr>
        <p:spPr>
          <a:xfrm>
            <a:off x="9607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99" name="Text 97"/>
          <p:cNvSpPr/>
          <p:nvPr/>
        </p:nvSpPr>
        <p:spPr>
          <a:xfrm>
            <a:off x="9861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100" name="Text 98"/>
          <p:cNvSpPr/>
          <p:nvPr/>
        </p:nvSpPr>
        <p:spPr>
          <a:xfrm>
            <a:off x="10115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101" name="Text 99"/>
          <p:cNvSpPr/>
          <p:nvPr/>
        </p:nvSpPr>
        <p:spPr>
          <a:xfrm>
            <a:off x="10369550" y="3193802"/>
            <a:ext cx="215900" cy="317500"/>
          </a:xfrm>
          <a:prstGeom prst="rect">
            <a:avLst/>
          </a:prstGeom>
          <a:solidFill>
            <a:srgbClr val="9063CD">
              <a:alpha val="15000"/>
            </a:srgbClr>
          </a:solidFill>
          <a:ln w="12700">
            <a:solidFill>
              <a:srgbClr val="9063CD"/>
            </a:solidFill>
            <a:prstDash val="solid"/>
          </a:ln>
        </p:spPr>
        <p:txBody>
          <a:bodyPr wrap="square" lIns="0" tIns="6350" rIns="0" bIns="0" rtlCol="0" anchor="t">
            <a:normAutofit/>
          </a:bodyPr>
          <a:lstStyle/>
          <a:p>
            <a:pPr algn="ctr" indent="0" marL="0">
              <a:lnSpc>
                <a:spcPts val="2400"/>
              </a:lnSpc>
              <a:buNone/>
            </a:pPr>
            <a:r>
              <a:rPr lang="en-US" sz="1600" dirty="0">
                <a:solidFill>
                  <a:srgbClr val="9063CD"/>
                </a:solidFill>
                <a:latin typeface="Courier New" pitchFamily="49" charset="0"/>
                <a:ea typeface="Courier New" pitchFamily="49" charset="-122"/>
                <a:cs typeface="Courier New" pitchFamily="49" charset="-120"/>
              </a:rPr>
              <a:t>8</a:t>
            </a:r>
            <a:endParaRPr lang="en-US" sz="1600" dirty="0"/>
          </a:p>
        </p:txBody>
      </p:sp>
      <p:sp>
        <p:nvSpPr>
          <p:cNvPr id="102" name="Text 100"/>
          <p:cNvSpPr/>
          <p:nvPr/>
        </p:nvSpPr>
        <p:spPr>
          <a:xfrm>
            <a:off x="812800" y="3626842"/>
            <a:ext cx="10883392" cy="22349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7D8894"/>
                </a:solidFill>
                <a:latin typeface="Arial" pitchFamily="34" charset="0"/>
                <a:ea typeface="Arial" pitchFamily="34" charset="-122"/>
                <a:cs typeface="Arial" pitchFamily="34" charset="-120"/>
              </a:rPr>
              <a:t>Three catalog rows, character by character · colors mark fields, not message groups</a:t>
            </a:r>
            <a:endParaRPr lang="en-US" sz="1200" dirty="0"/>
          </a:p>
        </p:txBody>
      </p:sp>
      <p:sp>
        <p:nvSpPr>
          <p:cNvPr id="103" name="Text 101"/>
          <p:cNvSpPr/>
          <p:nvPr/>
        </p:nvSpPr>
        <p:spPr>
          <a:xfrm>
            <a:off x="812800" y="4028132"/>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Standard EAMs never use </a:t>
            </a:r>
            <a:r>
              <a:rPr lang="en-US" sz="1600" dirty="0">
                <a:solidFill>
                  <a:srgbClr val="FFCC00"/>
                </a:solidFill>
                <a:latin typeface="Arial" pitchFamily="34" charset="0"/>
                <a:ea typeface="Arial" pitchFamily="34" charset="-122"/>
                <a:cs typeface="Arial" pitchFamily="34" charset="-120"/>
              </a:rPr>
              <a:t>0, 1, 8 or 9</a:t>
            </a:r>
            <a:endParaRPr lang="en-US" sz="1600" dirty="0"/>
          </a:p>
        </p:txBody>
      </p:sp>
      <p:sp>
        <p:nvSpPr>
          <p:cNvPr id="104" name="Text 102"/>
          <p:cNvSpPr/>
          <p:nvPr/>
        </p:nvSpPr>
        <p:spPr>
          <a:xfrm>
            <a:off x="812800" y="4343053"/>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39 catalog rows, 1999 → 2026: 27 HF, 12 VLF</a:t>
            </a:r>
            <a:endParaRPr lang="en-US" sz="1600" dirty="0"/>
          </a:p>
        </p:txBody>
      </p:sp>
      <p:sp>
        <p:nvSpPr>
          <p:cNvPr id="105" name="Text 103"/>
          <p:cNvSpPr/>
          <p:nvPr/>
        </p:nvSpPr>
        <p:spPr>
          <a:xfrm>
            <a:off x="812800" y="4657973"/>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HF since 2018: 16 of 20 disregarded on air · VLF: none</a:t>
            </a:r>
            <a:endParaRPr lang="en-US" sz="1600" dirty="0"/>
          </a:p>
        </p:txBody>
      </p:sp>
      <p:sp>
        <p:nvSpPr>
          <p:cNvPr id="106" name="Text 104"/>
          <p:cNvSpPr/>
          <p:nvPr/>
        </p:nvSpPr>
        <p:spPr>
          <a:xfrm>
            <a:off x="812800" y="4972893"/>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VLF: broadcast by E-4s ADFEB3/4/6 and E-6s incl. AE0412, AE0414, AE040E</a:t>
            </a:r>
            <a:endParaRPr lang="en-US" sz="1600" dirty="0"/>
          </a:p>
        </p:txBody>
      </p:sp>
      <p:sp>
        <p:nvSpPr>
          <p:cNvPr id="107" name="Text 105"/>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8888 Messages catalog · HFGCS FAQ</a:t>
            </a:r>
            <a:endParaRPr lang="en-US" sz="1200" dirty="0"/>
          </a:p>
        </p:txBody>
      </p:sp>
      <p:sp>
        <p:nvSpPr>
          <p:cNvPr id="108" name="Text 106"/>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EVENTS</a:t>
            </a:r>
            <a:endParaRPr lang="en-US" sz="12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0E141B"/>
        </a:solidFill>
      </p:bgPr>
    </p:bg>
    <p:spTree>
      <p:nvGrpSpPr>
        <p:cNvPr id="1" name=""/>
        <p:cNvGrpSpPr/>
        <p:nvPr/>
      </p:nvGrpSpPr>
      <p:grpSpPr>
        <a:xfrm>
          <a:off x="0" y="0"/>
          <a:ext cx="0" cy="0"/>
          <a:chOff x="0" y="0"/>
          <a:chExt cx="0" cy="0"/>
        </a:xfrm>
      </p:grpSpPr>
      <p:sp>
        <p:nvSpPr>
          <p:cNvPr id="2" name="Text 0"/>
          <p:cNvSpPr/>
          <p:nvPr/>
        </p:nvSpPr>
        <p:spPr>
          <a:xfrm>
            <a:off x="812800" y="23374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PART 9</a:t>
            </a:r>
            <a:endParaRPr lang="en-US" sz="1200" dirty="0"/>
          </a:p>
        </p:txBody>
      </p:sp>
      <p:sp>
        <p:nvSpPr>
          <p:cNvPr id="3" name="Text 1"/>
          <p:cNvSpPr/>
          <p:nvPr>
            <p:ph type="title"/>
          </p:nvPr>
        </p:nvSpPr>
        <p:spPr>
          <a:xfrm>
            <a:off x="812800" y="2652365"/>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Reference, method and close</a:t>
            </a:r>
            <a:endParaRPr lang="en-US" sz="3600" dirty="0"/>
          </a:p>
        </p:txBody>
      </p:sp>
      <p:sp>
        <p:nvSpPr>
          <p:cNvPr id="4" name="Shape 2"/>
          <p:cNvSpPr/>
          <p:nvPr/>
        </p:nvSpPr>
        <p:spPr>
          <a:xfrm>
            <a:off x="812800" y="3463230"/>
            <a:ext cx="8890000" cy="0"/>
          </a:xfrm>
          <a:prstGeom prst="line">
            <a:avLst/>
          </a:prstGeom>
          <a:noFill/>
          <a:ln w="6350">
            <a:solidFill>
              <a:srgbClr val="2A3340"/>
            </a:solidFill>
            <a:prstDash val="solid"/>
          </a:ln>
        </p:spPr>
      </p:sp>
      <p:sp>
        <p:nvSpPr>
          <p:cNvPr id="5" name="Text 3"/>
          <p:cNvSpPr/>
          <p:nvPr/>
        </p:nvSpPr>
        <p:spPr>
          <a:xfrm>
            <a:off x="812800" y="3618805"/>
            <a:ext cx="9156700"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A9B4BF"/>
                </a:solidFill>
                <a:latin typeface="Arial" pitchFamily="34" charset="0"/>
                <a:ea typeface="Arial" pitchFamily="34" charset="-122"/>
                <a:cs typeface="Arial" pitchFamily="34" charset="-120"/>
              </a:rPr>
              <a:t>The reference shelf, four method checks, the site’s open questions and where to start</a:t>
            </a:r>
            <a:endParaRPr lang="en-US" sz="2200" dirty="0"/>
          </a:p>
        </p:txBody>
      </p:sp>
      <p:sp>
        <p:nvSpPr>
          <p:cNvPr id="6"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7"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EXTRA · REFERENCES AND RESOURCES · WIKI</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Reference shelf</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Extra tab: the FAQ, two station pages and the NOTAM Mapper. The Wiki tab comes next.</a:t>
            </a:r>
            <a:endParaRPr lang="en-US" sz="1600" dirty="0"/>
          </a:p>
        </p:txBody>
      </p:sp>
      <p:sp>
        <p:nvSpPr>
          <p:cNvPr id="5" name="Shape 3"/>
          <p:cNvSpPr/>
          <p:nvPr/>
        </p:nvSpPr>
        <p:spPr>
          <a:xfrm>
            <a:off x="815975" y="2405906"/>
            <a:ext cx="2520950" cy="1753691"/>
          </a:xfrm>
          <a:prstGeom prst="roundRect">
            <a:avLst>
              <a:gd name="adj" fmla="val 4164"/>
            </a:avLst>
          </a:prstGeom>
          <a:solidFill>
            <a:srgbClr val="0E141B"/>
          </a:solidFill>
          <a:ln w="6350">
            <a:solidFill>
              <a:srgbClr val="222A35"/>
            </a:solidFill>
            <a:prstDash val="solid"/>
          </a:ln>
        </p:spPr>
      </p:sp>
      <p:sp>
        <p:nvSpPr>
          <p:cNvPr id="6" name="Text 4"/>
          <p:cNvSpPr/>
          <p:nvPr/>
        </p:nvSpPr>
        <p:spPr>
          <a:xfrm>
            <a:off x="1022350" y="2612281"/>
            <a:ext cx="217144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HFGCS FAQ</a:t>
            </a:r>
            <a:endParaRPr lang="en-US" sz="1200" dirty="0"/>
          </a:p>
        </p:txBody>
      </p:sp>
      <p:sp>
        <p:nvSpPr>
          <p:cNvPr id="7" name="Text 5"/>
          <p:cNvSpPr/>
          <p:nvPr/>
        </p:nvSpPr>
        <p:spPr>
          <a:xfrm>
            <a:off x="1022350" y="2901801"/>
            <a:ext cx="2171446"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36 questions</a:t>
            </a:r>
            <a:endParaRPr lang="en-US" sz="2200" dirty="0"/>
          </a:p>
        </p:txBody>
      </p:sp>
      <p:sp>
        <p:nvSpPr>
          <p:cNvPr id="8" name="Text 6"/>
          <p:cNvSpPr/>
          <p:nvPr/>
        </p:nvSpPr>
        <p:spPr>
          <a:xfrm>
            <a:off x="1022350" y="3313261"/>
            <a:ext cx="217144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72 references · first person · one-time pads: “probably wrong”</a:t>
            </a:r>
            <a:endParaRPr lang="en-US" sz="1200" dirty="0"/>
          </a:p>
        </p:txBody>
      </p:sp>
      <p:sp>
        <p:nvSpPr>
          <p:cNvPr id="9" name="Shape 7"/>
          <p:cNvSpPr/>
          <p:nvPr/>
        </p:nvSpPr>
        <p:spPr>
          <a:xfrm>
            <a:off x="3495675" y="2405906"/>
            <a:ext cx="2520950" cy="1753691"/>
          </a:xfrm>
          <a:prstGeom prst="roundRect">
            <a:avLst>
              <a:gd name="adj" fmla="val 4164"/>
            </a:avLst>
          </a:prstGeom>
          <a:solidFill>
            <a:srgbClr val="0E141B"/>
          </a:solidFill>
          <a:ln w="6350">
            <a:solidFill>
              <a:srgbClr val="222A35"/>
            </a:solidFill>
            <a:prstDash val="solid"/>
          </a:ln>
        </p:spPr>
      </p:sp>
      <p:sp>
        <p:nvSpPr>
          <p:cNvPr id="10" name="Text 8"/>
          <p:cNvSpPr/>
          <p:nvPr/>
        </p:nvSpPr>
        <p:spPr>
          <a:xfrm>
            <a:off x="3702050" y="2612281"/>
            <a:ext cx="217144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YOKOTA</a:t>
            </a:r>
            <a:endParaRPr lang="en-US" sz="1200" dirty="0"/>
          </a:p>
        </p:txBody>
      </p:sp>
      <p:sp>
        <p:nvSpPr>
          <p:cNvPr id="11" name="Text 9"/>
          <p:cNvSpPr/>
          <p:nvPr/>
        </p:nvSpPr>
        <p:spPr>
          <a:xfrm>
            <a:off x="3702050" y="2901801"/>
            <a:ext cx="2171446"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~14 / ~22 km</a:t>
            </a:r>
            <a:endParaRPr lang="en-US" sz="2200" dirty="0"/>
          </a:p>
        </p:txBody>
      </p:sp>
      <p:sp>
        <p:nvSpPr>
          <p:cNvPr id="12" name="Text 10"/>
          <p:cNvSpPr/>
          <p:nvPr/>
        </p:nvSpPr>
        <p:spPr>
          <a:xfrm>
            <a:off x="3702050" y="3313261"/>
            <a:ext cx="217144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Tokorozawa transmits, Owada receives; map distances from the base</a:t>
            </a:r>
            <a:endParaRPr lang="en-US" sz="1200" dirty="0"/>
          </a:p>
        </p:txBody>
      </p:sp>
      <p:sp>
        <p:nvSpPr>
          <p:cNvPr id="13" name="Shape 11"/>
          <p:cNvSpPr/>
          <p:nvPr/>
        </p:nvSpPr>
        <p:spPr>
          <a:xfrm>
            <a:off x="6175375" y="2405906"/>
            <a:ext cx="2520950" cy="1753691"/>
          </a:xfrm>
          <a:prstGeom prst="roundRect">
            <a:avLst>
              <a:gd name="adj" fmla="val 4164"/>
            </a:avLst>
          </a:prstGeom>
          <a:solidFill>
            <a:srgbClr val="0E141B"/>
          </a:solidFill>
          <a:ln w="6350">
            <a:solidFill>
              <a:srgbClr val="222A35"/>
            </a:solidFill>
            <a:prstDash val="solid"/>
          </a:ln>
        </p:spPr>
      </p:sp>
      <p:sp>
        <p:nvSpPr>
          <p:cNvPr id="14" name="Text 12"/>
          <p:cNvSpPr/>
          <p:nvPr/>
        </p:nvSpPr>
        <p:spPr>
          <a:xfrm>
            <a:off x="6381750" y="2612281"/>
            <a:ext cx="217144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PUERTO RICO</a:t>
            </a:r>
            <a:endParaRPr lang="en-US" sz="1200" dirty="0"/>
          </a:p>
        </p:txBody>
      </p:sp>
      <p:sp>
        <p:nvSpPr>
          <p:cNvPr id="15" name="Text 13"/>
          <p:cNvSpPr/>
          <p:nvPr/>
        </p:nvSpPr>
        <p:spPr>
          <a:xfrm>
            <a:off x="6381750" y="2901801"/>
            <a:ext cx="2171446"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JNR</a:t>
            </a:r>
            <a:endParaRPr lang="en-US" sz="2200" dirty="0"/>
          </a:p>
        </p:txBody>
      </p:sp>
      <p:sp>
        <p:nvSpPr>
          <p:cNvPr id="16" name="Text 14"/>
          <p:cNvSpPr/>
          <p:nvPr/>
        </p:nvSpPr>
        <p:spPr>
          <a:xfrm>
            <a:off x="6381750" y="3313261"/>
            <a:ext cx="217144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ALE callsign: last 3 letters of TJNR, Naval Station Roosevelt Roads</a:t>
            </a:r>
            <a:endParaRPr lang="en-US" sz="1200" dirty="0"/>
          </a:p>
        </p:txBody>
      </p:sp>
      <p:sp>
        <p:nvSpPr>
          <p:cNvPr id="17" name="Shape 15"/>
          <p:cNvSpPr/>
          <p:nvPr/>
        </p:nvSpPr>
        <p:spPr>
          <a:xfrm>
            <a:off x="8855075" y="2405906"/>
            <a:ext cx="2520950" cy="1753691"/>
          </a:xfrm>
          <a:prstGeom prst="roundRect">
            <a:avLst>
              <a:gd name="adj" fmla="val 4164"/>
            </a:avLst>
          </a:prstGeom>
          <a:solidFill>
            <a:srgbClr val="0E141B"/>
          </a:solidFill>
          <a:ln w="6350">
            <a:solidFill>
              <a:srgbClr val="222A35"/>
            </a:solidFill>
            <a:prstDash val="solid"/>
          </a:ln>
        </p:spPr>
      </p:sp>
      <p:sp>
        <p:nvSpPr>
          <p:cNvPr id="18" name="Text 16"/>
          <p:cNvSpPr/>
          <p:nvPr/>
        </p:nvSpPr>
        <p:spPr>
          <a:xfrm>
            <a:off x="9061450" y="2612281"/>
            <a:ext cx="217144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FCC00"/>
                </a:solidFill>
                <a:latin typeface="Courier New" pitchFamily="49" charset="0"/>
                <a:ea typeface="Courier New" pitchFamily="49" charset="-122"/>
                <a:cs typeface="Courier New" pitchFamily="49" charset="-120"/>
              </a:rPr>
              <a:t>WIKI</a:t>
            </a:r>
            <a:endParaRPr lang="en-US" sz="1200" dirty="0"/>
          </a:p>
        </p:txBody>
      </p:sp>
      <p:sp>
        <p:nvSpPr>
          <p:cNvPr id="19" name="Text 17"/>
          <p:cNvSpPr/>
          <p:nvPr/>
        </p:nvSpPr>
        <p:spPr>
          <a:xfrm>
            <a:off x="9061450" y="2901801"/>
            <a:ext cx="2171446"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6EDF3"/>
                </a:solidFill>
                <a:latin typeface="Arial" pitchFamily="34" charset="0"/>
                <a:ea typeface="Arial" pitchFamily="34" charset="-122"/>
                <a:cs typeface="Arial" pitchFamily="34" charset="-120"/>
              </a:rPr>
              <a:t>27 pages</a:t>
            </a:r>
            <a:endParaRPr lang="en-US" sz="2200" dirty="0"/>
          </a:p>
        </p:txBody>
      </p:sp>
      <p:sp>
        <p:nvSpPr>
          <p:cNvPr id="20" name="Text 18"/>
          <p:cNvSpPr/>
          <p:nvPr/>
        </p:nvSpPr>
        <p:spPr>
          <a:xfrm>
            <a:off x="9061450" y="3313261"/>
            <a:ext cx="217144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Arial" pitchFamily="34" charset="0"/>
                <a:ea typeface="Arial" pitchFamily="34" charset="-122"/>
                <a:cs typeface="Arial" pitchFamily="34" charset="-120"/>
              </a:rPr>
              <a:t>Pages from the December 2025 pilot wiki, as archive.org saved them</a:t>
            </a:r>
            <a:endParaRPr lang="en-US" sz="1200" dirty="0"/>
          </a:p>
        </p:txBody>
      </p:sp>
      <p:sp>
        <p:nvSpPr>
          <p:cNvPr id="21" name="Text 1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Sources: FAQ · Yokota and Puerto Rico station pages · index ?wiki</a:t>
            </a:r>
            <a:endParaRPr lang="en-US" sz="1200" dirty="0"/>
          </a:p>
        </p:txBody>
      </p:sp>
      <p:sp>
        <p:nvSpPr>
          <p:cNvPr id="22" name="Text 20"/>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METHOD · WHAT COUNTS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One message, five airings</a:t>
            </a:r>
            <a:endParaRPr lang="en-US" sz="3600" dirty="0"/>
          </a:p>
        </p:txBody>
      </p:sp>
      <p:sp>
        <p:nvSpPr>
          <p:cNvPr id="4" name="Text 2"/>
          <p:cNvSpPr/>
          <p:nvPr/>
        </p:nvSpPr>
        <p:spPr>
          <a:xfrm>
            <a:off x="812800" y="1951286"/>
            <a:ext cx="100597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06B050"/>
                </a:solidFill>
                <a:latin typeface="Courier New" pitchFamily="49" charset="0"/>
                <a:ea typeface="Courier New" pitchFamily="49" charset="-122"/>
                <a:cs typeface="Courier New" pitchFamily="49" charset="-120"/>
              </a:rPr>
              <a:t>YLRJLP…</a:t>
            </a:r>
            <a:endParaRPr lang="en-US" sz="1600" dirty="0"/>
          </a:p>
        </p:txBody>
      </p:sp>
      <p:sp>
        <p:nvSpPr>
          <p:cNvPr id="5" name="Text 3"/>
          <p:cNvSpPr/>
          <p:nvPr/>
        </p:nvSpPr>
        <p:spPr>
          <a:xfrm>
            <a:off x="1818779" y="1935411"/>
            <a:ext cx="2575084"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9B4BF"/>
                </a:solidFill>
                <a:latin typeface="Arial" pitchFamily="34" charset="0"/>
                <a:ea typeface="Arial" pitchFamily="34" charset="-122"/>
                <a:cs typeface="Arial" pitchFamily="34" charset="-120"/>
              </a:rPr>
              <a:t>Group 1 · 30 characters</a:t>
            </a:r>
            <a:endParaRPr lang="en-US" sz="1600" dirty="0"/>
          </a:p>
        </p:txBody>
      </p:sp>
      <p:sp>
        <p:nvSpPr>
          <p:cNvPr id="6" name="Text 4"/>
          <p:cNvSpPr/>
          <p:nvPr/>
        </p:nvSpPr>
        <p:spPr>
          <a:xfrm>
            <a:off x="8452644" y="1998911"/>
            <a:ext cx="351186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5 airings · span 1.97 h · 4 E-6B</a:t>
            </a:r>
            <a:endParaRPr lang="en-US" sz="1200" dirty="0"/>
          </a:p>
        </p:txBody>
      </p:sp>
      <p:sp>
        <p:nvSpPr>
          <p:cNvPr id="7" name="Shape 5"/>
          <p:cNvSpPr/>
          <p:nvPr/>
        </p:nvSpPr>
        <p:spPr>
          <a:xfrm>
            <a:off x="7226300" y="2438946"/>
            <a:ext cx="0" cy="1466850"/>
          </a:xfrm>
          <a:prstGeom prst="line">
            <a:avLst/>
          </a:prstGeom>
          <a:noFill/>
          <a:ln w="12700">
            <a:solidFill>
              <a:srgbClr val="7D8894"/>
            </a:solidFill>
            <a:prstDash val="dash"/>
          </a:ln>
        </p:spPr>
      </p:sp>
      <p:sp>
        <p:nvSpPr>
          <p:cNvPr id="8" name="Shape 6"/>
          <p:cNvSpPr/>
          <p:nvPr/>
        </p:nvSpPr>
        <p:spPr>
          <a:xfrm>
            <a:off x="1574800" y="3397796"/>
            <a:ext cx="9042400" cy="25400"/>
          </a:xfrm>
          <a:prstGeom prst="rect">
            <a:avLst/>
          </a:prstGeom>
          <a:solidFill>
            <a:srgbClr val="06B050">
              <a:alpha val="40000"/>
            </a:srgbClr>
          </a:solidFill>
          <a:ln/>
        </p:spPr>
      </p:sp>
      <p:sp>
        <p:nvSpPr>
          <p:cNvPr id="9" name="Shape 7"/>
          <p:cNvSpPr/>
          <p:nvPr/>
        </p:nvSpPr>
        <p:spPr>
          <a:xfrm>
            <a:off x="1441450" y="3277146"/>
            <a:ext cx="266700" cy="266700"/>
          </a:xfrm>
          <a:prstGeom prst="roundRect">
            <a:avLst>
              <a:gd name="adj" fmla="val 50000"/>
            </a:avLst>
          </a:prstGeom>
          <a:solidFill>
            <a:srgbClr val="06B050"/>
          </a:solidFill>
          <a:ln w="38100">
            <a:solidFill>
              <a:srgbClr val="06B050"/>
            </a:solidFill>
            <a:prstDash val="solid"/>
          </a:ln>
        </p:spPr>
      </p:sp>
      <p:sp>
        <p:nvSpPr>
          <p:cNvPr id="10" name="Shape 8"/>
          <p:cNvSpPr/>
          <p:nvPr/>
        </p:nvSpPr>
        <p:spPr>
          <a:xfrm>
            <a:off x="3702050" y="3277146"/>
            <a:ext cx="266700" cy="266700"/>
          </a:xfrm>
          <a:prstGeom prst="roundRect">
            <a:avLst>
              <a:gd name="adj" fmla="val 50000"/>
            </a:avLst>
          </a:prstGeom>
          <a:solidFill>
            <a:srgbClr val="05090E"/>
          </a:solidFill>
          <a:ln w="38100">
            <a:solidFill>
              <a:srgbClr val="06B050"/>
            </a:solidFill>
            <a:prstDash val="solid"/>
          </a:ln>
        </p:spPr>
      </p:sp>
      <p:sp>
        <p:nvSpPr>
          <p:cNvPr id="11" name="Shape 9"/>
          <p:cNvSpPr/>
          <p:nvPr/>
        </p:nvSpPr>
        <p:spPr>
          <a:xfrm>
            <a:off x="5962650" y="3277146"/>
            <a:ext cx="266700" cy="266700"/>
          </a:xfrm>
          <a:prstGeom prst="roundRect">
            <a:avLst>
              <a:gd name="adj" fmla="val 50000"/>
            </a:avLst>
          </a:prstGeom>
          <a:solidFill>
            <a:srgbClr val="05090E"/>
          </a:solidFill>
          <a:ln w="38100">
            <a:solidFill>
              <a:srgbClr val="06B050"/>
            </a:solidFill>
            <a:prstDash val="solid"/>
          </a:ln>
        </p:spPr>
      </p:sp>
      <p:sp>
        <p:nvSpPr>
          <p:cNvPr id="12" name="Shape 10"/>
          <p:cNvSpPr/>
          <p:nvPr/>
        </p:nvSpPr>
        <p:spPr>
          <a:xfrm>
            <a:off x="8223250" y="3277146"/>
            <a:ext cx="266700" cy="266700"/>
          </a:xfrm>
          <a:prstGeom prst="roundRect">
            <a:avLst>
              <a:gd name="adj" fmla="val 50000"/>
            </a:avLst>
          </a:prstGeom>
          <a:solidFill>
            <a:srgbClr val="05090E"/>
          </a:solidFill>
          <a:ln w="38100">
            <a:solidFill>
              <a:srgbClr val="06B050"/>
            </a:solidFill>
            <a:prstDash val="solid"/>
          </a:ln>
        </p:spPr>
      </p:sp>
      <p:sp>
        <p:nvSpPr>
          <p:cNvPr id="13" name="Shape 11"/>
          <p:cNvSpPr/>
          <p:nvPr/>
        </p:nvSpPr>
        <p:spPr>
          <a:xfrm>
            <a:off x="10483850" y="3277146"/>
            <a:ext cx="266700" cy="266700"/>
          </a:xfrm>
          <a:prstGeom prst="roundRect">
            <a:avLst>
              <a:gd name="adj" fmla="val 50000"/>
            </a:avLst>
          </a:prstGeom>
          <a:solidFill>
            <a:srgbClr val="05090E"/>
          </a:solidFill>
          <a:ln w="38100">
            <a:solidFill>
              <a:srgbClr val="06B050"/>
            </a:solidFill>
            <a:prstDash val="solid"/>
          </a:ln>
        </p:spPr>
      </p:sp>
      <p:sp>
        <p:nvSpPr>
          <p:cNvPr id="14" name="Text 12"/>
          <p:cNvSpPr/>
          <p:nvPr/>
        </p:nvSpPr>
        <p:spPr>
          <a:xfrm>
            <a:off x="722122" y="2438946"/>
            <a:ext cx="6226556" cy="238720"/>
          </a:xfrm>
          <a:prstGeom prst="rect">
            <a:avLst/>
          </a:prstGeom>
          <a:noFill/>
          <a:ln/>
        </p:spPr>
        <p:txBody>
          <a:bodyPr wrap="square" lIns="0" tIns="0" rIns="0" bIns="0" rtlCol="0" anchor="t">
            <a:normAutofit/>
          </a:bodyPr>
          <a:lstStyle/>
          <a:p>
            <a:pPr algn="ct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WED JUL 5, 2023</a:t>
            </a:r>
            <a:endParaRPr lang="en-US" sz="1200" dirty="0"/>
          </a:p>
        </p:txBody>
      </p:sp>
      <p:sp>
        <p:nvSpPr>
          <p:cNvPr id="15" name="Text 13"/>
          <p:cNvSpPr/>
          <p:nvPr/>
        </p:nvSpPr>
        <p:spPr>
          <a:xfrm>
            <a:off x="7537831" y="2438946"/>
            <a:ext cx="3898138" cy="238720"/>
          </a:xfrm>
          <a:prstGeom prst="rect">
            <a:avLst/>
          </a:prstGeom>
          <a:noFill/>
          <a:ln/>
        </p:spPr>
        <p:txBody>
          <a:bodyPr wrap="square" lIns="0" tIns="0" rIns="0" bIns="0" rtlCol="0" anchor="t">
            <a:normAutofit/>
          </a:bodyPr>
          <a:lstStyle/>
          <a:p>
            <a:pPr algn="ct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THU JUL 6</a:t>
            </a:r>
            <a:endParaRPr lang="en-US" sz="1200" dirty="0"/>
          </a:p>
        </p:txBody>
      </p:sp>
      <p:sp>
        <p:nvSpPr>
          <p:cNvPr id="16" name="Text 14"/>
          <p:cNvSpPr/>
          <p:nvPr/>
        </p:nvSpPr>
        <p:spPr>
          <a:xfrm>
            <a:off x="787400" y="2769146"/>
            <a:ext cx="1574800" cy="360660"/>
          </a:xfrm>
          <a:prstGeom prst="rect">
            <a:avLst/>
          </a:prstGeom>
          <a:noFill/>
          <a:ln/>
        </p:spPr>
        <p:txBody>
          <a:bodyPr wrap="square" lIns="0" tIns="0" rIns="0" bIns="0" rtlCol="0" anchor="t">
            <a:normAutofit/>
          </a:bodyPr>
          <a:lstStyle/>
          <a:p>
            <a:pPr algn="ctr" indent="0" marL="0">
              <a:lnSpc>
                <a:spcPts val="2640"/>
              </a:lnSpc>
              <a:buNone/>
            </a:pPr>
            <a:r>
              <a:rPr lang="en-US" sz="2200" dirty="0">
                <a:solidFill>
                  <a:srgbClr val="E6EDF3"/>
                </a:solidFill>
                <a:latin typeface="Courier New" pitchFamily="49" charset="0"/>
                <a:ea typeface="Courier New" pitchFamily="49" charset="-122"/>
                <a:cs typeface="Courier New" pitchFamily="49" charset="-120"/>
              </a:rPr>
              <a:t>22:42</a:t>
            </a:r>
            <a:endParaRPr lang="en-US" sz="2200" dirty="0"/>
          </a:p>
        </p:txBody>
      </p:sp>
      <p:sp>
        <p:nvSpPr>
          <p:cNvPr id="17" name="Text 15"/>
          <p:cNvSpPr/>
          <p:nvPr/>
        </p:nvSpPr>
        <p:spPr>
          <a:xfrm>
            <a:off x="3048000" y="2769146"/>
            <a:ext cx="1574800" cy="360660"/>
          </a:xfrm>
          <a:prstGeom prst="rect">
            <a:avLst/>
          </a:prstGeom>
          <a:noFill/>
          <a:ln/>
        </p:spPr>
        <p:txBody>
          <a:bodyPr wrap="square" lIns="0" tIns="0" rIns="0" bIns="0" rtlCol="0" anchor="t">
            <a:normAutofit/>
          </a:bodyPr>
          <a:lstStyle/>
          <a:p>
            <a:pPr algn="ctr" indent="0" marL="0">
              <a:lnSpc>
                <a:spcPts val="2640"/>
              </a:lnSpc>
              <a:buNone/>
            </a:pPr>
            <a:r>
              <a:rPr lang="en-US" sz="2200" dirty="0">
                <a:solidFill>
                  <a:srgbClr val="E6EDF3"/>
                </a:solidFill>
                <a:latin typeface="Courier New" pitchFamily="49" charset="0"/>
                <a:ea typeface="Courier New" pitchFamily="49" charset="-122"/>
                <a:cs typeface="Courier New" pitchFamily="49" charset="-120"/>
              </a:rPr>
              <a:t>23:10</a:t>
            </a:r>
            <a:endParaRPr lang="en-US" sz="2200" dirty="0"/>
          </a:p>
        </p:txBody>
      </p:sp>
      <p:sp>
        <p:nvSpPr>
          <p:cNvPr id="18" name="Text 16"/>
          <p:cNvSpPr/>
          <p:nvPr/>
        </p:nvSpPr>
        <p:spPr>
          <a:xfrm>
            <a:off x="5308600" y="2769146"/>
            <a:ext cx="1574800" cy="360660"/>
          </a:xfrm>
          <a:prstGeom prst="rect">
            <a:avLst/>
          </a:prstGeom>
          <a:noFill/>
          <a:ln/>
        </p:spPr>
        <p:txBody>
          <a:bodyPr wrap="square" lIns="0" tIns="0" rIns="0" bIns="0" rtlCol="0" anchor="t">
            <a:normAutofit/>
          </a:bodyPr>
          <a:lstStyle/>
          <a:p>
            <a:pPr algn="ctr" indent="0" marL="0">
              <a:lnSpc>
                <a:spcPts val="2640"/>
              </a:lnSpc>
              <a:buNone/>
            </a:pPr>
            <a:r>
              <a:rPr lang="en-US" sz="2200" dirty="0">
                <a:solidFill>
                  <a:srgbClr val="E6EDF3"/>
                </a:solidFill>
                <a:latin typeface="Courier New" pitchFamily="49" charset="0"/>
                <a:ea typeface="Courier New" pitchFamily="49" charset="-122"/>
                <a:cs typeface="Courier New" pitchFamily="49" charset="-120"/>
              </a:rPr>
              <a:t>23:40</a:t>
            </a:r>
            <a:endParaRPr lang="en-US" sz="2200" dirty="0"/>
          </a:p>
        </p:txBody>
      </p:sp>
      <p:sp>
        <p:nvSpPr>
          <p:cNvPr id="19" name="Text 17"/>
          <p:cNvSpPr/>
          <p:nvPr/>
        </p:nvSpPr>
        <p:spPr>
          <a:xfrm>
            <a:off x="7569200" y="2769146"/>
            <a:ext cx="1574800" cy="360660"/>
          </a:xfrm>
          <a:prstGeom prst="rect">
            <a:avLst/>
          </a:prstGeom>
          <a:noFill/>
          <a:ln/>
        </p:spPr>
        <p:txBody>
          <a:bodyPr wrap="square" lIns="0" tIns="0" rIns="0" bIns="0" rtlCol="0" anchor="t">
            <a:normAutofit/>
          </a:bodyPr>
          <a:lstStyle/>
          <a:p>
            <a:pPr algn="ctr" indent="0" marL="0">
              <a:lnSpc>
                <a:spcPts val="2640"/>
              </a:lnSpc>
              <a:buNone/>
            </a:pPr>
            <a:r>
              <a:rPr lang="en-US" sz="2200" dirty="0">
                <a:solidFill>
                  <a:srgbClr val="E6EDF3"/>
                </a:solidFill>
                <a:latin typeface="Courier New" pitchFamily="49" charset="0"/>
                <a:ea typeface="Courier New" pitchFamily="49" charset="-122"/>
                <a:cs typeface="Courier New" pitchFamily="49" charset="-120"/>
              </a:rPr>
              <a:t>00:10</a:t>
            </a:r>
            <a:endParaRPr lang="en-US" sz="2200" dirty="0"/>
          </a:p>
        </p:txBody>
      </p:sp>
      <p:sp>
        <p:nvSpPr>
          <p:cNvPr id="20" name="Text 18"/>
          <p:cNvSpPr/>
          <p:nvPr/>
        </p:nvSpPr>
        <p:spPr>
          <a:xfrm>
            <a:off x="9829800" y="2769146"/>
            <a:ext cx="1574800" cy="360660"/>
          </a:xfrm>
          <a:prstGeom prst="rect">
            <a:avLst/>
          </a:prstGeom>
          <a:noFill/>
          <a:ln/>
        </p:spPr>
        <p:txBody>
          <a:bodyPr wrap="square" lIns="0" tIns="0" rIns="0" bIns="0" rtlCol="0" anchor="t">
            <a:normAutofit/>
          </a:bodyPr>
          <a:lstStyle/>
          <a:p>
            <a:pPr algn="ctr" indent="0" marL="0">
              <a:lnSpc>
                <a:spcPts val="2640"/>
              </a:lnSpc>
              <a:buNone/>
            </a:pPr>
            <a:r>
              <a:rPr lang="en-US" sz="2200" dirty="0">
                <a:solidFill>
                  <a:srgbClr val="E6EDF3"/>
                </a:solidFill>
                <a:latin typeface="Courier New" pitchFamily="49" charset="0"/>
                <a:ea typeface="Courier New" pitchFamily="49" charset="-122"/>
                <a:cs typeface="Courier New" pitchFamily="49" charset="-120"/>
              </a:rPr>
              <a:t>00:40</a:t>
            </a:r>
            <a:endParaRPr lang="en-US" sz="2200" dirty="0"/>
          </a:p>
        </p:txBody>
      </p:sp>
      <p:sp>
        <p:nvSpPr>
          <p:cNvPr id="21" name="Text 19"/>
          <p:cNvSpPr/>
          <p:nvPr/>
        </p:nvSpPr>
        <p:spPr>
          <a:xfrm>
            <a:off x="787400" y="3689896"/>
            <a:ext cx="1574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Arial" pitchFamily="34" charset="0"/>
                <a:ea typeface="Arial" pitchFamily="34" charset="-122"/>
                <a:cs typeface="Arial" pitchFamily="34" charset="-120"/>
              </a:rPr>
              <a:t>first airing</a:t>
            </a:r>
            <a:endParaRPr lang="en-US" sz="1200" dirty="0"/>
          </a:p>
        </p:txBody>
      </p:sp>
      <p:sp>
        <p:nvSpPr>
          <p:cNvPr id="22" name="Text 20"/>
          <p:cNvSpPr/>
          <p:nvPr/>
        </p:nvSpPr>
        <p:spPr>
          <a:xfrm>
            <a:off x="3048000" y="3689896"/>
            <a:ext cx="1574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Arial" pitchFamily="34" charset="0"/>
                <a:ea typeface="Arial" pitchFamily="34" charset="-122"/>
                <a:cs typeface="Arial" pitchFamily="34" charset="-120"/>
              </a:rPr>
              <a:t>E-6B</a:t>
            </a:r>
            <a:endParaRPr lang="en-US" sz="1200" dirty="0"/>
          </a:p>
        </p:txBody>
      </p:sp>
      <p:sp>
        <p:nvSpPr>
          <p:cNvPr id="23" name="Text 21"/>
          <p:cNvSpPr/>
          <p:nvPr/>
        </p:nvSpPr>
        <p:spPr>
          <a:xfrm>
            <a:off x="5308600" y="3689896"/>
            <a:ext cx="1574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Arial" pitchFamily="34" charset="0"/>
                <a:ea typeface="Arial" pitchFamily="34" charset="-122"/>
                <a:cs typeface="Arial" pitchFamily="34" charset="-120"/>
              </a:rPr>
              <a:t>E-6B</a:t>
            </a:r>
            <a:endParaRPr lang="en-US" sz="1200" dirty="0"/>
          </a:p>
        </p:txBody>
      </p:sp>
      <p:sp>
        <p:nvSpPr>
          <p:cNvPr id="24" name="Text 22"/>
          <p:cNvSpPr/>
          <p:nvPr/>
        </p:nvSpPr>
        <p:spPr>
          <a:xfrm>
            <a:off x="7569200" y="3689896"/>
            <a:ext cx="1574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Arial" pitchFamily="34" charset="0"/>
                <a:ea typeface="Arial" pitchFamily="34" charset="-122"/>
                <a:cs typeface="Arial" pitchFamily="34" charset="-120"/>
              </a:rPr>
              <a:t>E-6B</a:t>
            </a:r>
            <a:endParaRPr lang="en-US" sz="1200" dirty="0"/>
          </a:p>
        </p:txBody>
      </p:sp>
      <p:sp>
        <p:nvSpPr>
          <p:cNvPr id="25" name="Text 23"/>
          <p:cNvSpPr/>
          <p:nvPr/>
        </p:nvSpPr>
        <p:spPr>
          <a:xfrm>
            <a:off x="9829800" y="3689896"/>
            <a:ext cx="1574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9B4BF"/>
                </a:solidFill>
                <a:latin typeface="Arial" pitchFamily="34" charset="0"/>
                <a:ea typeface="Arial" pitchFamily="34" charset="-122"/>
                <a:cs typeface="Arial" pitchFamily="34" charset="-120"/>
              </a:rPr>
              <a:t>E-6B</a:t>
            </a:r>
            <a:endParaRPr lang="en-US" sz="1200" dirty="0"/>
          </a:p>
        </p:txBody>
      </p:sp>
      <p:sp>
        <p:nvSpPr>
          <p:cNvPr id="26" name="Text 24"/>
          <p:cNvSpPr/>
          <p:nvPr/>
        </p:nvSpPr>
        <p:spPr>
          <a:xfrm>
            <a:off x="6692900" y="3981996"/>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00:00 UTC</a:t>
            </a:r>
            <a:endParaRPr lang="en-US" sz="1200" dirty="0"/>
          </a:p>
        </p:txBody>
      </p:sp>
      <p:sp>
        <p:nvSpPr>
          <p:cNvPr id="27" name="Shape 25"/>
          <p:cNvSpPr/>
          <p:nvPr/>
        </p:nvSpPr>
        <p:spPr>
          <a:xfrm>
            <a:off x="812800" y="4423321"/>
            <a:ext cx="10566400" cy="0"/>
          </a:xfrm>
          <a:prstGeom prst="line">
            <a:avLst/>
          </a:prstGeom>
          <a:noFill/>
          <a:ln w="6350">
            <a:solidFill>
              <a:srgbClr val="222A35"/>
            </a:solidFill>
            <a:prstDash val="solid"/>
          </a:ln>
        </p:spPr>
      </p:sp>
      <p:sp>
        <p:nvSpPr>
          <p:cNvPr id="28" name="Text 26"/>
          <p:cNvSpPr/>
          <p:nvPr/>
        </p:nvSpPr>
        <p:spPr>
          <a:xfrm>
            <a:off x="812800" y="4528096"/>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Left out of counts: partial captures, disregarded reads, uncopied characters</a:t>
            </a:r>
            <a:endParaRPr lang="en-US" sz="1600" dirty="0"/>
          </a:p>
        </p:txBody>
      </p:sp>
      <p:sp>
        <p:nvSpPr>
          <p:cNvPr id="29" name="Shape 27"/>
          <p:cNvSpPr/>
          <p:nvPr/>
        </p:nvSpPr>
        <p:spPr>
          <a:xfrm>
            <a:off x="812800" y="4896991"/>
            <a:ext cx="10566400" cy="0"/>
          </a:xfrm>
          <a:prstGeom prst="line">
            <a:avLst/>
          </a:prstGeom>
          <a:noFill/>
          <a:ln w="6350">
            <a:solidFill>
              <a:srgbClr val="222A35"/>
            </a:solidFill>
            <a:prstDash val="solid"/>
          </a:ln>
        </p:spPr>
      </p:sp>
      <p:sp>
        <p:nvSpPr>
          <p:cNvPr id="30" name="Text 28"/>
          <p:cNvSpPr/>
          <p:nvPr/>
        </p:nvSpPr>
        <p:spPr>
          <a:xfrm>
            <a:off x="812800" y="5001766"/>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Calendar</a:t>
            </a:r>
            <a:r>
              <a:rPr lang="en-US" sz="1600" dirty="0">
                <a:solidFill>
                  <a:srgbClr val="E6EDF3"/>
                </a:solidFill>
                <a:latin typeface="Arial" pitchFamily="34" charset="0"/>
                <a:ea typeface="Arial" pitchFamily="34" charset="-122"/>
                <a:cs typeface="Arial" pitchFamily="34" charset="-120"/>
              </a:rPr>
              <a:t> counts airings: 3 on Jul 5, 2 on Jul 6</a:t>
            </a:r>
            <a:endParaRPr lang="en-US" sz="1600" dirty="0"/>
          </a:p>
        </p:txBody>
      </p:sp>
      <p:sp>
        <p:nvSpPr>
          <p:cNvPr id="31" name="Shape 29"/>
          <p:cNvSpPr/>
          <p:nvPr/>
        </p:nvSpPr>
        <p:spPr>
          <a:xfrm>
            <a:off x="812800" y="5370661"/>
            <a:ext cx="10566400" cy="0"/>
          </a:xfrm>
          <a:prstGeom prst="line">
            <a:avLst/>
          </a:prstGeom>
          <a:noFill/>
          <a:ln w="6350">
            <a:solidFill>
              <a:srgbClr val="222A35"/>
            </a:solidFill>
            <a:prstDash val="solid"/>
          </a:ln>
        </p:spPr>
      </p:sp>
      <p:sp>
        <p:nvSpPr>
          <p:cNvPr id="32" name="Text 30"/>
          <p:cNvSpPr/>
          <p:nvPr/>
        </p:nvSpPr>
        <p:spPr>
          <a:xfrm>
            <a:off x="812800" y="5475436"/>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Structure work</a:t>
            </a:r>
            <a:r>
              <a:rPr lang="en-US" sz="1600" dirty="0">
                <a:solidFill>
                  <a:srgbClr val="E6EDF3"/>
                </a:solidFill>
                <a:latin typeface="Arial" pitchFamily="34" charset="0"/>
                <a:ea typeface="Arial" pitchFamily="34" charset="-122"/>
                <a:cs typeface="Arial" pitchFamily="34" charset="-120"/>
              </a:rPr>
              <a:t> keeps one copy of each message: here, the 22:42 UTC airing</a:t>
            </a:r>
            <a:endParaRPr lang="en-US" sz="1600" dirty="0"/>
          </a:p>
        </p:txBody>
      </p:sp>
      <p:sp>
        <p:nvSpPr>
          <p:cNvPr id="33" name="Text 3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rebroadcast_timeline.html · messages_calendar_2022_2026.html</a:t>
            </a:r>
            <a:endParaRPr lang="en-US" sz="1200" dirty="0"/>
          </a:p>
        </p:txBody>
      </p:sp>
      <p:sp>
        <p:nvSpPr>
          <p:cNvPr id="34" name="Text 32"/>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METHOD · COVERAGE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Coverage before absence</a:t>
            </a:r>
            <a:endParaRPr lang="en-US" sz="3600" dirty="0"/>
          </a:p>
        </p:txBody>
      </p:sp>
      <p:sp>
        <p:nvSpPr>
          <p:cNvPr id="4" name="Text 2"/>
          <p:cNvSpPr/>
          <p:nvPr/>
        </p:nvSpPr>
        <p:spPr>
          <a:xfrm>
            <a:off x="812800" y="1935411"/>
            <a:ext cx="3401060"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FFCC00"/>
                </a:solidFill>
                <a:latin typeface="Arial" pitchFamily="34" charset="0"/>
                <a:ea typeface="Arial" pitchFamily="34" charset="-122"/>
                <a:cs typeface="Arial" pitchFamily="34" charset="-120"/>
              </a:rPr>
              <a:t>14</a:t>
            </a:r>
            <a:endParaRPr lang="en-US" sz="8000" dirty="0"/>
          </a:p>
        </p:txBody>
      </p:sp>
      <p:sp>
        <p:nvSpPr>
          <p:cNvPr id="5" name="Text 3"/>
          <p:cNvSpPr/>
          <p:nvPr/>
        </p:nvSpPr>
        <p:spPr>
          <a:xfrm>
            <a:off x="812800" y="3002211"/>
            <a:ext cx="3401060"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certified zero days out of 1,719,</a:t>
            </a:r>
            <a:endParaRPr lang="en-US" sz="1600" dirty="0"/>
          </a:p>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Jan 25, 2022 – Oct 9, 2026</a:t>
            </a:r>
            <a:endParaRPr lang="en-US" sz="1600" dirty="0"/>
          </a:p>
        </p:txBody>
      </p:sp>
      <p:sp>
        <p:nvSpPr>
          <p:cNvPr id="6" name="Shape 4"/>
          <p:cNvSpPr/>
          <p:nvPr/>
        </p:nvSpPr>
        <p:spPr>
          <a:xfrm>
            <a:off x="4521200" y="1938586"/>
            <a:ext cx="6858000" cy="0"/>
          </a:xfrm>
          <a:prstGeom prst="line">
            <a:avLst/>
          </a:prstGeom>
          <a:noFill/>
          <a:ln w="6350">
            <a:solidFill>
              <a:srgbClr val="222A35"/>
            </a:solidFill>
            <a:prstDash val="solid"/>
          </a:ln>
        </p:spPr>
      </p:sp>
      <p:sp>
        <p:nvSpPr>
          <p:cNvPr id="7" name="Shape 5"/>
          <p:cNvSpPr/>
          <p:nvPr/>
        </p:nvSpPr>
        <p:spPr>
          <a:xfrm>
            <a:off x="4530725" y="2052886"/>
            <a:ext cx="234950" cy="234950"/>
          </a:xfrm>
          <a:prstGeom prst="rect">
            <a:avLst/>
          </a:prstGeom>
          <a:solidFill>
            <a:srgbClr val="222A35"/>
          </a:solidFill>
          <a:ln w="19050">
            <a:solidFill>
              <a:srgbClr val="E6EDF3"/>
            </a:solidFill>
            <a:prstDash val="solid"/>
          </a:ln>
        </p:spPr>
      </p:sp>
      <p:sp>
        <p:nvSpPr>
          <p:cNvPr id="8" name="Text 6"/>
          <p:cNvSpPr/>
          <p:nvPr/>
        </p:nvSpPr>
        <p:spPr>
          <a:xfrm>
            <a:off x="4927600" y="2043361"/>
            <a:ext cx="66451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789</a:t>
            </a:r>
            <a:r>
              <a:rPr lang="en-US" sz="1600" dirty="0">
                <a:solidFill>
                  <a:srgbClr val="E6EDF3"/>
                </a:solidFill>
                <a:latin typeface="Arial" pitchFamily="34" charset="0"/>
                <a:ea typeface="Arial" pitchFamily="34" charset="-122"/>
                <a:cs typeface="Arial" pitchFamily="34" charset="-120"/>
              </a:rPr>
              <a:t> comprehensive (solid): a DTCP/DCRP recording or a certified zero</a:t>
            </a:r>
            <a:endParaRPr lang="en-US" sz="1600" dirty="0"/>
          </a:p>
        </p:txBody>
      </p:sp>
      <p:sp>
        <p:nvSpPr>
          <p:cNvPr id="9" name="Shape 7"/>
          <p:cNvSpPr/>
          <p:nvPr/>
        </p:nvSpPr>
        <p:spPr>
          <a:xfrm>
            <a:off x="4521200" y="2412256"/>
            <a:ext cx="6858000" cy="0"/>
          </a:xfrm>
          <a:prstGeom prst="line">
            <a:avLst/>
          </a:prstGeom>
          <a:noFill/>
          <a:ln w="6350">
            <a:solidFill>
              <a:srgbClr val="222A35"/>
            </a:solidFill>
            <a:prstDash val="solid"/>
          </a:ln>
        </p:spPr>
      </p:sp>
      <p:sp>
        <p:nvSpPr>
          <p:cNvPr id="10" name="Shape 8"/>
          <p:cNvSpPr/>
          <p:nvPr/>
        </p:nvSpPr>
        <p:spPr>
          <a:xfrm>
            <a:off x="4530725" y="2526556"/>
            <a:ext cx="234950" cy="234950"/>
          </a:xfrm>
          <a:prstGeom prst="rect">
            <a:avLst/>
          </a:prstGeom>
          <a:noFill/>
          <a:ln w="19050">
            <a:solidFill>
              <a:srgbClr val="E6EDF3"/>
            </a:solidFill>
            <a:prstDash val="dash"/>
          </a:ln>
        </p:spPr>
      </p:sp>
      <p:sp>
        <p:nvSpPr>
          <p:cNvPr id="11" name="Text 9"/>
          <p:cNvSpPr/>
          <p:nvPr/>
        </p:nvSpPr>
        <p:spPr>
          <a:xfrm>
            <a:off x="4927600" y="2517031"/>
            <a:ext cx="6645148"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305</a:t>
            </a:r>
            <a:r>
              <a:rPr lang="en-US" sz="1600" dirty="0">
                <a:solidFill>
                  <a:srgbClr val="E6EDF3"/>
                </a:solidFill>
                <a:latin typeface="Arial" pitchFamily="34" charset="0"/>
                <a:ea typeface="Arial" pitchFamily="34" charset="-122"/>
                <a:cs typeface="Arial" pitchFamily="34" charset="-120"/>
              </a:rPr>
              <a:t> noncomprehensive (dashed): traffic logged, no recording</a:t>
            </a:r>
            <a:endParaRPr lang="en-US" sz="1600" dirty="0"/>
          </a:p>
        </p:txBody>
      </p:sp>
      <p:sp>
        <p:nvSpPr>
          <p:cNvPr id="12" name="Shape 10"/>
          <p:cNvSpPr/>
          <p:nvPr/>
        </p:nvSpPr>
        <p:spPr>
          <a:xfrm>
            <a:off x="4521200" y="2885926"/>
            <a:ext cx="6858000" cy="0"/>
          </a:xfrm>
          <a:prstGeom prst="line">
            <a:avLst/>
          </a:prstGeom>
          <a:noFill/>
          <a:ln w="6350">
            <a:solidFill>
              <a:srgbClr val="222A35"/>
            </a:solidFill>
            <a:prstDash val="solid"/>
          </a:ln>
        </p:spPr>
      </p:sp>
      <p:sp>
        <p:nvSpPr>
          <p:cNvPr id="13" name="Text 11"/>
          <p:cNvSpPr/>
          <p:nvPr/>
        </p:nvSpPr>
        <p:spPr>
          <a:xfrm>
            <a:off x="4521200" y="299070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625</a:t>
            </a:r>
            <a:r>
              <a:rPr lang="en-US" sz="1600" dirty="0">
                <a:solidFill>
                  <a:srgbClr val="E6EDF3"/>
                </a:solidFill>
                <a:latin typeface="Arial" pitchFamily="34" charset="0"/>
                <a:ea typeface="Arial" pitchFamily="34" charset="-122"/>
                <a:cs typeface="Arial" pitchFamily="34" charset="-120"/>
              </a:rPr>
              <a:t> no monitoring (blank): nothing logged, no recording</a:t>
            </a:r>
            <a:endParaRPr lang="en-US" sz="1600" dirty="0"/>
          </a:p>
        </p:txBody>
      </p:sp>
      <p:sp>
        <p:nvSpPr>
          <p:cNvPr id="14" name="Shape 12"/>
          <p:cNvSpPr/>
          <p:nvPr/>
        </p:nvSpPr>
        <p:spPr>
          <a:xfrm>
            <a:off x="4521200" y="3359596"/>
            <a:ext cx="6858000" cy="0"/>
          </a:xfrm>
          <a:prstGeom prst="line">
            <a:avLst/>
          </a:prstGeom>
          <a:noFill/>
          <a:ln w="6350">
            <a:solidFill>
              <a:srgbClr val="222A35"/>
            </a:solidFill>
            <a:prstDash val="solid"/>
          </a:ln>
        </p:spPr>
      </p:sp>
      <p:sp>
        <p:nvSpPr>
          <p:cNvPr id="15" name="Text 13"/>
          <p:cNvSpPr/>
          <p:nvPr/>
        </p:nvSpPr>
        <p:spPr>
          <a:xfrm>
            <a:off x="4521200" y="3464371"/>
            <a:ext cx="7063740"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A9B4BF"/>
                </a:solidFill>
                <a:latin typeface="Arial" pitchFamily="34" charset="0"/>
                <a:ea typeface="Arial" pitchFamily="34" charset="-122"/>
                <a:cs typeface="Arial" pitchFamily="34" charset="-120"/>
              </a:rPr>
              <a:t>Receivers: mostly North America and Europe; Pacific coverage is limited</a:t>
            </a:r>
            <a:endParaRPr lang="en-US" sz="1600" dirty="0"/>
          </a:p>
        </p:txBody>
      </p:sp>
      <p:sp>
        <p:nvSpPr>
          <p:cNvPr id="16"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Data: EAM calendar (built 261009) · livestream gallery · Yokota page</a:t>
            </a:r>
            <a:endParaRPr lang="en-US" sz="1200" dirty="0"/>
          </a:p>
        </p:txBody>
      </p:sp>
      <p:sp>
        <p:nvSpPr>
          <p:cNvPr id="17"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METHOD · CIPHERTEXT ONLY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Tests against chance</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075384"/>
        </p:xfrm>
        <a:graphic>
          <a:graphicData uri="http://schemas.openxmlformats.org/drawingml/2006/table">
            <a:tbl>
              <a:tblPr/>
              <a:tblGrid>
                <a:gridCol w="3377184"/>
                <a:gridCol w="7176516"/>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Test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Result</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Null model</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Every base-32 character equally likely: 3.125% each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M in Group 1</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1.929%, z = −22.8 · same-size random draw: z = −1.15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Last six all different</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Chance 61% · Group 1 97%</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Pair/run bar</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FFCC00"/>
                          </a:solidFill>
                          <a:latin typeface="Arial" pitchFamily="34" charset="0"/>
                          <a:ea typeface="Arial" pitchFamily="34" charset="-122"/>
                          <a:cs typeface="Arial" pitchFamily="34" charset="-120"/>
                        </a:rPr>
                        <a:t>0.05 ÷ 538,498 tests ≈ 1 in 11 million</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Pair, 4 of 4 at 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A9B4BF"/>
                          </a:solidFill>
                          <a:latin typeface="Arial" pitchFamily="34" charset="0"/>
                          <a:ea typeface="Arial" pitchFamily="34" charset="-122"/>
                          <a:cs typeface="Arial" pitchFamily="34" charset="-120"/>
                        </a:rPr>
                        <a:t>1 in 1.2 million → pale, a near miss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Pair, 5 of 5 at 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 in 41 million → colored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eam_30char_format_analysis.html · about_structure_heatmaps.html</a:t>
            </a:r>
            <a:endParaRPr lang="en-US" sz="1200" dirty="0"/>
          </a:p>
        </p:txBody>
      </p:sp>
      <p:sp>
        <p:nvSpPr>
          <p:cNvPr id="6" name="Text 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METHOD · TIMING</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Correlation only</a:t>
            </a:r>
            <a:endParaRPr lang="en-US" sz="3600" dirty="0"/>
          </a:p>
        </p:txBody>
      </p:sp>
      <p:sp>
        <p:nvSpPr>
          <p:cNvPr id="4" name="Text 2"/>
          <p:cNvSpPr/>
          <p:nvPr/>
        </p:nvSpPr>
        <p:spPr>
          <a:xfrm>
            <a:off x="812800" y="1935411"/>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7D8894"/>
                </a:solidFill>
                <a:latin typeface="Arial" pitchFamily="34" charset="0"/>
                <a:ea typeface="Arial" pitchFamily="34" charset="-122"/>
                <a:cs typeface="Arial" pitchFamily="34" charset="-120"/>
              </a:rPr>
              <a:t>Page headline:</a:t>
            </a:r>
            <a:r>
              <a:rPr lang="en-US" sz="1600" dirty="0">
                <a:solidFill>
                  <a:srgbClr val="E6EDF3"/>
                </a:solidFill>
                <a:latin typeface="Arial" pitchFamily="34" charset="0"/>
                <a:ea typeface="Arial" pitchFamily="34" charset="-122"/>
                <a:cs typeface="Arial" pitchFamily="34" charset="-120"/>
              </a:rPr>
              <a:t> Group 4 at ~3.6× baseline in D-1 to D-3; seen before 8 of 11 launches</a:t>
            </a:r>
            <a:endParaRPr lang="en-US" sz="16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364631"/>
          <a:ext cx="10553700" cy="2481163"/>
        </p:xfrm>
        <a:graphic>
          <a:graphicData uri="http://schemas.openxmlformats.org/drawingml/2006/table">
            <a:tbl>
              <a:tblPr/>
              <a:tblGrid>
                <a:gridCol w="3166110"/>
                <a:gridCol w="2955036"/>
                <a:gridCol w="4432554"/>
              </a:tblGrid>
              <a:tr h="439341">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Launch</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D-1 to D-3</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c>
                  <a:txBody>
                    <a:bodyPr/>
                    <a:lstStyle/>
                    <a:p>
                      <a:pPr indent="0" marL="0">
                        <a:lnSpc>
                          <a:spcPts val="2240"/>
                        </a:lnSpc>
                        <a:buNone/>
                      </a:pPr>
                      <a:r>
                        <a:rPr lang="en-US" sz="1600" b="1" dirty="0">
                          <a:solidFill>
                            <a:srgbClr val="E6EDF3"/>
                          </a:solidFill>
                          <a:latin typeface="Arial" pitchFamily="34" charset="0"/>
                          <a:ea typeface="Arial" pitchFamily="34" charset="-122"/>
                          <a:cs typeface="Arial" pitchFamily="34" charset="-120"/>
                        </a:rPr>
                        <a:t>What it shows</a:t>
                      </a:r>
                      <a:endParaRPr lang="en-US" sz="1600" dirty="0">
                        <a:latin typeface="Arial" charset="0"/>
                        <a:ea typeface="Arial" charset="0"/>
                        <a:cs typeface="Arial" charset="0"/>
                      </a:endParaRPr>
                    </a:p>
                  </a:txBody>
                  <a:tcPr marL="71120" marR="71120" marT="71120" marB="71120" anchor="t">
                    <a:lnL w="12700" cap="flat" cmpd="sng" algn="ctr">
                      <a:solidFill>
                        <a:srgbClr val="42464B"/>
                      </a:solidFill>
                      <a:prstDash val="solid"/>
                      <a:round/>
                      <a:headEnd type="none" w="med" len="med"/>
                      <a:tailEnd type="none" w="med" len="med"/>
                    </a:lnL>
                    <a:lnR w="12700" cap="flat" cmpd="sng" algn="ctr">
                      <a:solidFill>
                        <a:srgbClr val="42464B"/>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42464B"/>
                      </a:solidFill>
                      <a:prstDash val="solid"/>
                      <a:round/>
                      <a:headEnd type="none" w="med" len="med"/>
                      <a:tailEnd type="none" w="med" len="med"/>
                    </a:lnB>
                    <a:solidFill>
                      <a:srgbClr val="0E141B"/>
                    </a:solidFill>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GT-246 · Apr 19, 2023</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17 Group 4 long EAMs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Overlaps GLOBAL THUNDER 23; logs only</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42464B"/>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72380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GT-249 · Jun 4, 2024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No Group 4</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Comprehensive coverage: the absence counts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GT-253 · May 21, 2025</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Not monitored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One outside report, unverified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r h="439341">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GT-255? · Mar 4, 2026</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No long EAMs</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c>
                  <a:txBody>
                    <a:bodyPr/>
                    <a:lstStyle/>
                    <a:p>
                      <a:pPr indent="0" marL="0">
                        <a:lnSpc>
                          <a:spcPts val="2240"/>
                        </a:lnSpc>
                        <a:buNone/>
                      </a:pPr>
                      <a:r>
                        <a:rPr lang="en-US" sz="1600" dirty="0">
                          <a:solidFill>
                            <a:srgbClr val="E6EDF3"/>
                          </a:solidFill>
                          <a:latin typeface="Arial" pitchFamily="34" charset="0"/>
                          <a:ea typeface="Arial" pitchFamily="34" charset="-122"/>
                          <a:cs typeface="Arial" pitchFamily="34" charset="-120"/>
                        </a:rPr>
                        <a:t>Forecast on the page beforehand</a:t>
                      </a:r>
                      <a:endParaRPr lang="en-US" sz="1600" dirty="0">
                        <a:latin typeface="Arial" charset="0"/>
                        <a:ea typeface="Arial" charset="0"/>
                        <a:cs typeface="Arial" charset="0"/>
                      </a:endParaRPr>
                    </a:p>
                  </a:txBody>
                  <a:tcPr marL="71120" marR="71120" marT="71120" marB="71120" anchor="t">
                    <a:lnL w="12700" cap="flat" cmpd="sng" algn="ctr">
                      <a:solidFill>
                        <a:srgbClr val="3B3E41"/>
                      </a:solidFill>
                      <a:prstDash val="solid"/>
                      <a:round/>
                      <a:headEnd type="none" w="med" len="med"/>
                      <a:tailEnd type="none" w="med" len="med"/>
                    </a:lnL>
                    <a:lnR w="12700" cap="flat" cmpd="sng" algn="ctr">
                      <a:solidFill>
                        <a:srgbClr val="3B3E41"/>
                      </a:solidFill>
                      <a:prstDash val="solid"/>
                      <a:round/>
                      <a:headEnd type="none" w="med" len="med"/>
                      <a:tailEnd type="none" w="med" len="med"/>
                    </a:lnR>
                    <a:lnT w="12700" cap="flat" cmpd="sng" algn="ctr">
                      <a:solidFill>
                        <a:srgbClr val="3B3E41"/>
                      </a:solidFill>
                      <a:prstDash val="solid"/>
                      <a:round/>
                      <a:headEnd type="none" w="med" len="med"/>
                      <a:tailEnd type="none" w="med" len="med"/>
                    </a:lnT>
                    <a:lnB w="12700" cap="flat" cmpd="sng" algn="ctr">
                      <a:solidFill>
                        <a:srgbClr val="3B3E41"/>
                      </a:solidFill>
                      <a:prstDash val="solid"/>
                      <a:round/>
                      <a:headEnd type="none" w="med" len="med"/>
                      <a:tailEnd type="none" w="med" len="med"/>
                    </a:lnB>
                  </a:tcPr>
                </a:tc>
              </a:tr>
            </a:tbl>
          </a:graphicData>
        </a:graphic>
      </p:graphicFrame>
      <p:sp>
        <p:nvSpPr>
          <p:cNvPr id="6" name="Text 3"/>
          <p:cNvSpPr/>
          <p:nvPr/>
        </p:nvSpPr>
        <p:spPr>
          <a:xfrm>
            <a:off x="812800" y="4998194"/>
            <a:ext cx="1088339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FFCC00"/>
                </a:solidFill>
                <a:latin typeface="Arial" pitchFamily="34" charset="0"/>
                <a:ea typeface="Arial" pitchFamily="34" charset="-122"/>
                <a:cs typeface="Arial" pitchFamily="34" charset="-120"/>
              </a:rPr>
              <a:t>“Correlation only—not a confirmed causal relationship.”</a:t>
            </a:r>
            <a:endParaRPr lang="en-US" sz="1600" dirty="0"/>
          </a:p>
        </p:txBody>
      </p:sp>
      <p:sp>
        <p:nvSpPr>
          <p:cNvPr id="7"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 minuteman_icbm_x_hfgcs_eams.html (last updated March 3, 2026)</a:t>
            </a:r>
            <a:endParaRPr lang="en-US" sz="1200" dirty="0"/>
          </a:p>
        </p:txBody>
      </p:sp>
      <p:sp>
        <p:nvSpPr>
          <p:cNvPr id="8" name="Text 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STATED ON THE SITE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Open questions</a:t>
            </a:r>
            <a:endParaRPr lang="en-US" sz="3600" dirty="0"/>
          </a:p>
        </p:txBody>
      </p:sp>
      <p:sp>
        <p:nvSpPr>
          <p:cNvPr id="4" name="Shape 2"/>
          <p:cNvSpPr/>
          <p:nvPr/>
        </p:nvSpPr>
        <p:spPr>
          <a:xfrm>
            <a:off x="812800" y="1938586"/>
            <a:ext cx="10566400" cy="0"/>
          </a:xfrm>
          <a:prstGeom prst="line">
            <a:avLst/>
          </a:prstGeom>
          <a:noFill/>
          <a:ln w="6350">
            <a:solidFill>
              <a:srgbClr val="222A35"/>
            </a:solidFill>
            <a:prstDash val="solid"/>
          </a:ln>
        </p:spPr>
      </p:sp>
      <p:sp>
        <p:nvSpPr>
          <p:cNvPr id="5" name="Text 3"/>
          <p:cNvSpPr/>
          <p:nvPr/>
        </p:nvSpPr>
        <p:spPr>
          <a:xfrm>
            <a:off x="812800" y="204336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Does Yokota take part in SKYMASTER exercises?</a:t>
            </a:r>
            <a:endParaRPr lang="en-US" sz="2200" dirty="0"/>
          </a:p>
        </p:txBody>
      </p:sp>
      <p:sp>
        <p:nvSpPr>
          <p:cNvPr id="6" name="Shape 4"/>
          <p:cNvSpPr/>
          <p:nvPr/>
        </p:nvSpPr>
        <p:spPr>
          <a:xfrm>
            <a:off x="812800" y="2497386"/>
            <a:ext cx="10566400" cy="0"/>
          </a:xfrm>
          <a:prstGeom prst="line">
            <a:avLst/>
          </a:prstGeom>
          <a:noFill/>
          <a:ln w="6350">
            <a:solidFill>
              <a:srgbClr val="222A35"/>
            </a:solidFill>
            <a:prstDash val="solid"/>
          </a:ln>
        </p:spPr>
      </p:sp>
      <p:sp>
        <p:nvSpPr>
          <p:cNvPr id="7" name="Text 5"/>
          <p:cNvSpPr/>
          <p:nvPr/>
        </p:nvSpPr>
        <p:spPr>
          <a:xfrm>
            <a:off x="812800" y="260216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Do the four groups match the four official message classes?</a:t>
            </a:r>
            <a:endParaRPr lang="en-US" sz="2200" dirty="0"/>
          </a:p>
        </p:txBody>
      </p:sp>
      <p:sp>
        <p:nvSpPr>
          <p:cNvPr id="8" name="Shape 6"/>
          <p:cNvSpPr/>
          <p:nvPr/>
        </p:nvSpPr>
        <p:spPr>
          <a:xfrm>
            <a:off x="812800" y="3056186"/>
            <a:ext cx="10566400" cy="0"/>
          </a:xfrm>
          <a:prstGeom prst="line">
            <a:avLst/>
          </a:prstGeom>
          <a:noFill/>
          <a:ln w="6350">
            <a:solidFill>
              <a:srgbClr val="222A35"/>
            </a:solidFill>
            <a:prstDash val="solid"/>
          </a:ln>
        </p:spPr>
      </p:sp>
      <p:sp>
        <p:nvSpPr>
          <p:cNvPr id="9" name="Text 7"/>
          <p:cNvSpPr/>
          <p:nvPr/>
        </p:nvSpPr>
        <p:spPr>
          <a:xfrm>
            <a:off x="812800" y="316096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Why do M and 5 run short?</a:t>
            </a:r>
            <a:endParaRPr lang="en-US" sz="2200" dirty="0"/>
          </a:p>
        </p:txBody>
      </p:sp>
      <p:sp>
        <p:nvSpPr>
          <p:cNvPr id="10" name="Shape 8"/>
          <p:cNvSpPr/>
          <p:nvPr/>
        </p:nvSpPr>
        <p:spPr>
          <a:xfrm>
            <a:off x="812800" y="3614986"/>
            <a:ext cx="10566400" cy="0"/>
          </a:xfrm>
          <a:prstGeom prst="line">
            <a:avLst/>
          </a:prstGeom>
          <a:noFill/>
          <a:ln w="6350">
            <a:solidFill>
              <a:srgbClr val="222A35"/>
            </a:solidFill>
            <a:prstDash val="solid"/>
          </a:ln>
        </p:spPr>
      </p:sp>
      <p:sp>
        <p:nvSpPr>
          <p:cNvPr id="11" name="Text 9"/>
          <p:cNvSpPr/>
          <p:nvPr/>
        </p:nvSpPr>
        <p:spPr>
          <a:xfrm>
            <a:off x="812800" y="371976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How are the 35 unparsed long Group 4 messages built?</a:t>
            </a:r>
            <a:endParaRPr lang="en-US" sz="2200" dirty="0"/>
          </a:p>
        </p:txBody>
      </p:sp>
      <p:sp>
        <p:nvSpPr>
          <p:cNvPr id="12" name="Shape 10"/>
          <p:cNvSpPr/>
          <p:nvPr/>
        </p:nvSpPr>
        <p:spPr>
          <a:xfrm>
            <a:off x="812800" y="4173786"/>
            <a:ext cx="10566400" cy="0"/>
          </a:xfrm>
          <a:prstGeom prst="line">
            <a:avLst/>
          </a:prstGeom>
          <a:noFill/>
          <a:ln w="6350">
            <a:solidFill>
              <a:srgbClr val="222A35"/>
            </a:solidFill>
            <a:prstDash val="solid"/>
          </a:ln>
        </p:spPr>
      </p:sp>
      <p:sp>
        <p:nvSpPr>
          <p:cNvPr id="13" name="Text 11"/>
          <p:cNvSpPr/>
          <p:nvPr/>
        </p:nvSpPr>
        <p:spPr>
          <a:xfrm>
            <a:off x="812800" y="4278561"/>
            <a:ext cx="10883392"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E6EDF3"/>
                </a:solidFill>
                <a:latin typeface="Arial" pitchFamily="34" charset="0"/>
                <a:ea typeface="Arial" pitchFamily="34" charset="-122"/>
                <a:cs typeface="Arial" pitchFamily="34" charset="-120"/>
              </a:rPr>
              <a:t>Which stations keep which frequencies, and when?</a:t>
            </a:r>
            <a:endParaRPr lang="en-US" sz="2200" dirty="0"/>
          </a:p>
        </p:txBody>
      </p:sp>
      <p:sp>
        <p:nvSpPr>
          <p:cNvPr id="14"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Sources: hfgcs_station_yokota.html · hfgcs_faq.html · g4_structure.html</a:t>
            </a:r>
            <a:endParaRPr lang="en-US" sz="1200" dirty="0"/>
          </a:p>
        </p:txBody>
      </p:sp>
      <p:sp>
        <p:nvSpPr>
          <p:cNvPr id="15" name="Text 1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05090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FCC00"/>
                </a:solidFill>
                <a:latin typeface="Courier New" pitchFamily="49" charset="0"/>
                <a:ea typeface="Courier New" pitchFamily="49" charset="-122"/>
                <a:cs typeface="Courier New" pitchFamily="49" charset="-120"/>
              </a:rPr>
              <a:t>ADDRESSES START AT NEETINTEL.GITHUB.IO</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6EDF3"/>
                </a:solidFill>
                <a:latin typeface="Arial" pitchFamily="34" charset="0"/>
                <a:ea typeface="Arial" pitchFamily="34" charset="-122"/>
                <a:cs typeface="Arial" pitchFamily="34" charset="-120"/>
              </a:rPr>
              <a:t>Where to start</a:t>
            </a:r>
            <a:endParaRPr lang="en-US" sz="3600" dirty="0"/>
          </a:p>
        </p:txBody>
      </p:sp>
      <p:sp>
        <p:nvSpPr>
          <p:cNvPr id="4" name="Text 2"/>
          <p:cNvSpPr/>
          <p:nvPr/>
        </p:nvSpPr>
        <p:spPr>
          <a:xfrm>
            <a:off x="812800" y="1935411"/>
            <a:ext cx="254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CC00"/>
                </a:solidFill>
                <a:latin typeface="Courier New" pitchFamily="49" charset="0"/>
                <a:ea typeface="Courier New" pitchFamily="49" charset="-122"/>
                <a:cs typeface="Courier New" pitchFamily="49" charset="-120"/>
              </a:rPr>
              <a:t>1</a:t>
            </a:r>
            <a:endParaRPr lang="en-US" sz="2200" dirty="0"/>
          </a:p>
        </p:txBody>
      </p:sp>
      <p:sp>
        <p:nvSpPr>
          <p:cNvPr id="5" name="Text 3"/>
          <p:cNvSpPr/>
          <p:nvPr/>
        </p:nvSpPr>
        <p:spPr>
          <a:xfrm>
            <a:off x="1168400" y="2005261"/>
            <a:ext cx="4417814"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The index · tabs, EN / 日本語, light / dark</a:t>
            </a:r>
            <a:endParaRPr lang="en-US" sz="1600" dirty="0"/>
          </a:p>
        </p:txBody>
      </p:sp>
      <p:sp>
        <p:nvSpPr>
          <p:cNvPr id="6" name="Text 4"/>
          <p:cNvSpPr/>
          <p:nvPr/>
        </p:nvSpPr>
        <p:spPr>
          <a:xfrm>
            <a:off x="1168400" y="2294781"/>
            <a:ext cx="379195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a:t>
            </a:r>
            <a:endParaRPr lang="en-US" sz="1200" dirty="0"/>
          </a:p>
        </p:txBody>
      </p:sp>
      <p:sp>
        <p:nvSpPr>
          <p:cNvPr id="7" name="Text 5"/>
          <p:cNvSpPr/>
          <p:nvPr/>
        </p:nvSpPr>
        <p:spPr>
          <a:xfrm>
            <a:off x="812800" y="2711301"/>
            <a:ext cx="254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CC00"/>
                </a:solidFill>
                <a:latin typeface="Courier New" pitchFamily="49" charset="0"/>
                <a:ea typeface="Courier New" pitchFamily="49" charset="-122"/>
                <a:cs typeface="Courier New" pitchFamily="49" charset="-120"/>
              </a:rPr>
              <a:t>2</a:t>
            </a:r>
            <a:endParaRPr lang="en-US" sz="2200" dirty="0"/>
          </a:p>
        </p:txBody>
      </p:sp>
      <p:sp>
        <p:nvSpPr>
          <p:cNvPr id="8" name="Text 6"/>
          <p:cNvSpPr/>
          <p:nvPr/>
        </p:nvSpPr>
        <p:spPr>
          <a:xfrm>
            <a:off x="1168400" y="2781151"/>
            <a:ext cx="3391147"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The 142-character heatmap</a:t>
            </a:r>
            <a:endParaRPr lang="en-US" sz="1600" dirty="0"/>
          </a:p>
        </p:txBody>
      </p:sp>
      <p:sp>
        <p:nvSpPr>
          <p:cNvPr id="9" name="Text 7"/>
          <p:cNvSpPr/>
          <p:nvPr/>
        </p:nvSpPr>
        <p:spPr>
          <a:xfrm>
            <a:off x="1168400" y="3070671"/>
            <a:ext cx="39508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/test/structure_heatmap_142char.html</a:t>
            </a:r>
            <a:endParaRPr lang="en-US" sz="1200" dirty="0"/>
          </a:p>
        </p:txBody>
      </p:sp>
      <p:sp>
        <p:nvSpPr>
          <p:cNvPr id="10" name="Text 8"/>
          <p:cNvSpPr/>
          <p:nvPr/>
        </p:nvSpPr>
        <p:spPr>
          <a:xfrm>
            <a:off x="812800" y="3487192"/>
            <a:ext cx="254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CC00"/>
                </a:solidFill>
                <a:latin typeface="Courier New" pitchFamily="49" charset="0"/>
                <a:ea typeface="Courier New" pitchFamily="49" charset="-122"/>
                <a:cs typeface="Courier New" pitchFamily="49" charset="-120"/>
              </a:rPr>
              <a:t>3</a:t>
            </a:r>
            <a:endParaRPr lang="en-US" sz="2200" dirty="0"/>
          </a:p>
        </p:txBody>
      </p:sp>
      <p:sp>
        <p:nvSpPr>
          <p:cNvPr id="11" name="Text 9"/>
          <p:cNvSpPr/>
          <p:nvPr/>
        </p:nvSpPr>
        <p:spPr>
          <a:xfrm>
            <a:off x="1168400" y="3557042"/>
            <a:ext cx="2723555"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SKYMASTER · Compare</a:t>
            </a:r>
            <a:endParaRPr lang="en-US" sz="1600" dirty="0"/>
          </a:p>
        </p:txBody>
      </p:sp>
      <p:sp>
        <p:nvSpPr>
          <p:cNvPr id="12" name="Text 10"/>
          <p:cNvSpPr/>
          <p:nvPr/>
        </p:nvSpPr>
        <p:spPr>
          <a:xfrm>
            <a:off x="1168400" y="3846562"/>
            <a:ext cx="233771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/?compare</a:t>
            </a:r>
            <a:endParaRPr lang="en-US" sz="1200" dirty="0"/>
          </a:p>
        </p:txBody>
      </p:sp>
      <p:sp>
        <p:nvSpPr>
          <p:cNvPr id="13" name="Text 11"/>
          <p:cNvSpPr/>
          <p:nvPr/>
        </p:nvSpPr>
        <p:spPr>
          <a:xfrm>
            <a:off x="812800" y="4263082"/>
            <a:ext cx="254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CC00"/>
                </a:solidFill>
                <a:latin typeface="Courier New" pitchFamily="49" charset="0"/>
                <a:ea typeface="Courier New" pitchFamily="49" charset="-122"/>
                <a:cs typeface="Courier New" pitchFamily="49" charset="-120"/>
              </a:rPr>
              <a:t>4</a:t>
            </a:r>
            <a:endParaRPr lang="en-US" sz="2200" dirty="0"/>
          </a:p>
        </p:txBody>
      </p:sp>
      <p:sp>
        <p:nvSpPr>
          <p:cNvPr id="14" name="Text 12"/>
          <p:cNvSpPr/>
          <p:nvPr/>
        </p:nvSpPr>
        <p:spPr>
          <a:xfrm>
            <a:off x="1168400" y="4332932"/>
            <a:ext cx="3748921"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DTCP gallery · SKYMASTER days</a:t>
            </a:r>
            <a:endParaRPr lang="en-US" sz="1600" dirty="0"/>
          </a:p>
        </p:txBody>
      </p:sp>
      <p:sp>
        <p:nvSpPr>
          <p:cNvPr id="15" name="Text 13"/>
          <p:cNvSpPr/>
          <p:nvPr/>
        </p:nvSpPr>
        <p:spPr>
          <a:xfrm>
            <a:off x="1168400" y="4622453"/>
            <a:ext cx="321782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/dtcp_gallery.html?skyx</a:t>
            </a:r>
            <a:endParaRPr lang="en-US" sz="1200" dirty="0"/>
          </a:p>
        </p:txBody>
      </p:sp>
      <p:sp>
        <p:nvSpPr>
          <p:cNvPr id="16" name="Text 14"/>
          <p:cNvSpPr/>
          <p:nvPr/>
        </p:nvSpPr>
        <p:spPr>
          <a:xfrm>
            <a:off x="6299200" y="1935411"/>
            <a:ext cx="254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CC00"/>
                </a:solidFill>
                <a:latin typeface="Courier New" pitchFamily="49" charset="0"/>
                <a:ea typeface="Courier New" pitchFamily="49" charset="-122"/>
                <a:cs typeface="Courier New" pitchFamily="49" charset="-120"/>
              </a:rPr>
              <a:t>5</a:t>
            </a:r>
            <a:endParaRPr lang="en-US" sz="2200" dirty="0"/>
          </a:p>
        </p:txBody>
      </p:sp>
      <p:sp>
        <p:nvSpPr>
          <p:cNvPr id="17" name="Text 15"/>
          <p:cNvSpPr/>
          <p:nvPr/>
        </p:nvSpPr>
        <p:spPr>
          <a:xfrm>
            <a:off x="6654800" y="2005261"/>
            <a:ext cx="3579544"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EAM calendar · 2023</a:t>
            </a:r>
            <a:endParaRPr lang="en-US" sz="1600" dirty="0"/>
          </a:p>
        </p:txBody>
      </p:sp>
      <p:sp>
        <p:nvSpPr>
          <p:cNvPr id="18" name="Text 16"/>
          <p:cNvSpPr/>
          <p:nvPr/>
        </p:nvSpPr>
        <p:spPr>
          <a:xfrm>
            <a:off x="6654800" y="2294781"/>
            <a:ext cx="417034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/messages_calendar_2022_2026.html?2023</a:t>
            </a:r>
            <a:endParaRPr lang="en-US" sz="1200" dirty="0"/>
          </a:p>
        </p:txBody>
      </p:sp>
      <p:sp>
        <p:nvSpPr>
          <p:cNvPr id="19" name="Text 17"/>
          <p:cNvSpPr/>
          <p:nvPr/>
        </p:nvSpPr>
        <p:spPr>
          <a:xfrm>
            <a:off x="6299200" y="2711301"/>
            <a:ext cx="254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CC00"/>
                </a:solidFill>
                <a:latin typeface="Courier New" pitchFamily="49" charset="0"/>
                <a:ea typeface="Courier New" pitchFamily="49" charset="-122"/>
                <a:cs typeface="Courier New" pitchFamily="49" charset="-120"/>
              </a:rPr>
              <a:t>6</a:t>
            </a:r>
            <a:endParaRPr lang="en-US" sz="2200" dirty="0"/>
          </a:p>
        </p:txBody>
      </p:sp>
      <p:sp>
        <p:nvSpPr>
          <p:cNvPr id="20" name="Text 18"/>
          <p:cNvSpPr/>
          <p:nvPr/>
        </p:nvSpPr>
        <p:spPr>
          <a:xfrm>
            <a:off x="6654800" y="2781151"/>
            <a:ext cx="2731783"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April 2026 NOTAM replay</a:t>
            </a:r>
            <a:endParaRPr lang="en-US" sz="1600" dirty="0"/>
          </a:p>
        </p:txBody>
      </p:sp>
      <p:sp>
        <p:nvSpPr>
          <p:cNvPr id="21" name="Text 19"/>
          <p:cNvSpPr/>
          <p:nvPr/>
        </p:nvSpPr>
        <p:spPr>
          <a:xfrm>
            <a:off x="6654800" y="3070671"/>
            <a:ext cx="31826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/notams_skymaster_260400.html</a:t>
            </a:r>
            <a:endParaRPr lang="en-US" sz="1200" dirty="0"/>
          </a:p>
        </p:txBody>
      </p:sp>
      <p:sp>
        <p:nvSpPr>
          <p:cNvPr id="22" name="Text 20"/>
          <p:cNvSpPr/>
          <p:nvPr/>
        </p:nvSpPr>
        <p:spPr>
          <a:xfrm>
            <a:off x="6299200" y="3487192"/>
            <a:ext cx="254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CC00"/>
                </a:solidFill>
                <a:latin typeface="Courier New" pitchFamily="49" charset="0"/>
                <a:ea typeface="Courier New" pitchFamily="49" charset="-122"/>
                <a:cs typeface="Courier New" pitchFamily="49" charset="-120"/>
              </a:rPr>
              <a:t>7</a:t>
            </a:r>
            <a:endParaRPr lang="en-US" sz="2200" dirty="0"/>
          </a:p>
        </p:txBody>
      </p:sp>
      <p:sp>
        <p:nvSpPr>
          <p:cNvPr id="23" name="Text 21"/>
          <p:cNvSpPr/>
          <p:nvPr/>
        </p:nvSpPr>
        <p:spPr>
          <a:xfrm>
            <a:off x="6654800" y="3557042"/>
            <a:ext cx="244916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E6EDF3"/>
                </a:solidFill>
                <a:latin typeface="Arial" pitchFamily="34" charset="0"/>
                <a:ea typeface="Arial" pitchFamily="34" charset="-122"/>
                <a:cs typeface="Arial" pitchFamily="34" charset="-120"/>
              </a:rPr>
              <a:t>FAQ · the four groups</a:t>
            </a:r>
            <a:endParaRPr lang="en-US" sz="1600" dirty="0"/>
          </a:p>
        </p:txBody>
      </p:sp>
      <p:sp>
        <p:nvSpPr>
          <p:cNvPr id="24" name="Text 22"/>
          <p:cNvSpPr/>
          <p:nvPr/>
        </p:nvSpPr>
        <p:spPr>
          <a:xfrm>
            <a:off x="6654800" y="3846562"/>
            <a:ext cx="285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4BF"/>
                </a:solidFill>
                <a:latin typeface="Courier New" pitchFamily="49" charset="0"/>
                <a:ea typeface="Courier New" pitchFamily="49" charset="-122"/>
                <a:cs typeface="Courier New" pitchFamily="49" charset="-120"/>
              </a:rPr>
              <a:t>/hfgcs_faq.html#faq-groups</a:t>
            </a:r>
            <a:endParaRPr lang="en-US" sz="1200" dirty="0"/>
          </a:p>
        </p:txBody>
      </p:sp>
      <p:sp>
        <p:nvSpPr>
          <p:cNvPr id="25" name="Shape 23"/>
          <p:cNvSpPr/>
          <p:nvPr/>
        </p:nvSpPr>
        <p:spPr>
          <a:xfrm>
            <a:off x="812800" y="5143748"/>
            <a:ext cx="10566400" cy="0"/>
          </a:xfrm>
          <a:prstGeom prst="line">
            <a:avLst/>
          </a:prstGeom>
          <a:noFill/>
          <a:ln w="6350">
            <a:solidFill>
              <a:srgbClr val="222A35"/>
            </a:solidFill>
            <a:prstDash val="solid"/>
          </a:ln>
        </p:spPr>
      </p:sp>
      <p:sp>
        <p:nvSpPr>
          <p:cNvPr id="26" name="Text 24"/>
          <p:cNvSpPr/>
          <p:nvPr/>
        </p:nvSpPr>
        <p:spPr>
          <a:xfrm>
            <a:off x="812800" y="5248523"/>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9B4BF"/>
                </a:solidFill>
                <a:latin typeface="Arial" pitchFamily="34" charset="0"/>
                <a:ea typeface="Arial" pitchFamily="34" charset="-122"/>
                <a:cs typeface="Arial" pitchFamily="34" charset="-120"/>
              </a:rPr>
              <a:t>More: </a:t>
            </a:r>
            <a:r>
              <a:rPr lang="en-US" sz="1600" dirty="0">
                <a:solidFill>
                  <a:srgbClr val="E6EDF3"/>
                </a:solidFill>
                <a:latin typeface="Arial" pitchFamily="34" charset="0"/>
                <a:ea typeface="Arial" pitchFamily="34" charset="-122"/>
                <a:cs typeface="Arial" pitchFamily="34" charset="-120"/>
              </a:rPr>
              <a:t>neetintel.substack.com</a:t>
            </a:r>
            <a:r>
              <a:rPr lang="en-US" sz="1600" dirty="0">
                <a:solidFill>
                  <a:srgbClr val="A9B4BF"/>
                </a:solidFill>
                <a:latin typeface="Arial" pitchFamily="34" charset="0"/>
                <a:ea typeface="Arial" pitchFamily="34" charset="-122"/>
                <a:cs typeface="Arial" pitchFamily="34" charset="-120"/>
              </a:rPr>
              <a:t> · </a:t>
            </a:r>
            <a:r>
              <a:rPr lang="en-US" sz="1600" dirty="0">
                <a:solidFill>
                  <a:srgbClr val="E6EDF3"/>
                </a:solidFill>
                <a:latin typeface="Arial" pitchFamily="34" charset="0"/>
                <a:ea typeface="Arial" pitchFamily="34" charset="-122"/>
                <a:cs typeface="Arial" pitchFamily="34" charset="-120"/>
              </a:rPr>
              <a:t>youtube.com/@neetintel</a:t>
            </a:r>
            <a:r>
              <a:rPr lang="en-US" sz="1600" dirty="0">
                <a:solidFill>
                  <a:srgbClr val="A9B4BF"/>
                </a:solidFill>
                <a:latin typeface="Arial" pitchFamily="34" charset="0"/>
                <a:ea typeface="Arial" pitchFamily="34" charset="-122"/>
                <a:cs typeface="Arial" pitchFamily="34" charset="-120"/>
              </a:rPr>
              <a:t> · the Contact tab</a:t>
            </a:r>
            <a:endParaRPr lang="en-US" sz="1600" dirty="0"/>
          </a:p>
        </p:txBody>
      </p:sp>
      <p:sp>
        <p:nvSpPr>
          <p:cNvPr id="27" name="Text 25"/>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D8894"/>
                </a:solidFill>
                <a:latin typeface="Courier New" pitchFamily="49" charset="0"/>
                <a:ea typeface="Courier New" pitchFamily="49" charset="-122"/>
                <a:cs typeface="Courier New" pitchFamily="49" charset="-120"/>
              </a:rPr>
              <a:t>NEET INTEL · neetintel.github.io</a:t>
            </a:r>
            <a:endParaRPr lang="en-US" sz="1200" dirty="0"/>
          </a:p>
        </p:txBody>
      </p:sp>
      <p:sp>
        <p:nvSpPr>
          <p:cNvPr id="28" name="Text 26"/>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7D8894"/>
                </a:solidFill>
                <a:latin typeface="Courier New" pitchFamily="49" charset="0"/>
                <a:ea typeface="Courier New" pitchFamily="49" charset="-122"/>
                <a:cs typeface="Courier New" pitchFamily="49" charset="-120"/>
              </a:rPr>
              <a:t>CLOSE</a:t>
            </a:r>
            <a:endParaRPr lang="en-US" sz="1200" dirty="0"/>
          </a:p>
        </p:txBody>
      </p:sp>
    </p:spTree>
  </p:cSld>
  <p:clrMapOvr>
    <a:masterClrMapping/>
  </p:clrMapOvr>
</p:sld>
</file>

<file path=ppt/theme/theme1.xml><?xml version="1.0" encoding="utf-8"?>
<a:theme xmlns:a="http://schemas.openxmlformats.org/drawingml/2006/main" name="NEET INTEL Site Walkthrough">
  <a:themeElements>
    <a:clrScheme name="NEET INTEL Site Walkthrough">
      <a:dk1>
        <a:srgbClr val="05090E"/>
      </a:dk1>
      <a:lt1>
        <a:srgbClr val="E6EDF3"/>
      </a:lt1>
      <a:dk2>
        <a:srgbClr val="1C2025"/>
      </a:dk2>
      <a:lt2>
        <a:srgbClr val="AEB4BA"/>
      </a:lt2>
      <a:accent1>
        <a:srgbClr val="FFCC00"/>
      </a:accent1>
      <a:accent2>
        <a:srgbClr val="ED7D32"/>
      </a:accent2>
      <a:accent3>
        <a:srgbClr val="FF0467"/>
      </a:accent3>
      <a:accent4>
        <a:srgbClr val="06B050"/>
      </a:accent4>
      <a:accent5>
        <a:srgbClr val="9063CD"/>
      </a:accent5>
      <a:accent6>
        <a:srgbClr val="D17061"/>
      </a:accent6>
      <a:hlink>
        <a:srgbClr val="0563C1"/>
      </a:hlink>
      <a:folHlink>
        <a:srgbClr val="954F72"/>
      </a:folHlink>
    </a:clrScheme>
    <a:fontScheme name="NEET INTEL Site Walkthroug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ourier New"/>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85</Slides>
  <Notes>85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85</vt:i4>
      </vt:variant>
    </vt:vector>
  </HeadingPairs>
  <TitlesOfParts>
    <vt:vector size="8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NEET INTEL Site Walkthrough</dc:title>
  <dc:subject/>
  <dc:creator/>
  <cp:lastModifiedBy/>
  <cp:revision>1</cp:revision>
  <dcterms:created xsi:type="dcterms:W3CDTF">2026-10-17T01:24:51Z</dcterms:created>
  <dcterms:modified xsi:type="dcterms:W3CDTF">2026-10-17T01:24:51Z</dcterms:modified>
</cp:coreProperties>
</file>